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4" r:id="rId2"/>
    <p:sldMasterId id="2147483726" r:id="rId3"/>
    <p:sldMasterId id="2147483738" r:id="rId4"/>
    <p:sldMasterId id="2147483750" r:id="rId5"/>
    <p:sldMasterId id="2147483762" r:id="rId6"/>
    <p:sldMasterId id="2147483774" r:id="rId7"/>
    <p:sldMasterId id="2147483786" r:id="rId8"/>
    <p:sldMasterId id="2147483798" r:id="rId9"/>
  </p:sldMasterIdLst>
  <p:notesMasterIdLst>
    <p:notesMasterId r:id="rId30"/>
  </p:notesMasterIdLst>
  <p:sldIdLst>
    <p:sldId id="288" r:id="rId10"/>
    <p:sldId id="290" r:id="rId11"/>
    <p:sldId id="289" r:id="rId12"/>
    <p:sldId id="292" r:id="rId13"/>
    <p:sldId id="293" r:id="rId14"/>
    <p:sldId id="304" r:id="rId15"/>
    <p:sldId id="291" r:id="rId16"/>
    <p:sldId id="295" r:id="rId17"/>
    <p:sldId id="300" r:id="rId18"/>
    <p:sldId id="294" r:id="rId19"/>
    <p:sldId id="302" r:id="rId20"/>
    <p:sldId id="307" r:id="rId21"/>
    <p:sldId id="297" r:id="rId22"/>
    <p:sldId id="305" r:id="rId23"/>
    <p:sldId id="306" r:id="rId24"/>
    <p:sldId id="299" r:id="rId25"/>
    <p:sldId id="296" r:id="rId26"/>
    <p:sldId id="301" r:id="rId27"/>
    <p:sldId id="303" r:id="rId28"/>
    <p:sldId id="277" r:id="rId29"/>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FFCC"/>
    <a:srgbClr val="FFFFCC"/>
    <a:srgbClr val="FFCCCC"/>
    <a:srgbClr val="CCCCFF"/>
    <a:srgbClr val="FFFF66"/>
    <a:srgbClr val="99CCFF"/>
    <a:srgbClr val="FFCCFF"/>
    <a:srgbClr val="9999FF"/>
    <a:srgbClr val="FF669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73625" autoAdjust="0"/>
  </p:normalViewPr>
  <p:slideViewPr>
    <p:cSldViewPr>
      <p:cViewPr varScale="1">
        <p:scale>
          <a:sx n="84" d="100"/>
          <a:sy n="84" d="100"/>
        </p:scale>
        <p:origin x="249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EA3BD844-1C97-4ABF-85F2-9176242251D2}" type="datetimeFigureOut">
              <a:rPr kumimoji="1" lang="ja-JP" altLang="en-US" smtClean="0"/>
              <a:t>2021/2/17</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22F7DBEB-95FE-48F0-807F-40A142064841}" type="slidenum">
              <a:rPr kumimoji="1" lang="ja-JP" altLang="en-US" smtClean="0"/>
              <a:t>‹#›</a:t>
            </a:fld>
            <a:endParaRPr kumimoji="1" lang="ja-JP" altLang="en-US"/>
          </a:p>
        </p:txBody>
      </p:sp>
    </p:spTree>
    <p:extLst>
      <p:ext uri="{BB962C8B-B14F-4D97-AF65-F5344CB8AC3E}">
        <p14:creationId xmlns:p14="http://schemas.microsoft.com/office/powerpoint/2010/main" val="29209143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76827f2e_0_5: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76827f2e_0_5: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a:t>新入職員の皆さん、こんにちは。（施設名）へご入職おめでとうございます。</a:t>
            </a:r>
          </a:p>
          <a:p>
            <a:endParaRPr lang="ja-JP" altLang="en-US" dirty="0"/>
          </a:p>
          <a:p>
            <a:r>
              <a:rPr lang="ja-JP" altLang="en-US" dirty="0"/>
              <a:t>これから○○労働組合の紹介をさせていただきます。よろしくお願いします。</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76827f2e_0_154: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276827f2e_0_154: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a:t>そして、医療・介護従事者を増やし働きやすい職場・社会をつくる活動についてです。</a:t>
            </a:r>
            <a:endParaRPr lang="en-US" altLang="ja-JP" dirty="0"/>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u="none" dirty="0"/>
              <a:t>経営者に「職員を増やしてほしい」と訴えていても、診療報酬など制度の限界もあり、職員を増やしたくても増やせないといった現状もあります。</a:t>
            </a:r>
            <a:endParaRPr lang="en-US" altLang="ja-JP"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u="none" dirty="0"/>
              <a:t>そこで私たち労働組合は、年に</a:t>
            </a:r>
            <a:r>
              <a:rPr lang="en-US" altLang="ja-JP" u="none" dirty="0"/>
              <a:t>2</a:t>
            </a:r>
            <a:r>
              <a:rPr lang="ja-JP" altLang="en-US" u="none" dirty="0"/>
              <a:t>回、直接厚生労働省や他の省庁と交渉をし、医療従事者の働き方の改善にむけて要請書をだしています。</a:t>
            </a:r>
            <a:endParaRPr lang="en-US" altLang="ja-JP"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u="none" dirty="0"/>
          </a:p>
          <a:p>
            <a:endParaRPr lang="ja-JP" altLang="en-US" u="none" dirty="0"/>
          </a:p>
          <a:p>
            <a:r>
              <a:rPr lang="ja-JP" altLang="en-US" u="none" dirty="0"/>
              <a:t>医療・介護・福祉の職場で働くたくさんの仲間がいる医労連だからこそ、国もその声を無視できません。</a:t>
            </a:r>
          </a:p>
          <a:p>
            <a:endParaRPr lang="ja-JP" altLang="en-US" u="none"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76827f2e_0_154: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276827f2e_0_154: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u="none" dirty="0"/>
              <a:t>全国の組合員さんと共に、地域や国に向け、署名や宣伝活動を通し、医療現場や従事者の実態を社会へ訴え・発信しています。</a:t>
            </a:r>
          </a:p>
        </p:txBody>
      </p:sp>
    </p:spTree>
    <p:extLst>
      <p:ext uri="{BB962C8B-B14F-4D97-AF65-F5344CB8AC3E}">
        <p14:creationId xmlns:p14="http://schemas.microsoft.com/office/powerpoint/2010/main" val="1139806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76827f2e_0_154: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276827f2e_0_154: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endParaRPr lang="en-US" altLang="ja-JP"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労働組合では、コロナ禍のもとでマスクやガウン等の不足や、病床・人員不足など、その時々の問題や</a:t>
            </a:r>
            <a:r>
              <a:rPr lang="ja-JP" altLang="en-US" u="none" dirty="0"/>
              <a:t>各地の組合員の声をひろいあげ、</a:t>
            </a:r>
            <a:endParaRPr lang="en-US" altLang="ja-JP"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厚生労働省との交渉や国会議員への要請など、国や政府へ改善を求める働きかけを行っています。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また、記者会見を開き、マスコミや社会へ医療現場の実態も発信しています。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u="none" dirty="0"/>
          </a:p>
          <a:p>
            <a:r>
              <a:rPr lang="ja-JP" altLang="en-US" u="none" dirty="0"/>
              <a:t>経営悪化による一時金や労働条件の引き下げなどにも、みんなで力を合わせて行動し、引き上げや改善をさせています。</a:t>
            </a:r>
            <a:endParaRPr lang="en-US" altLang="ja-JP" u="none" dirty="0"/>
          </a:p>
          <a:p>
            <a:endParaRPr lang="en-US" altLang="ja-JP" u="none" dirty="0"/>
          </a:p>
          <a:p>
            <a:r>
              <a:rPr lang="en-US" altLang="ja-JP" u="none" dirty="0"/>
              <a:t>1</a:t>
            </a:r>
            <a:r>
              <a:rPr lang="ja-JP" altLang="en-US" u="none" dirty="0"/>
              <a:t>人では声を出しづらい事も、労働組合として力を合わせることで、声をあげることができます。</a:t>
            </a:r>
            <a:endParaRPr lang="en-US" altLang="ja-JP" u="none" dirty="0"/>
          </a:p>
          <a:p>
            <a:endParaRPr lang="en-US" altLang="ja-JP" u="none" dirty="0"/>
          </a:p>
          <a:p>
            <a:endParaRPr lang="ja-JP" altLang="en-US" u="none" dirty="0"/>
          </a:p>
        </p:txBody>
      </p:sp>
    </p:spTree>
    <p:extLst>
      <p:ext uri="{BB962C8B-B14F-4D97-AF65-F5344CB8AC3E}">
        <p14:creationId xmlns:p14="http://schemas.microsoft.com/office/powerpoint/2010/main" val="338001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39047b3a3_0_18: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39047b3a3_0_18: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pPr defTabSz="954634">
              <a:defRPr/>
            </a:pPr>
            <a:r>
              <a:rPr lang="ja-JP" altLang="en-US" sz="1300" dirty="0">
                <a:solidFill>
                  <a:prstClr val="black"/>
                </a:solidFill>
              </a:rPr>
              <a:t>労働組合には、青年部や女性部など専門部もあります。</a:t>
            </a:r>
            <a:endParaRPr lang="en-US" altLang="ja-JP" sz="1300"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39047b3a3_0_18: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39047b3a3_0_18: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pPr defTabSz="954634">
              <a:defRPr/>
            </a:pPr>
            <a:r>
              <a:rPr lang="ja-JP" altLang="en-US" sz="1300" dirty="0">
                <a:solidFill>
                  <a:prstClr val="black"/>
                </a:solidFill>
              </a:rPr>
              <a:t>青年部は</a:t>
            </a:r>
            <a:r>
              <a:rPr lang="en-US" altLang="ja-JP" sz="1300" dirty="0">
                <a:solidFill>
                  <a:prstClr val="black"/>
                </a:solidFill>
              </a:rPr>
              <a:t>2</a:t>
            </a:r>
            <a:r>
              <a:rPr lang="ja-JP" altLang="en-US" sz="1300" dirty="0">
                <a:solidFill>
                  <a:prstClr val="black"/>
                </a:solidFill>
              </a:rPr>
              <a:t>年に一回全国アクトという青年の交流の場があり、</a:t>
            </a:r>
            <a:r>
              <a:rPr lang="en-US" altLang="ja-JP" sz="1300" dirty="0">
                <a:solidFill>
                  <a:prstClr val="black"/>
                </a:solidFill>
              </a:rPr>
              <a:t>500</a:t>
            </a:r>
            <a:r>
              <a:rPr lang="ja-JP" altLang="en-US" sz="1300" dirty="0">
                <a:solidFill>
                  <a:prstClr val="black"/>
                </a:solidFill>
              </a:rPr>
              <a:t>人以上集まって開催をしています。</a:t>
            </a:r>
            <a:endParaRPr lang="en-US" altLang="ja-JP" sz="1300" dirty="0">
              <a:solidFill>
                <a:prstClr val="black"/>
              </a:solidFill>
            </a:endParaRPr>
          </a:p>
          <a:p>
            <a:pPr defTabSz="954634">
              <a:defRPr/>
            </a:pPr>
            <a:endParaRPr lang="en-US" altLang="ja-JP" sz="1300" dirty="0">
              <a:solidFill>
                <a:prstClr val="black"/>
              </a:solidFill>
            </a:endParaRPr>
          </a:p>
          <a:p>
            <a:pPr defTabSz="954634">
              <a:defRPr/>
            </a:pPr>
            <a:r>
              <a:rPr lang="ja-JP" altLang="en-US" sz="1300" dirty="0">
                <a:solidFill>
                  <a:prstClr val="black"/>
                </a:solidFill>
              </a:rPr>
              <a:t>コロナ禍でも、</a:t>
            </a:r>
            <a:r>
              <a:rPr lang="en-US" altLang="ja-JP" sz="1300" dirty="0">
                <a:solidFill>
                  <a:prstClr val="black"/>
                </a:solidFill>
              </a:rPr>
              <a:t>ZOOM</a:t>
            </a:r>
            <a:r>
              <a:rPr lang="ja-JP" altLang="en-US" sz="1300" dirty="0">
                <a:solidFill>
                  <a:prstClr val="black"/>
                </a:solidFill>
              </a:rPr>
              <a:t>を使ってオンラインでの交流会も行っており、職場の悩みなど交流することができます。</a:t>
            </a:r>
            <a:endParaRPr lang="en-US" altLang="ja-JP" sz="1300" dirty="0">
              <a:solidFill>
                <a:prstClr val="black"/>
              </a:solidFill>
            </a:endParaRPr>
          </a:p>
        </p:txBody>
      </p:sp>
    </p:spTree>
    <p:extLst>
      <p:ext uri="{BB962C8B-B14F-4D97-AF65-F5344CB8AC3E}">
        <p14:creationId xmlns:p14="http://schemas.microsoft.com/office/powerpoint/2010/main" val="4253933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39047b3a3_0_18: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39047b3a3_0_18: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a:t>労働組合に入っていれば、様々な助け合い共済にも加入することができます。</a:t>
            </a:r>
          </a:p>
          <a:p>
            <a:endParaRPr lang="ja-JP" altLang="en-US" dirty="0"/>
          </a:p>
          <a:p>
            <a:r>
              <a:rPr lang="ja-JP" altLang="en-US" dirty="0"/>
              <a:t>民間保険会社と違って、営利を目的としていないため、安い掛け金で大きな保障を受けることができます。</a:t>
            </a:r>
            <a:endParaRPr lang="en-US" altLang="ja-JP" dirty="0"/>
          </a:p>
          <a:p>
            <a:endParaRPr lang="en-US" altLang="ja-JP" dirty="0"/>
          </a:p>
          <a:p>
            <a:r>
              <a:rPr lang="ja-JP" altLang="en-US" dirty="0"/>
              <a:t>そのため、その加入資格は組合員本人とその家族までです。</a:t>
            </a:r>
          </a:p>
          <a:p>
            <a:endParaRPr lang="ja-JP" altLang="en-US" dirty="0"/>
          </a:p>
          <a:p>
            <a:r>
              <a:rPr lang="ja-JP" altLang="en-US" dirty="0"/>
              <a:t>医労連共済には、生命・医療・交通災害といったセット共済と、自動車共済や火災共済などがあります！</a:t>
            </a:r>
            <a:endParaRPr lang="en-US" altLang="ja-JP" dirty="0"/>
          </a:p>
          <a:p>
            <a:endParaRPr lang="en-US" altLang="ja-JP" dirty="0"/>
          </a:p>
          <a:p>
            <a:r>
              <a:rPr lang="ja-JP" altLang="en-US" dirty="0"/>
              <a:t>新型コロナにもしかかっても、医労連共済なら手厚い保障がうけられます。</a:t>
            </a:r>
            <a:endParaRPr lang="en-US" altLang="ja-JP" dirty="0"/>
          </a:p>
          <a:p>
            <a:endParaRPr lang="en-US" altLang="ja-JP" dirty="0"/>
          </a:p>
          <a:p>
            <a:r>
              <a:rPr lang="ja-JP" altLang="en-US" dirty="0"/>
              <a:t>（補足１）</a:t>
            </a:r>
            <a:endParaRPr lang="en-US" altLang="ja-JP" dirty="0"/>
          </a:p>
          <a:p>
            <a:r>
              <a:rPr lang="ja-JP" altLang="en-US" dirty="0"/>
              <a:t>ご実家暮らしの方がいれば、今日は家に帰り、ぜひご家族の方にも医労連共済の内容を見てもらってください。</a:t>
            </a:r>
            <a:endParaRPr lang="en-US" altLang="ja-JP" dirty="0"/>
          </a:p>
          <a:p>
            <a:r>
              <a:rPr lang="ja-JP" altLang="en-US" dirty="0"/>
              <a:t>安い掛け金で安心・充実の保障内容、医労連共済への加入をご家族でご検討ください。</a:t>
            </a:r>
            <a:endParaRPr lang="en-US" altLang="ja-JP" dirty="0"/>
          </a:p>
          <a:p>
            <a:endParaRPr lang="en-US" altLang="ja-JP" dirty="0"/>
          </a:p>
          <a:p>
            <a:r>
              <a:rPr lang="ja-JP" altLang="en-US" dirty="0"/>
              <a:t>（補足２）</a:t>
            </a:r>
            <a:endParaRPr lang="en-US" altLang="ja-JP" dirty="0"/>
          </a:p>
          <a:p>
            <a:r>
              <a:rPr lang="ja-JP" altLang="en-US" dirty="0"/>
              <a:t>また、医労連共済には「組織一律型」という組織ごとの予算に応じた「助け合い」の制度があります。</a:t>
            </a:r>
            <a:endParaRPr lang="en-US" altLang="ja-JP" dirty="0"/>
          </a:p>
          <a:p>
            <a:r>
              <a:rPr lang="ja-JP" altLang="en-US" dirty="0"/>
              <a:t>組合員の結婚やお子さんの誕生、死亡や火災などの慶弔金の給付など、医労連共済は、組合加入の魅力のひとつともいわれています。</a:t>
            </a:r>
            <a:endParaRPr lang="en-US" altLang="ja-JP" dirty="0"/>
          </a:p>
          <a:p>
            <a:endParaRPr lang="ja-JP" altLang="en-US" dirty="0"/>
          </a:p>
          <a:p>
            <a:endParaRPr lang="ja-JP" altLang="en-US" dirty="0"/>
          </a:p>
        </p:txBody>
      </p:sp>
    </p:spTree>
    <p:extLst>
      <p:ext uri="{BB962C8B-B14F-4D97-AF65-F5344CB8AC3E}">
        <p14:creationId xmlns:p14="http://schemas.microsoft.com/office/powerpoint/2010/main" val="2205748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39047b3a3_0_29: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39047b3a3_0_29: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u="none" dirty="0"/>
              <a:t>労働組合の信頼があるから、入った人だけのお得な「ろうきん」も活用することができます。</a:t>
            </a:r>
            <a:endParaRPr lang="en-US" altLang="ja-JP" u="none" dirty="0"/>
          </a:p>
          <a:p>
            <a:endParaRPr lang="en-US" altLang="ja-JP" u="none" dirty="0"/>
          </a:p>
          <a:p>
            <a:r>
              <a:rPr lang="ja-JP" altLang="en-US" u="none" dirty="0"/>
              <a:t>「ろうきん」は、全国の</a:t>
            </a:r>
            <a:r>
              <a:rPr lang="en-US" altLang="ja-JP" u="none" dirty="0"/>
              <a:t>ATM</a:t>
            </a:r>
            <a:r>
              <a:rPr lang="ja-JP" altLang="en-US" u="none" dirty="0"/>
              <a:t>で利用可能で、手数料は無料です。</a:t>
            </a:r>
          </a:p>
          <a:p>
            <a:endParaRPr lang="ja-JP" altLang="en-US" u="none" dirty="0"/>
          </a:p>
          <a:p>
            <a:r>
              <a:rPr lang="ja-JP" altLang="en-US" u="none" dirty="0"/>
              <a:t>また、今後車の購入や家を建てることを考えている方は、低金利でローンを組むことができます。</a:t>
            </a:r>
            <a:endParaRPr lang="en-US" altLang="ja-JP" u="none" dirty="0"/>
          </a:p>
          <a:p>
            <a:r>
              <a:rPr lang="ja-JP" altLang="en-US" u="none" dirty="0"/>
              <a:t>そのため、奨学金の返済で活用している人もいます。</a:t>
            </a:r>
          </a:p>
          <a:p>
            <a:endParaRPr u="non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76827f2e_0_154: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276827f2e_0_154: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a:t>（フリースペース）</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39047b3a3_0_37: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39047b3a3_0_37: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a:t>労働組合の活動費について</a:t>
            </a:r>
            <a:endParaRPr lang="en-US" altLang="ja-JP" dirty="0"/>
          </a:p>
          <a:p>
            <a:endParaRPr lang="en-US" altLang="ja-JP" u="none" dirty="0"/>
          </a:p>
          <a:p>
            <a:r>
              <a:rPr lang="ja-JP" altLang="en-US" u="none" dirty="0"/>
              <a:t>組合として活動をしていくためには、活動費が必要になってきます。そのため、毎月、組合員の皆さんから組合費を</a:t>
            </a:r>
            <a:r>
              <a:rPr lang="ja-JP" altLang="en-US" dirty="0"/>
              <a:t>毎月の給与の○％</a:t>
            </a:r>
            <a:r>
              <a:rPr lang="ja-JP" altLang="en-US" u="none" dirty="0"/>
              <a:t>（◯◯◯○円</a:t>
            </a:r>
            <a:r>
              <a:rPr lang="ja-JP" altLang="en-US" dirty="0"/>
              <a:t>）</a:t>
            </a:r>
            <a:r>
              <a:rPr lang="ja-JP" altLang="en-US" u="none" dirty="0"/>
              <a:t>いただいています。</a:t>
            </a:r>
            <a:endParaRPr lang="ja-JP" altLang="en-US" dirty="0"/>
          </a:p>
          <a:p>
            <a:endParaRPr lang="ja-JP" altLang="en-US" u="none" dirty="0"/>
          </a:p>
          <a:p>
            <a:r>
              <a:rPr lang="ja-JP" altLang="en-US" u="none" dirty="0"/>
              <a:t>組合費は、賃金や労働条件を改善するための交渉や会議の開催費用、新聞やビラ、パンフレット、署名用紙などの作成費用、組合事務所を運営していくための費用や人件費など、様々な活動に使われています。</a:t>
            </a:r>
            <a:endParaRPr lang="en-US" altLang="ja-JP" u="none" dirty="0"/>
          </a:p>
          <a:p>
            <a:endParaRPr lang="en-US" altLang="ja-JP" u="none" dirty="0"/>
          </a:p>
          <a:p>
            <a:r>
              <a:rPr lang="ja-JP" altLang="en-US" u="none" dirty="0"/>
              <a:t>休職・病欠・産休などで著しく収入減になった場合は、組合員さんに対し組合費の減免をすることが出来ます。</a:t>
            </a:r>
            <a:endParaRPr lang="en-US" altLang="ja-JP" u="none" dirty="0"/>
          </a:p>
          <a:p>
            <a:endParaRPr lang="en-US" altLang="ja-JP" u="none" dirty="0"/>
          </a:p>
          <a:p>
            <a:r>
              <a:rPr lang="ja-JP" altLang="en-US" u="none" dirty="0"/>
              <a:t>（補足１）</a:t>
            </a:r>
            <a:endParaRPr lang="en-US" altLang="ja-JP" u="none" dirty="0"/>
          </a:p>
          <a:p>
            <a:r>
              <a:rPr lang="ja-JP" altLang="en-US" u="none" dirty="0"/>
              <a:t>また、組合員のみなさんには、情報共有のための職場内のイベントなどを行い、僅かながらではありますが組合費の還元をしています。イベントや学習会等、ぜひご参加ください。</a:t>
            </a:r>
            <a:endParaRPr lang="en-US" altLang="ja-JP" u="none" dirty="0"/>
          </a:p>
          <a:p>
            <a:endParaRPr lang="en-US" altLang="ja-JP" u="none" dirty="0"/>
          </a:p>
          <a:p>
            <a:endParaRPr lang="ja-JP" altLang="en-US" u="non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39047b3a3_0_37: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39047b3a3_0_37: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u="none" dirty="0"/>
              <a:t>労働組合事務所について</a:t>
            </a:r>
            <a:endParaRPr lang="en-US" altLang="ja-JP" u="none" dirty="0"/>
          </a:p>
          <a:p>
            <a:endParaRPr lang="en-US" altLang="ja-JP" u="none" dirty="0"/>
          </a:p>
          <a:p>
            <a:r>
              <a:rPr lang="ja-JP" altLang="en-US" u="none" dirty="0"/>
              <a:t>組合事務所は、〇〇にあります。</a:t>
            </a:r>
            <a:endParaRPr lang="en-US" altLang="ja-JP" u="none" dirty="0"/>
          </a:p>
          <a:p>
            <a:endParaRPr lang="en-US" altLang="ja-JP" u="none" dirty="0"/>
          </a:p>
          <a:p>
            <a:r>
              <a:rPr lang="ja-JP" altLang="en-US" u="none" dirty="0"/>
              <a:t>初めての職場で分からないことや不安や悩み、我慢しないで何でも相談に来てください。</a:t>
            </a:r>
          </a:p>
          <a:p>
            <a:endParaRPr lang="ja-JP" altLang="en-US" u="none" dirty="0"/>
          </a:p>
        </p:txBody>
      </p:sp>
    </p:spTree>
    <p:extLst>
      <p:ext uri="{BB962C8B-B14F-4D97-AF65-F5344CB8AC3E}">
        <p14:creationId xmlns:p14="http://schemas.microsoft.com/office/powerpoint/2010/main" val="314867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39047b3a3_0_11: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39047b3a3_0_11: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a:t>まず、はじめに自己紹介をさせていただきます。</a:t>
            </a:r>
          </a:p>
          <a:p>
            <a:endParaRPr lang="ja-JP" altLang="en-US" dirty="0"/>
          </a:p>
          <a:p>
            <a:r>
              <a:rPr lang="ja-JP" altLang="en-US" dirty="0"/>
              <a:t>わたしは○○労働組合で（　役職　）をしています（　名前　）といいます。</a:t>
            </a:r>
          </a:p>
          <a:p>
            <a:endParaRPr lang="ja-JP" altLang="en-US" dirty="0"/>
          </a:p>
          <a:p>
            <a:r>
              <a:rPr lang="ja-JP" altLang="en-US" dirty="0"/>
              <a:t>（　職場　）で（　職種　）として働いています。</a:t>
            </a:r>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さいごに</a:t>
            </a:r>
            <a:endParaRPr kumimoji="1" lang="en-US" altLang="ja-JP" u="none" dirty="0"/>
          </a:p>
          <a:p>
            <a:endParaRPr kumimoji="1" lang="en-US" altLang="ja-JP" u="none" dirty="0"/>
          </a:p>
          <a:p>
            <a:r>
              <a:rPr kumimoji="1" lang="ja-JP" altLang="en-US" sz="1200" kern="1200" dirty="0">
                <a:solidFill>
                  <a:schemeClr val="tx1"/>
                </a:solidFill>
                <a:latin typeface="+mn-lt"/>
                <a:ea typeface="+mn-ea"/>
                <a:cs typeface="+mn-cs"/>
              </a:rPr>
              <a:t>「労使対等」という言葉があります。しかし、実際はなかなか労働者と経営者は対等ではなく、経営者のほうが強いという現実があります。</a:t>
            </a: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私たちは必ず誰かに雇われています。当然、私たちの労働条件をどうするのか決める権限は、経営者にあります。</a:t>
            </a: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するとどういうことが起こるのか。経営者は会社の業績を見ながら、自由に労働者を増やしたり減らしたり、また支払う賃金もできるだけ安くおさえようとするでしょう。</a:t>
            </a: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これでは労働者はすべてを経営者に握られていることになり、たまったものではありません。</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労働者は、ひとりで経営者に立ち向かうことはできません。</a:t>
            </a: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ひとりひとりが力をつけ、集団として声をあげることで、かろうじて経営者と対等になることができます。</a:t>
            </a: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子供の頃遊んだシーソーのように、集団となり、労働組合として絶えずプレッシャーをかけ続けることで、労働者と経営者はやっとつりあいが取れ、お互いがバランスのとれた関係になれます。</a:t>
            </a:r>
            <a:endParaRPr kumimoji="1" lang="en-US" altLang="ja-JP" sz="1200" kern="1200" dirty="0">
              <a:solidFill>
                <a:schemeClr val="tx1"/>
              </a:solidFill>
              <a:latin typeface="+mn-lt"/>
              <a:ea typeface="+mn-ea"/>
              <a:cs typeface="+mn-cs"/>
            </a:endParaRPr>
          </a:p>
          <a:p>
            <a:endParaRPr lang="ja-JP" altLang="en-US" dirty="0"/>
          </a:p>
          <a:p>
            <a:r>
              <a:rPr lang="ja-JP" altLang="en-US" dirty="0"/>
              <a:t>働き続けられる労働環境を作るために、労働組合に加入し、労使対等であり続けるための力となってください。</a:t>
            </a:r>
            <a:endParaRPr kumimoji="1" lang="en-US" altLang="ja-JP" u="non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u="none" dirty="0"/>
              <a:t>加入者がいなければ労働組合はなくなってしまいます。労働組合は経営者にプレッシャーをかけ続ける存在です。</a:t>
            </a:r>
            <a:endParaRPr kumimoji="1" lang="en-US" altLang="ja-JP" u="non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u="none" dirty="0"/>
              <a:t>労働組合への加入をお願いします。</a:t>
            </a:r>
            <a:endParaRPr kumimoji="1" lang="en-US" altLang="ja-JP" u="none" dirty="0"/>
          </a:p>
          <a:p>
            <a:endParaRPr kumimoji="1" lang="en-US" altLang="ja-JP" u="none" dirty="0"/>
          </a:p>
          <a:p>
            <a:r>
              <a:rPr kumimoji="1" lang="ja-JP" altLang="en-US" u="none" dirty="0"/>
              <a:t>お時間いただき、ありがとうございました。</a:t>
            </a:r>
          </a:p>
        </p:txBody>
      </p:sp>
      <p:sp>
        <p:nvSpPr>
          <p:cNvPr id="4" name="スライド番号プレースホルダー 3"/>
          <p:cNvSpPr>
            <a:spLocks noGrp="1"/>
          </p:cNvSpPr>
          <p:nvPr>
            <p:ph type="sldNum" sz="quarter" idx="10"/>
          </p:nvPr>
        </p:nvSpPr>
        <p:spPr/>
        <p:txBody>
          <a:bodyPr/>
          <a:lstStyle/>
          <a:p>
            <a:fld id="{22F7DBEB-95FE-48F0-807F-40A142064841}" type="slidenum">
              <a:rPr kumimoji="1" lang="ja-JP" altLang="en-US" smtClean="0"/>
              <a:t>20</a:t>
            </a:fld>
            <a:endParaRPr kumimoji="1" lang="ja-JP" altLang="en-US"/>
          </a:p>
        </p:txBody>
      </p:sp>
    </p:spTree>
    <p:extLst>
      <p:ext uri="{BB962C8B-B14F-4D97-AF65-F5344CB8AC3E}">
        <p14:creationId xmlns:p14="http://schemas.microsoft.com/office/powerpoint/2010/main" val="1809566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39047b3a3_0_0: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39047b3a3_0_0: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a:t>皆さん</a:t>
            </a:r>
            <a:r>
              <a:rPr lang="en-US" altLang="ja-JP" dirty="0"/>
              <a:t>《</a:t>
            </a:r>
            <a:r>
              <a:rPr lang="ja-JP" altLang="en-US" dirty="0"/>
              <a:t>労働組合</a:t>
            </a:r>
            <a:r>
              <a:rPr lang="en-US" altLang="ja-JP" dirty="0"/>
              <a:t>》</a:t>
            </a:r>
            <a:r>
              <a:rPr lang="ja-JP" altLang="en-US" dirty="0" err="1"/>
              <a:t>って</a:t>
            </a:r>
            <a:r>
              <a:rPr lang="ja-JP" altLang="en-US" dirty="0"/>
              <a:t>何かご存知ですか？</a:t>
            </a:r>
          </a:p>
          <a:p>
            <a:endParaRPr lang="ja-JP" altLang="en-US" dirty="0"/>
          </a:p>
          <a:p>
            <a:r>
              <a:rPr lang="ja-JP" altLang="en-US" dirty="0"/>
              <a:t>聞いたことはあるけど、何かはよくわからないなぁという方が多いのではないでしょうか？</a:t>
            </a:r>
          </a:p>
          <a:p>
            <a:endParaRPr lang="ja-JP" altLang="en-US" dirty="0"/>
          </a:p>
          <a:p>
            <a:r>
              <a:rPr lang="en-US" altLang="ja-JP" dirty="0"/>
              <a:t>1</a:t>
            </a:r>
            <a:r>
              <a:rPr lang="ja-JP" altLang="en-US" dirty="0"/>
              <a:t>日より晴れて（　施設名　）に入職して私たちの仲間になり、</a:t>
            </a:r>
          </a:p>
          <a:p>
            <a:endParaRPr lang="ja-JP" altLang="en-US" dirty="0"/>
          </a:p>
          <a:p>
            <a:r>
              <a:rPr lang="ja-JP" altLang="en-US" dirty="0"/>
              <a:t>来週からはそれぞれの各部署に行き、先輩職員と共に業務に入っていくことになると思います。</a:t>
            </a:r>
          </a:p>
          <a:p>
            <a:endParaRPr lang="ja-JP" altLang="en-US" dirty="0"/>
          </a:p>
          <a:p>
            <a:r>
              <a:rPr lang="ja-JP" altLang="en-US" dirty="0"/>
              <a:t>きっと初めての職場ではわからないことばかりで不安なこともあるかとは思います。</a:t>
            </a:r>
          </a:p>
          <a:p>
            <a:endParaRPr lang="ja-JP" altLang="en-US" dirty="0"/>
          </a:p>
          <a:p>
            <a:r>
              <a:rPr lang="ja-JP" altLang="en-US" dirty="0"/>
              <a:t>そんなとき一人で悩まず、我慢しないで何でも相談できるのが労働組合です。</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39047b3a3_0_37: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39047b3a3_0_37: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a:t>たとえばアルバイトをしていて、こんな悩みや経験をした方はいませんでしたか</a:t>
            </a:r>
            <a:r>
              <a:rPr lang="ja-JP" altLang="en-US" u="none" dirty="0"/>
              <a:t>？</a:t>
            </a:r>
            <a:endParaRPr lang="en-US" altLang="ja-JP" u="none" dirty="0"/>
          </a:p>
          <a:p>
            <a:endParaRPr lang="en-US" altLang="ja-JP" u="none" dirty="0"/>
          </a:p>
          <a:p>
            <a:r>
              <a:rPr lang="ja-JP" altLang="en-US" u="none" dirty="0"/>
              <a:t>「休みがとれない」「休憩がとれない」「タダ働きをさせられた」「パワハラ・セクハラをうけた」など。</a:t>
            </a:r>
          </a:p>
          <a:p>
            <a:endParaRPr lang="ja-JP" altLang="en-US" dirty="0"/>
          </a:p>
          <a:p>
            <a:r>
              <a:rPr lang="ja-JP" altLang="en-US" dirty="0"/>
              <a:t>しかし、ひとりでは上司や先輩・店長などに怖くて言えない。言っても相手にしてもらえない。</a:t>
            </a:r>
          </a:p>
          <a:p>
            <a:endParaRPr lang="ja-JP" altLang="en-US" dirty="0"/>
          </a:p>
          <a:p>
            <a:r>
              <a:rPr lang="ja-JP" altLang="en-US" dirty="0"/>
              <a:t>そういって諦めたり、我慢をしてしまったことがありませんでしたか？</a:t>
            </a:r>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39047b3a3_0_37: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39047b3a3_0_37: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a:t>（オープン）</a:t>
            </a:r>
            <a:endParaRPr lang="en-US" altLang="ja-JP" dirty="0"/>
          </a:p>
          <a:p>
            <a:r>
              <a:rPr lang="ja-JP" altLang="en-US" dirty="0"/>
              <a:t>もしも職場で先ほどのような悩みや経験をしてしまったら、そんな時は労働組合に相談してください。</a:t>
            </a:r>
          </a:p>
          <a:p>
            <a:endParaRPr lang="ja-JP" altLang="en-US" dirty="0"/>
          </a:p>
          <a:p>
            <a:r>
              <a:rPr lang="ja-JP" altLang="en-US" dirty="0"/>
              <a:t>労働組合は、憲法に保障された唯一の団体です。</a:t>
            </a:r>
            <a:endParaRPr lang="en-US" altLang="ja-JP" dirty="0"/>
          </a:p>
          <a:p>
            <a:endParaRPr lang="en-US" altLang="ja-JP" dirty="0"/>
          </a:p>
          <a:p>
            <a:r>
              <a:rPr lang="ja-JP" altLang="en-US" dirty="0"/>
              <a:t>労働組合は、労働者が社長や理事会といった経営者と唯一対等に話し、交渉することができる組織です。</a:t>
            </a:r>
            <a:endParaRPr lang="en-US" altLang="ja-JP" dirty="0"/>
          </a:p>
          <a:p>
            <a:endParaRPr lang="ja-JP" altLang="en-US" dirty="0"/>
          </a:p>
          <a:p>
            <a:r>
              <a:rPr lang="ja-JP" altLang="en-US" dirty="0"/>
              <a:t>悩みがあるときには気軽に声をかけ相談してください。</a:t>
            </a:r>
            <a:endParaRPr lang="en-US" altLang="ja-JP" dirty="0"/>
          </a:p>
          <a:p>
            <a:endParaRPr lang="ja-JP" altLang="en-US" dirty="0"/>
          </a:p>
          <a:p>
            <a:r>
              <a:rPr lang="ja-JP" altLang="en-US" dirty="0"/>
              <a:t>労働組合に入っていれば、一人で言えないことでも、仲間と一緒に声をあげることができます。</a:t>
            </a:r>
            <a:endParaRPr lang="en-US"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39047b3a3_0_29: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39047b3a3_0_29: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sz="1400" dirty="0"/>
              <a:t>（ユニオン）</a:t>
            </a:r>
            <a:endParaRPr lang="en-US" altLang="ja-JP" sz="1400" dirty="0"/>
          </a:p>
          <a:p>
            <a:r>
              <a:rPr lang="ja-JP" altLang="en-US" sz="1400" dirty="0"/>
              <a:t>もしも職場で同じような悩みや経験をしてしまったら、そんな時は労働組合に相談してください。</a:t>
            </a:r>
          </a:p>
          <a:p>
            <a:endParaRPr lang="ja-JP" altLang="en-US" sz="1400" dirty="0"/>
          </a:p>
          <a:p>
            <a:r>
              <a:rPr lang="ja-JP" altLang="en-US" sz="1400" dirty="0"/>
              <a:t>労働組合は憲法に保障された唯一の団体です。</a:t>
            </a:r>
          </a:p>
          <a:p>
            <a:endParaRPr lang="ja-JP" altLang="en-US" sz="1400" dirty="0"/>
          </a:p>
          <a:p>
            <a:r>
              <a:rPr lang="ja-JP" altLang="en-US" sz="1400" dirty="0"/>
              <a:t>労働者が社長や理事会といった経営者と唯一対等に話し、交渉することができる組織です。</a:t>
            </a:r>
          </a:p>
          <a:p>
            <a:endParaRPr lang="ja-JP" altLang="en-US" sz="1400" dirty="0"/>
          </a:p>
          <a:p>
            <a:r>
              <a:rPr lang="ja-JP" altLang="en-US" sz="1400" dirty="0"/>
              <a:t>悩みがあるときには気軽に声をかけ相談してください。</a:t>
            </a:r>
          </a:p>
          <a:p>
            <a:endParaRPr lang="ja-JP" altLang="en-US" sz="1400" dirty="0"/>
          </a:p>
          <a:p>
            <a:r>
              <a:rPr lang="ja-JP" altLang="en-US" sz="1400" dirty="0"/>
              <a:t>労働組合に入っていれば、一人で言えないことでも、仲間と一緒に声をあげることができます。</a:t>
            </a:r>
            <a:endParaRPr lang="en-US" altLang="ja-JP" sz="1400" dirty="0"/>
          </a:p>
          <a:p>
            <a:endParaRPr lang="ja-JP" altLang="en-US" sz="1400" dirty="0"/>
          </a:p>
        </p:txBody>
      </p:sp>
    </p:spTree>
    <p:extLst>
      <p:ext uri="{BB962C8B-B14F-4D97-AF65-F5344CB8AC3E}">
        <p14:creationId xmlns:p14="http://schemas.microsoft.com/office/powerpoint/2010/main" val="1074649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39047b3a3_0_29: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39047b3a3_0_29: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pPr defTabSz="954634">
              <a:defRPr/>
            </a:pPr>
            <a:r>
              <a:rPr lang="ja-JP" altLang="en-US" sz="1300" dirty="0">
                <a:solidFill>
                  <a:prstClr val="black"/>
                </a:solidFill>
              </a:rPr>
              <a:t>労働組合は様々な活動を行っています。</a:t>
            </a:r>
            <a:endParaRPr lang="en-US" altLang="ja-JP" sz="1300" dirty="0">
              <a:solidFill>
                <a:prstClr val="black"/>
              </a:solidFill>
            </a:endParaRPr>
          </a:p>
          <a:p>
            <a:pPr defTabSz="954634">
              <a:defRPr/>
            </a:pPr>
            <a:endParaRPr lang="en-US" altLang="ja-JP" sz="1300" dirty="0">
              <a:solidFill>
                <a:prstClr val="black"/>
              </a:solidFill>
            </a:endParaRPr>
          </a:p>
          <a:p>
            <a:pPr defTabSz="954634">
              <a:defRPr/>
            </a:pPr>
            <a:r>
              <a:rPr lang="ja-JP" altLang="en-US" sz="1300" dirty="0">
                <a:solidFill>
                  <a:prstClr val="black"/>
                </a:solidFill>
              </a:rPr>
              <a:t>大きく分けて</a:t>
            </a:r>
            <a:endParaRPr lang="en-US" altLang="ja-JP" sz="1300" dirty="0">
              <a:solidFill>
                <a:prstClr val="black"/>
              </a:solidFill>
            </a:endParaRPr>
          </a:p>
          <a:p>
            <a:pPr defTabSz="954634">
              <a:defRPr/>
            </a:pPr>
            <a:endParaRPr lang="en-US" altLang="ja-JP" sz="1300" dirty="0">
              <a:solidFill>
                <a:prstClr val="black"/>
              </a:solidFill>
            </a:endParaRPr>
          </a:p>
          <a:p>
            <a:pPr defTabSz="954634">
              <a:defRPr/>
            </a:pPr>
            <a:r>
              <a:rPr lang="ja-JP" altLang="en-US" sz="1300" dirty="0">
                <a:solidFill>
                  <a:prstClr val="black"/>
                </a:solidFill>
              </a:rPr>
              <a:t>①給与や休暇など労働条件の改善に向け経営者と交渉</a:t>
            </a:r>
            <a:endParaRPr lang="en-US" altLang="ja-JP" sz="1300" dirty="0">
              <a:solidFill>
                <a:prstClr val="black"/>
              </a:solidFill>
            </a:endParaRPr>
          </a:p>
          <a:p>
            <a:pPr defTabSz="954634">
              <a:defRPr/>
            </a:pPr>
            <a:endParaRPr lang="en-US" altLang="ja-JP" sz="1300" dirty="0">
              <a:solidFill>
                <a:prstClr val="black"/>
              </a:solidFill>
            </a:endParaRPr>
          </a:p>
          <a:p>
            <a:pPr marL="0" marR="0" lvl="0" indent="0" algn="l" defTabSz="954634" rtl="0" eaLnBrk="1" fontAlgn="auto" latinLnBrk="0" hangingPunct="1">
              <a:lnSpc>
                <a:spcPct val="100000"/>
              </a:lnSpc>
              <a:spcBef>
                <a:spcPts val="0"/>
              </a:spcBef>
              <a:spcAft>
                <a:spcPts val="0"/>
              </a:spcAft>
              <a:buClrTx/>
              <a:buSzTx/>
              <a:buFontTx/>
              <a:buNone/>
              <a:tabLst/>
              <a:defRPr/>
            </a:pPr>
            <a:r>
              <a:rPr lang="ja-JP" altLang="en-US" sz="1300" dirty="0">
                <a:solidFill>
                  <a:prstClr val="black"/>
                </a:solidFill>
              </a:rPr>
              <a:t>②青年部などのイベントやレクリエーション・学習会</a:t>
            </a:r>
            <a:endParaRPr lang="en-US" altLang="ja-JP" sz="1300" dirty="0">
              <a:solidFill>
                <a:prstClr val="black"/>
              </a:solidFill>
            </a:endParaRPr>
          </a:p>
          <a:p>
            <a:pPr defTabSz="954634">
              <a:defRPr/>
            </a:pPr>
            <a:endParaRPr lang="en-US" altLang="ja-JP" sz="1300" b="1" dirty="0">
              <a:solidFill>
                <a:prstClr val="black"/>
              </a:solidFill>
            </a:endParaRPr>
          </a:p>
          <a:p>
            <a:pPr defTabSz="954634">
              <a:defRPr/>
            </a:pPr>
            <a:r>
              <a:rPr lang="ja-JP" altLang="en-US" sz="1300" dirty="0">
                <a:solidFill>
                  <a:prstClr val="black"/>
                </a:solidFill>
              </a:rPr>
              <a:t>③医療・介護従事者を増やし働きやすい職場・社会をつくる活動</a:t>
            </a:r>
          </a:p>
          <a:p>
            <a:pPr defTabSz="954634">
              <a:defRPr/>
            </a:pPr>
            <a:endParaRPr lang="en-US" altLang="ja-JP" sz="1300" dirty="0">
              <a:solidFill>
                <a:prstClr val="black"/>
              </a:solidFill>
            </a:endParaRPr>
          </a:p>
          <a:p>
            <a:pPr defTabSz="954634">
              <a:defRPr/>
            </a:pPr>
            <a:r>
              <a:rPr lang="ja-JP" altLang="en-US" sz="1300" dirty="0">
                <a:solidFill>
                  <a:prstClr val="black"/>
                </a:solidFill>
              </a:rPr>
              <a:t>などを行っています。一つずつ詳しく見ていきましょう。</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4d84262fa_0_2: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4d84262fa_0_2: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a:t>まずは、給与や休暇など労働条件の改善についてです。</a:t>
            </a:r>
            <a:endParaRPr lang="en-US" altLang="ja-JP" dirty="0"/>
          </a:p>
          <a:p>
            <a:endParaRPr lang="en-US" altLang="ja-JP" dirty="0"/>
          </a:p>
          <a:p>
            <a:r>
              <a:rPr lang="ja-JP" altLang="en-US" dirty="0"/>
              <a:t>労働組合では、労働条件の改善に向け、社長や理事会といった経営者と交渉を行っています。</a:t>
            </a:r>
          </a:p>
          <a:p>
            <a:r>
              <a:rPr lang="ja-JP" altLang="en-US" dirty="0"/>
              <a:t>春闘や秋闘が中心となります。</a:t>
            </a:r>
            <a:endParaRPr lang="en-US" altLang="ja-JP" dirty="0"/>
          </a:p>
          <a:p>
            <a:endParaRPr lang="en-US" altLang="ja-JP" dirty="0"/>
          </a:p>
          <a:p>
            <a:r>
              <a:rPr lang="ja-JP" altLang="en-US" dirty="0"/>
              <a:t>各企業等の労働組合は、毎年春と秋に賃金引き上げ等を中心とする要求書を経営者に提出し、団体交渉を行います。</a:t>
            </a:r>
            <a:endParaRPr lang="en-US" altLang="ja-JP" dirty="0"/>
          </a:p>
          <a:p>
            <a:r>
              <a:rPr lang="ja-JP" altLang="en-US" dirty="0"/>
              <a:t>これを一般に「春闘」「秋闘」と呼んでいます。（現在の春闘方式は、</a:t>
            </a:r>
            <a:r>
              <a:rPr lang="en-US" altLang="ja-JP" dirty="0"/>
              <a:t>1956</a:t>
            </a:r>
            <a:r>
              <a:rPr lang="ja-JP" altLang="en-US" dirty="0"/>
              <a:t>（昭和</a:t>
            </a:r>
            <a:r>
              <a:rPr lang="en-US" altLang="ja-JP" dirty="0"/>
              <a:t>31</a:t>
            </a:r>
            <a:r>
              <a:rPr lang="ja-JP" altLang="en-US" dirty="0"/>
              <a:t>）年から始まったと言われており、半世紀以上の歴史があります。）</a:t>
            </a:r>
          </a:p>
          <a:p>
            <a:endParaRPr lang="ja-JP" altLang="en-US" dirty="0"/>
          </a:p>
          <a:p>
            <a:r>
              <a:rPr lang="ja-JP" altLang="en-US" dirty="0"/>
              <a:t>なお、「春闘」「秋闘」時期以外にも年末一時金（賞与）や休暇制度など、さまざまな課題について労使交渉が行われています。</a:t>
            </a:r>
          </a:p>
          <a:p>
            <a:endParaRPr lang="ja-JP" altLang="en-US" dirty="0"/>
          </a:p>
          <a:p>
            <a:r>
              <a:rPr lang="ja-JP" altLang="en-US" dirty="0"/>
              <a:t>これまでに私たちの先輩方が経営者と交渉し、このようなこと</a:t>
            </a:r>
            <a:r>
              <a:rPr lang="ja-JP" altLang="en-US" u="none" dirty="0"/>
              <a:t>を獲得してきました。</a:t>
            </a:r>
          </a:p>
          <a:p>
            <a:endParaRPr lang="ja-JP" altLang="en-US" u="none" dirty="0"/>
          </a:p>
          <a:p>
            <a:r>
              <a:rPr lang="ja-JP" altLang="en-US" u="none" dirty="0"/>
              <a:t>（各単組の成果などを紹介する）</a:t>
            </a:r>
          </a:p>
          <a:p>
            <a:endParaRPr lang="ja-JP" altLang="en-US" u="none" dirty="0"/>
          </a:p>
          <a:p>
            <a:r>
              <a:rPr lang="ja-JP" altLang="en-US" u="none" dirty="0"/>
              <a:t>その他にも組合員さんからの相談にのり、経営者との話し合いの場を設け改善を図っています。</a:t>
            </a:r>
          </a:p>
          <a:p>
            <a:endParaRPr u="non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39047b3a3_0_29:notes"/>
          <p:cNvSpPr>
            <a:spLocks noGrp="1" noRot="1" noChangeAspect="1"/>
          </p:cNvSpPr>
          <p:nvPr>
            <p:ph type="sldImg" idx="2"/>
          </p:nvPr>
        </p:nvSpPr>
        <p:spPr>
          <a:xfrm>
            <a:off x="990600" y="766763"/>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39047b3a3_0_29:notes"/>
          <p:cNvSpPr txBox="1">
            <a:spLocks noGrp="1"/>
          </p:cNvSpPr>
          <p:nvPr>
            <p:ph type="body" idx="1"/>
          </p:nvPr>
        </p:nvSpPr>
        <p:spPr>
          <a:xfrm>
            <a:off x="709931" y="4861442"/>
            <a:ext cx="5679440" cy="4605576"/>
          </a:xfrm>
          <a:prstGeom prst="rect">
            <a:avLst/>
          </a:prstGeom>
        </p:spPr>
        <p:txBody>
          <a:bodyPr spcFirstLastPara="1" wrap="square" lIns="95448" tIns="95448" rIns="95448" bIns="95448" anchor="t" anchorCtr="0">
            <a:noAutofit/>
          </a:bodyPr>
          <a:lstStyle/>
          <a:p>
            <a:r>
              <a:rPr lang="ja-JP" altLang="en-US" dirty="0"/>
              <a:t>次に、労働組合では、レクリエーションや学習会等、企画・開催しています。</a:t>
            </a:r>
            <a:endParaRPr lang="en-US" altLang="ja-JP" dirty="0"/>
          </a:p>
          <a:p>
            <a:endParaRPr lang="ja-JP" altLang="en-US" dirty="0"/>
          </a:p>
          <a:p>
            <a:r>
              <a:rPr lang="ja-JP" altLang="en-US" dirty="0"/>
              <a:t>昨年は、「例：ビアガーデンやバスハイク、お花見」など全国の組合員さんと交流できる場を作ってきました。</a:t>
            </a:r>
          </a:p>
          <a:p>
            <a:endParaRPr lang="ja-JP" altLang="en-US" dirty="0"/>
          </a:p>
          <a:p>
            <a:r>
              <a:rPr lang="ja-JP" altLang="en-US" dirty="0"/>
              <a:t>職場以外の方と交流する貴重な機会です！全国各地様々な職種の組合員さんと出会うことができるのは労働組合の</a:t>
            </a:r>
            <a:r>
              <a:rPr lang="ja-JP" altLang="en-US" u="none" dirty="0"/>
              <a:t>ステキな</a:t>
            </a:r>
            <a:r>
              <a:rPr lang="ja-JP" altLang="en-US" dirty="0"/>
              <a:t>魅力です！</a:t>
            </a:r>
          </a:p>
          <a:p>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ja-JP" altLang="en-US"/>
              <a:t>マスター タイトルの書式設定</a:t>
            </a:r>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ja-JP" altLang="en-US"/>
              <a:t>マスター テキストの書式設定</a:t>
            </a: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C4248A2-FE7A-47B7-A41E-F1B8A733841A}"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59454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344783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394464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661471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025198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751226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kumimoji="0" sz="1400" kern="0" dirty="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431774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716965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234814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93282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ja-JP" altLang="en-US"/>
              <a:t>マスター タイトルの書式設定</a:t>
            </a:r>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ja-JP" altLang="en-US"/>
              <a:t>マスター テキストの書式設定</a:t>
            </a: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ja-JP" altLang="en-US"/>
              <a:t>マスター テキストの書式設定</a:t>
            </a: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C4248A2-FE7A-47B7-A41E-F1B8A733841A}"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625779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659664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645207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549155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953913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738549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488713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kumimoji="0" sz="1400" kern="0" dirty="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970244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595228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72202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ja-JP" altLang="en-US"/>
              <a:t>マスター タイトルの書式設定</a:t>
            </a:r>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ja-JP" altLang="en-US"/>
              <a:t>マスター テキストの書式設定</a:t>
            </a: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C4248A2-FE7A-47B7-A41E-F1B8A733841A}" type="slidenum">
              <a:rPr kumimoji="1" lang="ja-JP" altLang="en-US" smtClean="0"/>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297899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843039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096174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218055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68318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6536823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834766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6198780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kumimoji="0" sz="1400" kern="0" dirty="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4288191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91781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ja-JP" altLang="en-US"/>
              <a:t>マスター タイトルの書式設定</a:t>
            </a:r>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C4248A2-FE7A-47B7-A41E-F1B8A733841A}" type="slidenum">
              <a:rPr kumimoji="1" lang="ja-JP" altLang="en-US" smtClean="0"/>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491081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665264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831587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408347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4135114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117046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4433457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543241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6153168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kumimoji="0" sz="1400" kern="0" dirty="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10373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ja-JP" altLang="en-US"/>
              <a:t>マスター タイトルの書式設定</a:t>
            </a:r>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ja-JP" altLang="en-US"/>
              <a:t>マスター サブタイトルの書式設定</a:t>
            </a:r>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ja-JP" altLang="en-US"/>
              <a:t>マスター テキストの書式設定</a:t>
            </a: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C4248A2-FE7A-47B7-A41E-F1B8A733841A}" type="slidenum">
              <a:rPr kumimoji="1" lang="ja-JP" altLang="en-US" smtClean="0"/>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836633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3650731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596484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730210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641380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1826112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753687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40102229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8496304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90740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pPr lvl="0"/>
            <a:r>
              <a:rPr lang="ja-JP" altLang="en-US"/>
              <a:t>マスター テキストの書式設定</a:t>
            </a: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C4248A2-FE7A-47B7-A41E-F1B8A733841A}" type="slidenum">
              <a:rPr kumimoji="1" lang="ja-JP" altLang="en-US" smtClean="0"/>
              <a: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kumimoji="0" sz="1400" kern="0" dirty="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4979821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5139049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6090078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1560877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995170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5616880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9359334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2267912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9463500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27616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pPr lvl="0"/>
            <a:r>
              <a:rPr lang="ja-JP" altLang="en-US"/>
              <a:t>マスター テキストの書式設定</a:t>
            </a: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C4248A2-FE7A-47B7-A41E-F1B8A733841A}" type="slidenum">
              <a:rPr kumimoji="1" lang="ja-JP" altLang="en-US" smtClean="0"/>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637915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kumimoji="0" sz="1400" kern="0" dirty="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8823067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9145579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8705234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3675034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4243886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9689351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8306221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4584934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95884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0" y="6477000"/>
            <a:ext cx="1905000" cy="457200"/>
          </a:xfrm>
          <a:prstGeom prst="rect">
            <a:avLst/>
          </a:prstGeom>
        </p:spPr>
        <p:txBody>
          <a:bodyPr/>
          <a:lstStyle>
            <a:lvl1pPr>
              <a:defRPr/>
            </a:lvl1pPr>
          </a:lstStyle>
          <a:p>
            <a:fld id="{3CC4E478-6470-4A60-9598-E045525C635D}" type="datetimeFigureOut">
              <a:rPr kumimoji="1" lang="ja-JP" altLang="en-US" smtClean="0"/>
              <a:t>2021/2/17</a:t>
            </a:fld>
            <a:endParaRPr kumimoji="1" lang="ja-JP" altLang="en-US"/>
          </a:p>
        </p:txBody>
      </p:sp>
      <p:sp>
        <p:nvSpPr>
          <p:cNvPr id="5" name="フッター プレースホルダー 4"/>
          <p:cNvSpPr>
            <a:spLocks noGrp="1"/>
          </p:cNvSpPr>
          <p:nvPr>
            <p:ph type="ftr" sz="quarter" idx="11"/>
          </p:nvPr>
        </p:nvSpPr>
        <p:spPr>
          <a:xfrm>
            <a:off x="3124200" y="6477000"/>
            <a:ext cx="2895600" cy="457200"/>
          </a:xfrm>
          <a:prstGeom prst="rect">
            <a:avLst/>
          </a:prstGeom>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AC4248A2-FE7A-47B7-A41E-F1B8A733841A}" type="slidenum">
              <a:rPr kumimoji="1" lang="ja-JP" altLang="en-US" smtClean="0"/>
              <a:t>‹#›</a:t>
            </a:fld>
            <a:endParaRPr kumimoji="1" lang="ja-JP" altLang="en-US"/>
          </a:p>
        </p:txBody>
      </p:sp>
    </p:spTree>
    <p:extLst>
      <p:ext uri="{BB962C8B-B14F-4D97-AF65-F5344CB8AC3E}">
        <p14:creationId xmlns:p14="http://schemas.microsoft.com/office/powerpoint/2010/main" val="16772343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40313179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3326834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kumimoji="0" sz="1400" kern="0" dirty="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9982911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853735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8422040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1127396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4017336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133167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41992892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275180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1821840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4818780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6913374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16443553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kumimoji="0" sz="1400" kern="0" dirty="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32004854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4393807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42776973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a:solidFill>
                  <a:srgbClr val="595959"/>
                </a:solidFill>
              </a:rPr>
              <a:pPr/>
              <a:t>‹#›</a:t>
            </a:fld>
            <a:endParaRPr dirty="0">
              <a:solidFill>
                <a:srgbClr val="595959"/>
              </a:solidFill>
            </a:endParaRPr>
          </a:p>
        </p:txBody>
      </p:sp>
    </p:spTree>
    <p:extLst>
      <p:ext uri="{BB962C8B-B14F-4D97-AF65-F5344CB8AC3E}">
        <p14:creationId xmlns:p14="http://schemas.microsoft.com/office/powerpoint/2010/main" val="78199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9.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AC4248A2-FE7A-47B7-A41E-F1B8A733841A}" type="slidenum">
              <a:rPr kumimoji="1" lang="ja-JP" altLang="en-US" smtClean="0"/>
              <a:t>‹#›</a:t>
            </a:fld>
            <a:endParaRPr kumimoji="1" lang="ja-JP" altLang="en-US"/>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5" r:id="rId3"/>
    <p:sldLayoutId id="2147483706" r:id="rId4"/>
    <p:sldLayoutId id="2147483707" r:id="rId5"/>
    <p:sldLayoutId id="2147483708" r:id="rId6"/>
    <p:sldLayoutId id="2147483709" r:id="rId7"/>
    <p:sldLayoutId id="2147483711" r:id="rId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kumimoji="0" lang="en-US" altLang="ja" kern="0">
                <a:solidFill>
                  <a:srgbClr val="595959"/>
                </a:solidFill>
                <a:cs typeface="Arial"/>
                <a:sym typeface="Arial"/>
              </a:rPr>
              <a:pPr>
                <a:buClr>
                  <a:srgbClr val="000000"/>
                </a:buClr>
                <a:buFont typeface="Arial"/>
                <a:buNone/>
              </a:pPr>
              <a:t>‹#›</a:t>
            </a:fld>
            <a:endParaRPr kumimoji="0" kern="0" dirty="0">
              <a:solidFill>
                <a:srgbClr val="595959"/>
              </a:solidFill>
              <a:cs typeface="Arial"/>
              <a:sym typeface="Arial"/>
            </a:endParaRPr>
          </a:p>
        </p:txBody>
      </p:sp>
    </p:spTree>
    <p:extLst>
      <p:ext uri="{BB962C8B-B14F-4D97-AF65-F5344CB8AC3E}">
        <p14:creationId xmlns:p14="http://schemas.microsoft.com/office/powerpoint/2010/main" val="1921074367"/>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kumimoji="0" lang="en-US" altLang="ja" kern="0">
                <a:solidFill>
                  <a:srgbClr val="595959"/>
                </a:solidFill>
                <a:cs typeface="Arial"/>
                <a:sym typeface="Arial"/>
              </a:rPr>
              <a:pPr>
                <a:buClr>
                  <a:srgbClr val="000000"/>
                </a:buClr>
                <a:buFont typeface="Arial"/>
                <a:buNone/>
              </a:pPr>
              <a:t>‹#›</a:t>
            </a:fld>
            <a:endParaRPr kumimoji="0" kern="0" dirty="0">
              <a:solidFill>
                <a:srgbClr val="595959"/>
              </a:solidFill>
              <a:cs typeface="Arial"/>
              <a:sym typeface="Arial"/>
            </a:endParaRPr>
          </a:p>
        </p:txBody>
      </p:sp>
    </p:spTree>
    <p:extLst>
      <p:ext uri="{BB962C8B-B14F-4D97-AF65-F5344CB8AC3E}">
        <p14:creationId xmlns:p14="http://schemas.microsoft.com/office/powerpoint/2010/main" val="896619474"/>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kumimoji="0" lang="en-US" altLang="ja" kern="0">
                <a:solidFill>
                  <a:srgbClr val="595959"/>
                </a:solidFill>
                <a:cs typeface="Arial"/>
                <a:sym typeface="Arial"/>
              </a:rPr>
              <a:pPr>
                <a:buClr>
                  <a:srgbClr val="000000"/>
                </a:buClr>
                <a:buFont typeface="Arial"/>
                <a:buNone/>
              </a:pPr>
              <a:t>‹#›</a:t>
            </a:fld>
            <a:endParaRPr kumimoji="0" kern="0" dirty="0">
              <a:solidFill>
                <a:srgbClr val="595959"/>
              </a:solidFill>
              <a:cs typeface="Arial"/>
              <a:sym typeface="Arial"/>
            </a:endParaRPr>
          </a:p>
        </p:txBody>
      </p:sp>
    </p:spTree>
    <p:extLst>
      <p:ext uri="{BB962C8B-B14F-4D97-AF65-F5344CB8AC3E}">
        <p14:creationId xmlns:p14="http://schemas.microsoft.com/office/powerpoint/2010/main" val="3247156027"/>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kumimoji="0" lang="en-US" altLang="ja" kern="0">
                <a:solidFill>
                  <a:srgbClr val="595959"/>
                </a:solidFill>
                <a:cs typeface="Arial"/>
                <a:sym typeface="Arial"/>
              </a:rPr>
              <a:pPr>
                <a:buClr>
                  <a:srgbClr val="000000"/>
                </a:buClr>
                <a:buFont typeface="Arial"/>
                <a:buNone/>
              </a:pPr>
              <a:t>‹#›</a:t>
            </a:fld>
            <a:endParaRPr kumimoji="0" kern="0" dirty="0">
              <a:solidFill>
                <a:srgbClr val="595959"/>
              </a:solidFill>
              <a:cs typeface="Arial"/>
              <a:sym typeface="Arial"/>
            </a:endParaRPr>
          </a:p>
        </p:txBody>
      </p:sp>
    </p:spTree>
    <p:extLst>
      <p:ext uri="{BB962C8B-B14F-4D97-AF65-F5344CB8AC3E}">
        <p14:creationId xmlns:p14="http://schemas.microsoft.com/office/powerpoint/2010/main" val="1388700949"/>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kumimoji="0" lang="en-US" altLang="ja" kern="0">
                <a:solidFill>
                  <a:srgbClr val="595959"/>
                </a:solidFill>
                <a:cs typeface="Arial"/>
                <a:sym typeface="Arial"/>
              </a:rPr>
              <a:pPr>
                <a:buClr>
                  <a:srgbClr val="000000"/>
                </a:buClr>
                <a:buFont typeface="Arial"/>
                <a:buNone/>
              </a:pPr>
              <a:t>‹#›</a:t>
            </a:fld>
            <a:endParaRPr kumimoji="0" kern="0" dirty="0">
              <a:solidFill>
                <a:srgbClr val="595959"/>
              </a:solidFill>
              <a:cs typeface="Arial"/>
              <a:sym typeface="Arial"/>
            </a:endParaRPr>
          </a:p>
        </p:txBody>
      </p:sp>
    </p:spTree>
    <p:extLst>
      <p:ext uri="{BB962C8B-B14F-4D97-AF65-F5344CB8AC3E}">
        <p14:creationId xmlns:p14="http://schemas.microsoft.com/office/powerpoint/2010/main" val="2603377057"/>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kumimoji="0" lang="en-US" altLang="ja" kern="0">
                <a:solidFill>
                  <a:srgbClr val="595959"/>
                </a:solidFill>
                <a:cs typeface="Arial"/>
                <a:sym typeface="Arial"/>
              </a:rPr>
              <a:pPr>
                <a:buClr>
                  <a:srgbClr val="000000"/>
                </a:buClr>
                <a:buFont typeface="Arial"/>
                <a:buNone/>
              </a:pPr>
              <a:t>‹#›</a:t>
            </a:fld>
            <a:endParaRPr kumimoji="0" kern="0" dirty="0">
              <a:solidFill>
                <a:srgbClr val="595959"/>
              </a:solidFill>
              <a:cs typeface="Arial"/>
              <a:sym typeface="Arial"/>
            </a:endParaRPr>
          </a:p>
        </p:txBody>
      </p:sp>
    </p:spTree>
    <p:extLst>
      <p:ext uri="{BB962C8B-B14F-4D97-AF65-F5344CB8AC3E}">
        <p14:creationId xmlns:p14="http://schemas.microsoft.com/office/powerpoint/2010/main" val="1290610573"/>
      </p:ext>
    </p:extLst>
  </p:cSld>
  <p:clrMap bg1="lt1" tx1="dk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kumimoji="0" lang="en-US" altLang="ja" kern="0">
                <a:solidFill>
                  <a:srgbClr val="595959"/>
                </a:solidFill>
                <a:cs typeface="Arial"/>
                <a:sym typeface="Arial"/>
              </a:rPr>
              <a:pPr>
                <a:buClr>
                  <a:srgbClr val="000000"/>
                </a:buClr>
                <a:buFont typeface="Arial"/>
                <a:buNone/>
              </a:pPr>
              <a:t>‹#›</a:t>
            </a:fld>
            <a:endParaRPr kumimoji="0" kern="0" dirty="0">
              <a:solidFill>
                <a:srgbClr val="595959"/>
              </a:solidFill>
              <a:cs typeface="Arial"/>
              <a:sym typeface="Arial"/>
            </a:endParaRPr>
          </a:p>
        </p:txBody>
      </p:sp>
    </p:spTree>
    <p:extLst>
      <p:ext uri="{BB962C8B-B14F-4D97-AF65-F5344CB8AC3E}">
        <p14:creationId xmlns:p14="http://schemas.microsoft.com/office/powerpoint/2010/main" val="2147631518"/>
      </p:ext>
    </p:extLst>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kumimoji="0" lang="en-US" altLang="ja" kern="0">
                <a:solidFill>
                  <a:srgbClr val="595959"/>
                </a:solidFill>
                <a:cs typeface="Arial"/>
                <a:sym typeface="Arial"/>
              </a:rPr>
              <a:pPr>
                <a:buClr>
                  <a:srgbClr val="000000"/>
                </a:buClr>
                <a:buFont typeface="Arial"/>
                <a:buNone/>
              </a:pPr>
              <a:t>‹#›</a:t>
            </a:fld>
            <a:endParaRPr kumimoji="0" kern="0" dirty="0">
              <a:solidFill>
                <a:srgbClr val="595959"/>
              </a:solidFill>
              <a:cs typeface="Arial"/>
              <a:sym typeface="Arial"/>
            </a:endParaRPr>
          </a:p>
        </p:txBody>
      </p:sp>
    </p:spTree>
    <p:extLst>
      <p:ext uri="{BB962C8B-B14F-4D97-AF65-F5344CB8AC3E}">
        <p14:creationId xmlns:p14="http://schemas.microsoft.com/office/powerpoint/2010/main" val="1647928879"/>
      </p:ext>
    </p:extLst>
  </p:cSld>
  <p:clrMap bg1="lt1" tx1="dk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jp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jp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8.jpe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1.jpg"/><Relationship Id="rId7"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jpg"/><Relationship Id="rId7"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7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6.jpg"/><Relationship Id="rId7"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77.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jpeg"/><Relationship Id="rId3" Type="http://schemas.openxmlformats.org/officeDocument/2006/relationships/image" Target="../media/image11.jp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notesSlide" Target="../notesSlides/notesSlide17.xml"/><Relationship Id="rId16" Type="http://schemas.openxmlformats.org/officeDocument/2006/relationships/image" Target="../media/image70.jpeg"/><Relationship Id="rId1" Type="http://schemas.openxmlformats.org/officeDocument/2006/relationships/slideLayout" Target="../slideLayouts/slideLayout11.xml"/><Relationship Id="rId6" Type="http://schemas.openxmlformats.org/officeDocument/2006/relationships/image" Target="../media/image60.jpeg"/><Relationship Id="rId11" Type="http://schemas.openxmlformats.org/officeDocument/2006/relationships/image" Target="../media/image65.png"/><Relationship Id="rId5" Type="http://schemas.openxmlformats.org/officeDocument/2006/relationships/image" Target="../media/image59.jpeg"/><Relationship Id="rId15" Type="http://schemas.openxmlformats.org/officeDocument/2006/relationships/image" Target="../media/image6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 Id="rId14" Type="http://schemas.openxmlformats.org/officeDocument/2006/relationships/image" Target="../media/image68.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71.jpeg"/><Relationship Id="rId4" Type="http://schemas.openxmlformats.org/officeDocument/2006/relationships/hyperlink" Target="http://irouren.or.jp/publica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73.pn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5.gif"/><Relationship Id="rId5" Type="http://schemas.openxmlformats.org/officeDocument/2006/relationships/hyperlink" Target="http://irouren.or.jp/member/assets_c/2013/07/kai05-thumb-700xauto-345.jpg" TargetMode="Externa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jp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8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6" name="タイトル 5"/>
          <p:cNvSpPr txBox="1">
            <a:spLocks/>
          </p:cNvSpPr>
          <p:nvPr/>
        </p:nvSpPr>
        <p:spPr>
          <a:xfrm>
            <a:off x="395536" y="1052739"/>
            <a:ext cx="8686800" cy="19532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buClr>
                <a:srgbClr val="000000"/>
              </a:buClr>
              <a:buFont typeface="Arial"/>
              <a:buNone/>
            </a:pPr>
            <a:r>
              <a:rPr lang="ja-JP" altLang="en-US" sz="6000" b="1" spc="50" dirty="0">
                <a:ln w="28575" cmpd="sng">
                  <a:solidFill>
                    <a:srgbClr val="0066FF"/>
                  </a:solidFill>
                  <a:prstDash val="solid"/>
                </a:ln>
                <a:solidFill>
                  <a:srgbClr val="70AD47">
                    <a:tint val="1000"/>
                  </a:srgbClr>
                </a:solidFill>
                <a:effectLst>
                  <a:glow rad="139700">
                    <a:srgbClr val="0097A7">
                      <a:satMod val="175000"/>
                      <a:alpha val="40000"/>
                    </a:srgbClr>
                  </a:glow>
                </a:effectLst>
                <a:latin typeface="HGP創英角ｺﾞｼｯｸUB" panose="020B0900000000000000" pitchFamily="50" charset="-128"/>
                <a:ea typeface="HGP創英角ｺﾞｼｯｸUB" panose="020B0900000000000000" pitchFamily="50" charset="-128"/>
                <a:sym typeface="Arial"/>
              </a:rPr>
              <a:t>２０２１年度　</a:t>
            </a:r>
            <a:br>
              <a:rPr lang="ja-JP" altLang="en-US" sz="6000" b="1" spc="50" dirty="0">
                <a:ln w="28575" cmpd="sng">
                  <a:solidFill>
                    <a:srgbClr val="0066FF"/>
                  </a:solidFill>
                  <a:prstDash val="solid"/>
                </a:ln>
                <a:solidFill>
                  <a:srgbClr val="70AD47">
                    <a:tint val="1000"/>
                  </a:srgbClr>
                </a:solidFill>
                <a:effectLst>
                  <a:glow rad="139700">
                    <a:srgbClr val="0097A7">
                      <a:satMod val="175000"/>
                      <a:alpha val="40000"/>
                    </a:srgbClr>
                  </a:glow>
                </a:effectLst>
                <a:latin typeface="HGP創英角ｺﾞｼｯｸUB" panose="020B0900000000000000" pitchFamily="50" charset="-128"/>
                <a:ea typeface="HGP創英角ｺﾞｼｯｸUB" panose="020B0900000000000000" pitchFamily="50" charset="-128"/>
                <a:sym typeface="Arial"/>
              </a:rPr>
            </a:br>
            <a:r>
              <a:rPr lang="ja-JP" altLang="en-US" sz="6000" b="1" spc="50" dirty="0">
                <a:ln w="28575" cmpd="sng">
                  <a:solidFill>
                    <a:srgbClr val="0066FF"/>
                  </a:solidFill>
                  <a:prstDash val="solid"/>
                </a:ln>
                <a:solidFill>
                  <a:srgbClr val="70AD47">
                    <a:tint val="1000"/>
                  </a:srgbClr>
                </a:solidFill>
                <a:effectLst>
                  <a:glow rad="139700">
                    <a:srgbClr val="0097A7">
                      <a:satMod val="175000"/>
                      <a:alpha val="40000"/>
                    </a:srgbClr>
                  </a:glow>
                </a:effectLst>
                <a:latin typeface="HGP創英角ｺﾞｼｯｸUB" panose="020B0900000000000000" pitchFamily="50" charset="-128"/>
                <a:ea typeface="HGP創英角ｺﾞｼｯｸUB" panose="020B0900000000000000" pitchFamily="50" charset="-128"/>
                <a:sym typeface="Arial"/>
              </a:rPr>
              <a:t>新入職員のみなさん</a:t>
            </a:r>
            <a:endParaRPr lang="ja-JP" altLang="en-US" sz="6000" dirty="0">
              <a:ln w="28575" cmpd="sng">
                <a:solidFill>
                  <a:srgbClr val="0066FF"/>
                </a:solidFill>
                <a:prstDash val="solid"/>
              </a:ln>
              <a:solidFill>
                <a:srgbClr val="000000"/>
              </a:solidFill>
              <a:effectLst>
                <a:glow rad="139700">
                  <a:srgbClr val="0097A7">
                    <a:satMod val="175000"/>
                    <a:alpha val="40000"/>
                  </a:srgbClr>
                </a:glow>
              </a:effectLst>
              <a:sym typeface="Arial"/>
            </a:endParaRPr>
          </a:p>
        </p:txBody>
      </p:sp>
      <p:sp>
        <p:nvSpPr>
          <p:cNvPr id="7" name="サブタイトル 6"/>
          <p:cNvSpPr txBox="1">
            <a:spLocks/>
          </p:cNvSpPr>
          <p:nvPr/>
        </p:nvSpPr>
        <p:spPr>
          <a:xfrm>
            <a:off x="820544" y="3127475"/>
            <a:ext cx="7772400" cy="196003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buClr>
                <a:srgbClr val="000000"/>
              </a:buClr>
            </a:pPr>
            <a:r>
              <a:rPr kumimoji="0" lang="ja-JP" altLang="en-US" sz="4800" b="1" kern="0" spc="50" dirty="0">
                <a:ln w="28575" cmpd="sng">
                  <a:solidFill>
                    <a:srgbClr val="33CC33"/>
                  </a:solidFill>
                  <a:prstDash val="solid"/>
                </a:ln>
                <a:solidFill>
                  <a:srgbClr val="70AD47">
                    <a:tint val="1000"/>
                  </a:srgbClr>
                </a:solidFill>
                <a:effectLst>
                  <a:glow rad="139700">
                    <a:srgbClr val="FFFF66">
                      <a:alpha val="40000"/>
                    </a:srgbClr>
                  </a:glow>
                </a:effectLst>
                <a:latin typeface="HGP創英角ｺﾞｼｯｸUB" panose="020B0900000000000000" pitchFamily="50" charset="-128"/>
                <a:ea typeface="HGP創英角ｺﾞｼｯｸUB" panose="020B0900000000000000" pitchFamily="50" charset="-128"/>
              </a:rPr>
              <a:t>入職おめでとうございます</a:t>
            </a:r>
            <a:endParaRPr lang="ja-JP" altLang="en-US" sz="1600" b="1" kern="0" spc="50" dirty="0">
              <a:ln w="28575" cmpd="sng">
                <a:solidFill>
                  <a:srgbClr val="33CC33"/>
                </a:solidFill>
                <a:prstDash val="solid"/>
              </a:ln>
              <a:solidFill>
                <a:srgbClr val="70AD47">
                  <a:tint val="1000"/>
                </a:srgbClr>
              </a:solidFill>
              <a:effectLst>
                <a:glow rad="139700">
                  <a:srgbClr val="FFFF66">
                    <a:alpha val="40000"/>
                  </a:srgbClr>
                </a:glow>
              </a:effectLst>
            </a:endParaRPr>
          </a:p>
        </p:txBody>
      </p:sp>
      <p:sp>
        <p:nvSpPr>
          <p:cNvPr id="4" name="正方形/長方形 3"/>
          <p:cNvSpPr/>
          <p:nvPr/>
        </p:nvSpPr>
        <p:spPr>
          <a:xfrm>
            <a:off x="4860032" y="4941168"/>
            <a:ext cx="3960440" cy="1077218"/>
          </a:xfrm>
          <a:prstGeom prst="rect">
            <a:avLst/>
          </a:prstGeom>
          <a:noFill/>
        </p:spPr>
        <p:txBody>
          <a:bodyPr wrap="square" lIns="91440" tIns="45720" rIns="91440" bIns="45720">
            <a:spAutoFit/>
          </a:bodyPr>
          <a:lstStyle/>
          <a:p>
            <a:pPr algn="ctr"/>
            <a:r>
              <a:rPr lang="ja-JP" altLang="en-US" sz="3200" dirty="0">
                <a:ln w="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○○病院労働組合</a:t>
            </a:r>
            <a:endParaRPr lang="en-US" altLang="ja-JP" sz="3200" dirty="0">
              <a:ln w="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sz="3200" dirty="0">
                <a:ln w="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説明会</a:t>
            </a:r>
          </a:p>
        </p:txBody>
      </p:sp>
    </p:spTree>
    <p:extLst>
      <p:ext uri="{BB962C8B-B14F-4D97-AF65-F5344CB8AC3E}">
        <p14:creationId xmlns:p14="http://schemas.microsoft.com/office/powerpoint/2010/main" val="401386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pic>
        <p:nvPicPr>
          <p:cNvPr id="11" name="図 10">
            <a:extLst>
              <a:ext uri="{FF2B5EF4-FFF2-40B4-BE49-F238E27FC236}">
                <a16:creationId xmlns:a16="http://schemas.microsoft.com/office/drawing/2014/main" id="{2AE2B3D3-5468-4755-B718-18B0C4A2D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5424" y="4991045"/>
            <a:ext cx="3329878" cy="1693921"/>
          </a:xfrm>
          <a:prstGeom prst="rect">
            <a:avLst/>
          </a:prstGeom>
        </p:spPr>
      </p:pic>
      <p:pic>
        <p:nvPicPr>
          <p:cNvPr id="8" name="図 7">
            <a:extLst>
              <a:ext uri="{FF2B5EF4-FFF2-40B4-BE49-F238E27FC236}">
                <a16:creationId xmlns:a16="http://schemas.microsoft.com/office/drawing/2014/main" id="{B34D4206-F035-4092-9F0A-DF97520871B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90700" y="4988531"/>
            <a:ext cx="3140770" cy="1698951"/>
          </a:xfrm>
          <a:prstGeom prst="rect">
            <a:avLst/>
          </a:prstGeom>
        </p:spPr>
      </p:pic>
      <p:sp>
        <p:nvSpPr>
          <p:cNvPr id="7" name="タイトル 1"/>
          <p:cNvSpPr>
            <a:spLocks noGrp="1"/>
          </p:cNvSpPr>
          <p:nvPr>
            <p:ph type="title"/>
          </p:nvPr>
        </p:nvSpPr>
        <p:spPr>
          <a:xfrm>
            <a:off x="251519" y="548681"/>
            <a:ext cx="8904273" cy="1363014"/>
          </a:xfrm>
        </p:spPr>
        <p:txBody>
          <a:bodyPr rtlCol="0"/>
          <a:lstStyle/>
          <a:p>
            <a:r>
              <a:rPr lang="ja-JP" altLang="en-US" sz="4000" dirty="0">
                <a:solidFill>
                  <a:srgbClr val="FF0066"/>
                </a:solidFill>
                <a:latin typeface="HGP創英角ﾎﾟｯﾌﾟ体" panose="040B0A00000000000000" pitchFamily="50" charset="-128"/>
                <a:ea typeface="HGP創英角ﾎﾟｯﾌﾟ体" panose="040B0A00000000000000" pitchFamily="50" charset="-128"/>
              </a:rPr>
              <a:t>③医療・介護従事者を増やし</a:t>
            </a:r>
            <a:br>
              <a:rPr lang="ja-JP" altLang="en-US" sz="4000" dirty="0">
                <a:solidFill>
                  <a:srgbClr val="FF0066"/>
                </a:solidFill>
                <a:latin typeface="HGP創英角ﾎﾟｯﾌﾟ体" panose="040B0A00000000000000" pitchFamily="50" charset="-128"/>
                <a:ea typeface="HGP創英角ﾎﾟｯﾌﾟ体" panose="040B0A00000000000000" pitchFamily="50" charset="-128"/>
              </a:rPr>
            </a:br>
            <a:r>
              <a:rPr lang="ja-JP" altLang="en-US" sz="4000" dirty="0">
                <a:solidFill>
                  <a:srgbClr val="FF0066"/>
                </a:solidFill>
                <a:latin typeface="HGP創英角ﾎﾟｯﾌﾟ体" panose="040B0A00000000000000" pitchFamily="50" charset="-128"/>
                <a:ea typeface="HGP創英角ﾎﾟｯﾌﾟ体" panose="040B0A00000000000000" pitchFamily="50" charset="-128"/>
              </a:rPr>
              <a:t>　働きやすい職場・社会をつくる活動（</a:t>
            </a:r>
            <a:r>
              <a:rPr lang="en-US" altLang="ja-JP" sz="4000" dirty="0">
                <a:solidFill>
                  <a:srgbClr val="FF0066"/>
                </a:solidFill>
                <a:latin typeface="HGP創英角ﾎﾟｯﾌﾟ体" panose="040B0A00000000000000" pitchFamily="50" charset="-128"/>
                <a:ea typeface="HGP創英角ﾎﾟｯﾌﾟ体" panose="040B0A00000000000000" pitchFamily="50" charset="-128"/>
              </a:rPr>
              <a:t>1</a:t>
            </a:r>
            <a:r>
              <a:rPr lang="ja-JP" altLang="en-US" sz="4000" dirty="0">
                <a:solidFill>
                  <a:srgbClr val="FF0066"/>
                </a:solidFill>
                <a:latin typeface="HGP創英角ﾎﾟｯﾌﾟ体" panose="040B0A00000000000000" pitchFamily="50" charset="-128"/>
                <a:ea typeface="HGP創英角ﾎﾟｯﾌﾟ体" panose="040B0A00000000000000" pitchFamily="50" charset="-128"/>
              </a:rPr>
              <a:t>）</a:t>
            </a:r>
            <a:br>
              <a:rPr lang="ja-JP" altLang="en-US" sz="4000" dirty="0">
                <a:solidFill>
                  <a:srgbClr val="FF0066"/>
                </a:solidFill>
                <a:latin typeface="HGP創英角ﾎﾟｯﾌﾟ体" panose="040B0A00000000000000" pitchFamily="50" charset="-128"/>
                <a:ea typeface="HGP創英角ﾎﾟｯﾌﾟ体" panose="040B0A00000000000000" pitchFamily="50" charset="-128"/>
              </a:rPr>
            </a:br>
            <a:endParaRPr lang="ja-JP" altLang="en-US" sz="4000" dirty="0">
              <a:solidFill>
                <a:srgbClr val="FF0066"/>
              </a:solidFill>
              <a:latin typeface="HGP創英角ﾎﾟｯﾌﾟ体" panose="040B0A00000000000000" pitchFamily="50" charset="-128"/>
              <a:ea typeface="HGP創英角ﾎﾟｯﾌﾟ体" panose="040B0A00000000000000" pitchFamily="50" charset="-128"/>
            </a:endParaRPr>
          </a:p>
        </p:txBody>
      </p:sp>
      <p:sp>
        <p:nvSpPr>
          <p:cNvPr id="4" name="AutoShape 6" descr="http://irouren.or.jp/member/assets_c/2013/07/konatsu06-thumb-509x670-330.jpg"/>
          <p:cNvSpPr>
            <a:spLocks noChangeAspect="1" noChangeArrowheads="1"/>
          </p:cNvSpPr>
          <p:nvPr/>
        </p:nvSpPr>
        <p:spPr bwMode="auto">
          <a:xfrm>
            <a:off x="63500" y="-182033"/>
            <a:ext cx="3048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kumimoji="0" lang="ja-JP" altLang="en-US" sz="1400" kern="0">
              <a:solidFill>
                <a:srgbClr val="000000"/>
              </a:solidFill>
              <a:cs typeface="Arial"/>
              <a:sym typeface="Arial"/>
            </a:endParaRPr>
          </a:p>
        </p:txBody>
      </p:sp>
      <p:sp>
        <p:nvSpPr>
          <p:cNvPr id="5" name="AutoShape 8" descr="http://irouren.or.jp/member/assets_c/2013/07/konatsu06-thumb-509x670-330.jpg"/>
          <p:cNvSpPr>
            <a:spLocks noChangeAspect="1" noChangeArrowheads="1"/>
          </p:cNvSpPr>
          <p:nvPr/>
        </p:nvSpPr>
        <p:spPr bwMode="auto">
          <a:xfrm>
            <a:off x="215900" y="21167"/>
            <a:ext cx="3048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kumimoji="0" lang="ja-JP" altLang="en-US" sz="1400" kern="0">
              <a:solidFill>
                <a:srgbClr val="000000"/>
              </a:solidFill>
              <a:cs typeface="Arial"/>
              <a:sym typeface="Arial"/>
            </a:endParaRPr>
          </a:p>
        </p:txBody>
      </p:sp>
      <p:sp>
        <p:nvSpPr>
          <p:cNvPr id="10" name="タイトル 1">
            <a:extLst>
              <a:ext uri="{FF2B5EF4-FFF2-40B4-BE49-F238E27FC236}">
                <a16:creationId xmlns:a16="http://schemas.microsoft.com/office/drawing/2014/main" id="{E47D85F0-1C9B-43AE-A3B4-AC5EC46B6BA6}"/>
              </a:ext>
            </a:extLst>
          </p:cNvPr>
          <p:cNvSpPr txBox="1">
            <a:spLocks/>
          </p:cNvSpPr>
          <p:nvPr/>
        </p:nvSpPr>
        <p:spPr>
          <a:xfrm>
            <a:off x="63500" y="-95329"/>
            <a:ext cx="7092280" cy="639391"/>
          </a:xfrm>
          <a:prstGeom prst="rect">
            <a:avLst/>
          </a:prstGeom>
          <a:noFill/>
          <a:ln>
            <a:noFill/>
          </a:ln>
        </p:spPr>
        <p:txBody>
          <a:bodyPr spcFirstLastPara="1"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kumimoji="0" lang="ja-JP" altLang="en-US" sz="3200" i="1" kern="0" dirty="0">
                <a:solidFill>
                  <a:srgbClr val="0070C0"/>
                </a:solidFill>
                <a:latin typeface="HG創英角ｺﾞｼｯｸUB" panose="020B0909000000000000" pitchFamily="49" charset="-128"/>
                <a:ea typeface="HG創英角ｺﾞｼｯｸUB" panose="020B0909000000000000" pitchFamily="49" charset="-128"/>
              </a:rPr>
              <a:t>労働組合ではこんなことをしています</a:t>
            </a:r>
            <a:br>
              <a:rPr kumimoji="0" lang="en-US" altLang="ja-JP" sz="4000" kern="0" dirty="0">
                <a:solidFill>
                  <a:srgbClr val="FF0066"/>
                </a:solidFill>
                <a:latin typeface="HG創英角ｺﾞｼｯｸUB" panose="020B0909000000000000" pitchFamily="49" charset="-128"/>
                <a:ea typeface="HG創英角ｺﾞｼｯｸUB" panose="020B0909000000000000" pitchFamily="49" charset="-128"/>
              </a:rPr>
            </a:br>
            <a:endParaRPr kumimoji="0" lang="ja-JP" altLang="en-US" sz="4000" kern="0" dirty="0">
              <a:solidFill>
                <a:srgbClr val="FF0066"/>
              </a:solidFill>
              <a:latin typeface="HG創英角ｺﾞｼｯｸUB" panose="020B0909000000000000" pitchFamily="49" charset="-128"/>
              <a:ea typeface="HG創英角ｺﾞｼｯｸUB" panose="020B0909000000000000" pitchFamily="49" charset="-128"/>
            </a:endParaRPr>
          </a:p>
        </p:txBody>
      </p:sp>
      <p:pic>
        <p:nvPicPr>
          <p:cNvPr id="29" name="図 28">
            <a:extLst>
              <a:ext uri="{FF2B5EF4-FFF2-40B4-BE49-F238E27FC236}">
                <a16:creationId xmlns:a16="http://schemas.microsoft.com/office/drawing/2014/main" id="{8A0EF8EC-FEEF-4B81-9AFC-4071562D388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18347" y="2593643"/>
            <a:ext cx="2892376" cy="1863671"/>
          </a:xfrm>
          <a:prstGeom prst="rect">
            <a:avLst/>
          </a:prstGeom>
        </p:spPr>
      </p:pic>
      <p:pic>
        <p:nvPicPr>
          <p:cNvPr id="31" name="図 30">
            <a:extLst>
              <a:ext uri="{FF2B5EF4-FFF2-40B4-BE49-F238E27FC236}">
                <a16:creationId xmlns:a16="http://schemas.microsoft.com/office/drawing/2014/main" id="{154533DD-4A2E-4D26-B2B5-9259AFACD63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236372" y="5156284"/>
            <a:ext cx="981994" cy="1008489"/>
          </a:xfrm>
          <a:prstGeom prst="rect">
            <a:avLst/>
          </a:prstGeom>
        </p:spPr>
      </p:pic>
      <p:pic>
        <p:nvPicPr>
          <p:cNvPr id="2049" name="図 2048">
            <a:extLst>
              <a:ext uri="{FF2B5EF4-FFF2-40B4-BE49-F238E27FC236}">
                <a16:creationId xmlns:a16="http://schemas.microsoft.com/office/drawing/2014/main" id="{42C4BD04-1C50-4461-944E-EDF48D1823A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24885" y="4829295"/>
            <a:ext cx="981994" cy="1008490"/>
          </a:xfrm>
          <a:prstGeom prst="rect">
            <a:avLst/>
          </a:prstGeom>
        </p:spPr>
      </p:pic>
      <p:pic>
        <p:nvPicPr>
          <p:cNvPr id="3" name="図 2">
            <a:extLst>
              <a:ext uri="{FF2B5EF4-FFF2-40B4-BE49-F238E27FC236}">
                <a16:creationId xmlns:a16="http://schemas.microsoft.com/office/drawing/2014/main" id="{D368EE66-225E-406E-85AD-279164C5E00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8300" y="2638873"/>
            <a:ext cx="2484894" cy="1863670"/>
          </a:xfrm>
          <a:prstGeom prst="rect">
            <a:avLst/>
          </a:prstGeom>
        </p:spPr>
      </p:pic>
      <p:pic>
        <p:nvPicPr>
          <p:cNvPr id="14" name="図 13">
            <a:extLst>
              <a:ext uri="{FF2B5EF4-FFF2-40B4-BE49-F238E27FC236}">
                <a16:creationId xmlns:a16="http://schemas.microsoft.com/office/drawing/2014/main" id="{1F71EDEF-9E79-46D2-AE19-5425373E877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68609" y="2593643"/>
            <a:ext cx="2484894" cy="1863671"/>
          </a:xfrm>
          <a:prstGeom prst="rect">
            <a:avLst/>
          </a:prstGeom>
        </p:spPr>
      </p:pic>
      <p:sp>
        <p:nvSpPr>
          <p:cNvPr id="2" name="テキスト ボックス 1">
            <a:extLst>
              <a:ext uri="{FF2B5EF4-FFF2-40B4-BE49-F238E27FC236}">
                <a16:creationId xmlns:a16="http://schemas.microsoft.com/office/drawing/2014/main" id="{3D10FCCD-6399-4061-B02E-4E4D1A499532}"/>
              </a:ext>
            </a:extLst>
          </p:cNvPr>
          <p:cNvSpPr txBox="1"/>
          <p:nvPr/>
        </p:nvSpPr>
        <p:spPr>
          <a:xfrm>
            <a:off x="3118038" y="2113682"/>
            <a:ext cx="2894298" cy="738664"/>
          </a:xfrm>
          <a:prstGeom prst="rect">
            <a:avLst/>
          </a:prstGeom>
          <a:noFill/>
          <a:ln>
            <a:noFill/>
          </a:ln>
        </p:spPr>
        <p:txBody>
          <a:bodyPr wrap="square" rtlCol="0">
            <a:spAutoFit/>
          </a:bodyPr>
          <a:lstStyle/>
          <a:p>
            <a:r>
              <a:rPr lang="ja-JP" altLang="en-US" sz="2400" b="1" kern="0" dirty="0">
                <a:latin typeface="+mj-lt"/>
                <a:ea typeface="+mj-ea"/>
              </a:rPr>
              <a:t>・国会議員要請行動</a:t>
            </a:r>
          </a:p>
          <a:p>
            <a:endParaRPr kumimoji="1" lang="ja-JP" altLang="en-US" dirty="0">
              <a:latin typeface="+mj-lt"/>
            </a:endParaRPr>
          </a:p>
        </p:txBody>
      </p:sp>
      <p:sp>
        <p:nvSpPr>
          <p:cNvPr id="22" name="テキスト ボックス 21">
            <a:extLst>
              <a:ext uri="{FF2B5EF4-FFF2-40B4-BE49-F238E27FC236}">
                <a16:creationId xmlns:a16="http://schemas.microsoft.com/office/drawing/2014/main" id="{A2CE3399-87DA-46E6-9E1E-E98EAB18CE82}"/>
              </a:ext>
            </a:extLst>
          </p:cNvPr>
          <p:cNvSpPr txBox="1"/>
          <p:nvPr/>
        </p:nvSpPr>
        <p:spPr>
          <a:xfrm>
            <a:off x="6697987" y="2129519"/>
            <a:ext cx="1916007" cy="830997"/>
          </a:xfrm>
          <a:prstGeom prst="rect">
            <a:avLst/>
          </a:prstGeom>
          <a:noFill/>
          <a:ln>
            <a:noFill/>
          </a:ln>
        </p:spPr>
        <p:txBody>
          <a:bodyPr wrap="square" rtlCol="0">
            <a:spAutoFit/>
          </a:bodyPr>
          <a:lstStyle/>
          <a:p>
            <a:r>
              <a:rPr lang="ja-JP" altLang="en-US" sz="2400" b="1" kern="0" dirty="0">
                <a:latin typeface="+mj-ea"/>
                <a:ea typeface="+mj-ea"/>
              </a:rPr>
              <a:t>・各種調査</a:t>
            </a:r>
          </a:p>
          <a:p>
            <a:endParaRPr kumimoji="1" lang="ja-JP" altLang="en-US" sz="2400" dirty="0"/>
          </a:p>
        </p:txBody>
      </p:sp>
      <p:sp>
        <p:nvSpPr>
          <p:cNvPr id="23" name="テキスト ボックス 22">
            <a:extLst>
              <a:ext uri="{FF2B5EF4-FFF2-40B4-BE49-F238E27FC236}">
                <a16:creationId xmlns:a16="http://schemas.microsoft.com/office/drawing/2014/main" id="{B17E05E1-3A30-4B4C-9656-C1B089E5ABC2}"/>
              </a:ext>
            </a:extLst>
          </p:cNvPr>
          <p:cNvSpPr txBox="1"/>
          <p:nvPr/>
        </p:nvSpPr>
        <p:spPr>
          <a:xfrm>
            <a:off x="4572000" y="4502543"/>
            <a:ext cx="1916007" cy="830997"/>
          </a:xfrm>
          <a:prstGeom prst="rect">
            <a:avLst/>
          </a:prstGeom>
          <a:noFill/>
          <a:ln>
            <a:noFill/>
          </a:ln>
        </p:spPr>
        <p:txBody>
          <a:bodyPr wrap="square" rtlCol="0">
            <a:spAutoFit/>
          </a:bodyPr>
          <a:lstStyle/>
          <a:p>
            <a:r>
              <a:rPr lang="ja-JP" altLang="en-US" sz="2400" b="1" kern="0" dirty="0">
                <a:latin typeface="+mj-ea"/>
                <a:ea typeface="+mj-ea"/>
              </a:rPr>
              <a:t>・記者会見</a:t>
            </a:r>
            <a:endParaRPr lang="en-US" altLang="ja-JP" sz="2400" b="1" kern="0" dirty="0">
              <a:latin typeface="+mj-ea"/>
              <a:ea typeface="+mj-ea"/>
            </a:endParaRPr>
          </a:p>
          <a:p>
            <a:endParaRPr kumimoji="1" lang="ja-JP" altLang="en-US" sz="2400" dirty="0"/>
          </a:p>
        </p:txBody>
      </p:sp>
      <p:sp>
        <p:nvSpPr>
          <p:cNvPr id="24" name="テキスト ボックス 23">
            <a:extLst>
              <a:ext uri="{FF2B5EF4-FFF2-40B4-BE49-F238E27FC236}">
                <a16:creationId xmlns:a16="http://schemas.microsoft.com/office/drawing/2014/main" id="{918E8159-51AC-4FB4-9871-34B073289583}"/>
              </a:ext>
            </a:extLst>
          </p:cNvPr>
          <p:cNvSpPr txBox="1"/>
          <p:nvPr/>
        </p:nvSpPr>
        <p:spPr>
          <a:xfrm>
            <a:off x="309763" y="2113682"/>
            <a:ext cx="2695083" cy="461665"/>
          </a:xfrm>
          <a:prstGeom prst="rect">
            <a:avLst/>
          </a:prstGeom>
          <a:noFill/>
          <a:ln>
            <a:noFill/>
          </a:ln>
        </p:spPr>
        <p:txBody>
          <a:bodyPr wrap="square" rtlCol="0">
            <a:spAutoFit/>
          </a:bodyPr>
          <a:lstStyle/>
          <a:p>
            <a:r>
              <a:rPr kumimoji="1" lang="ja-JP" altLang="en-US" sz="2400" b="1" dirty="0">
                <a:latin typeface="+mj-lt"/>
              </a:rPr>
              <a:t>・厚生</a:t>
            </a:r>
            <a:r>
              <a:rPr kumimoji="1" lang="ja-JP" altLang="en-US" sz="2400" b="1" dirty="0">
                <a:latin typeface="+mj-lt"/>
                <a:ea typeface="HG丸ｺﾞｼｯｸM-PRO" panose="020F0600000000000000" pitchFamily="50" charset="-128"/>
              </a:rPr>
              <a:t>労働省</a:t>
            </a:r>
            <a:r>
              <a:rPr kumimoji="1" lang="ja-JP" altLang="en-US" sz="2400" b="1" dirty="0">
                <a:latin typeface="+mj-lt"/>
              </a:rPr>
              <a:t>交渉</a:t>
            </a:r>
          </a:p>
        </p:txBody>
      </p:sp>
    </p:spTree>
    <p:extLst>
      <p:ext uri="{BB962C8B-B14F-4D97-AF65-F5344CB8AC3E}">
        <p14:creationId xmlns:p14="http://schemas.microsoft.com/office/powerpoint/2010/main" val="195221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pic>
        <p:nvPicPr>
          <p:cNvPr id="9" name="図 8">
            <a:extLst>
              <a:ext uri="{FF2B5EF4-FFF2-40B4-BE49-F238E27FC236}">
                <a16:creationId xmlns:a16="http://schemas.microsoft.com/office/drawing/2014/main" id="{86507B35-DA0B-43F0-A139-DC77E61134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421794">
            <a:off x="5911716" y="2454052"/>
            <a:ext cx="2028041" cy="2820918"/>
          </a:xfrm>
          <a:prstGeom prst="rect">
            <a:avLst/>
          </a:prstGeom>
        </p:spPr>
      </p:pic>
      <p:sp>
        <p:nvSpPr>
          <p:cNvPr id="4" name="AutoShape 6" descr="http://irouren.or.jp/member/assets_c/2013/07/konatsu06-thumb-509x670-330.jpg"/>
          <p:cNvSpPr>
            <a:spLocks noChangeAspect="1" noChangeArrowheads="1"/>
          </p:cNvSpPr>
          <p:nvPr/>
        </p:nvSpPr>
        <p:spPr bwMode="auto">
          <a:xfrm>
            <a:off x="63500" y="-182033"/>
            <a:ext cx="3048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kumimoji="0" lang="ja-JP" altLang="en-US" sz="1400" kern="0">
              <a:solidFill>
                <a:srgbClr val="000000"/>
              </a:solidFill>
              <a:cs typeface="Arial"/>
              <a:sym typeface="Arial"/>
            </a:endParaRPr>
          </a:p>
        </p:txBody>
      </p:sp>
      <p:sp>
        <p:nvSpPr>
          <p:cNvPr id="5" name="AutoShape 8" descr="http://irouren.or.jp/member/assets_c/2013/07/konatsu06-thumb-509x670-330.jpg"/>
          <p:cNvSpPr>
            <a:spLocks noChangeAspect="1" noChangeArrowheads="1"/>
          </p:cNvSpPr>
          <p:nvPr/>
        </p:nvSpPr>
        <p:spPr bwMode="auto">
          <a:xfrm>
            <a:off x="215900" y="21167"/>
            <a:ext cx="3048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kumimoji="0" lang="ja-JP" altLang="en-US" sz="1400" kern="0">
              <a:solidFill>
                <a:srgbClr val="000000"/>
              </a:solidFill>
              <a:cs typeface="Arial"/>
              <a:sym typeface="Arial"/>
            </a:endParaRPr>
          </a:p>
        </p:txBody>
      </p:sp>
      <p:pic>
        <p:nvPicPr>
          <p:cNvPr id="11" name="図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55817" y="2755447"/>
            <a:ext cx="2490393" cy="1859495"/>
          </a:xfrm>
          <a:prstGeom prst="rect">
            <a:avLst/>
          </a:prstGeom>
        </p:spPr>
      </p:pic>
      <p:sp>
        <p:nvSpPr>
          <p:cNvPr id="10" name="タイトル 1">
            <a:extLst>
              <a:ext uri="{FF2B5EF4-FFF2-40B4-BE49-F238E27FC236}">
                <a16:creationId xmlns:a16="http://schemas.microsoft.com/office/drawing/2014/main" id="{E47D85F0-1C9B-43AE-A3B4-AC5EC46B6BA6}"/>
              </a:ext>
            </a:extLst>
          </p:cNvPr>
          <p:cNvSpPr txBox="1">
            <a:spLocks/>
          </p:cNvSpPr>
          <p:nvPr/>
        </p:nvSpPr>
        <p:spPr>
          <a:xfrm>
            <a:off x="63500" y="-95329"/>
            <a:ext cx="7092280" cy="639391"/>
          </a:xfrm>
          <a:prstGeom prst="rect">
            <a:avLst/>
          </a:prstGeom>
          <a:noFill/>
          <a:ln>
            <a:noFill/>
          </a:ln>
        </p:spPr>
        <p:txBody>
          <a:bodyPr spcFirstLastPara="1"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kumimoji="0" lang="ja-JP" altLang="en-US" sz="3200" i="1" kern="0" dirty="0">
                <a:solidFill>
                  <a:srgbClr val="0070C0"/>
                </a:solidFill>
                <a:latin typeface="HG創英角ｺﾞｼｯｸUB" panose="020B0909000000000000" pitchFamily="49" charset="-128"/>
                <a:ea typeface="HG創英角ｺﾞｼｯｸUB" panose="020B0909000000000000" pitchFamily="49" charset="-128"/>
              </a:rPr>
              <a:t>労働組合ではこんなことをしています</a:t>
            </a:r>
            <a:br>
              <a:rPr kumimoji="0" lang="en-US" altLang="ja-JP" sz="4000" kern="0" dirty="0">
                <a:solidFill>
                  <a:srgbClr val="FF0066"/>
                </a:solidFill>
                <a:latin typeface="HG創英角ｺﾞｼｯｸUB" panose="020B0909000000000000" pitchFamily="49" charset="-128"/>
                <a:ea typeface="HG創英角ｺﾞｼｯｸUB" panose="020B0909000000000000" pitchFamily="49" charset="-128"/>
              </a:rPr>
            </a:br>
            <a:endParaRPr kumimoji="0" lang="ja-JP" altLang="en-US" sz="4000" kern="0" dirty="0">
              <a:solidFill>
                <a:srgbClr val="FF0066"/>
              </a:solidFill>
              <a:latin typeface="HG創英角ｺﾞｼｯｸUB" panose="020B0909000000000000" pitchFamily="49" charset="-128"/>
              <a:ea typeface="HG創英角ｺﾞｼｯｸUB" panose="020B0909000000000000" pitchFamily="49" charset="-128"/>
            </a:endParaRPr>
          </a:p>
        </p:txBody>
      </p:sp>
      <p:sp>
        <p:nvSpPr>
          <p:cNvPr id="13" name="テキスト プレースホルダー 6">
            <a:extLst>
              <a:ext uri="{FF2B5EF4-FFF2-40B4-BE49-F238E27FC236}">
                <a16:creationId xmlns:a16="http://schemas.microsoft.com/office/drawing/2014/main" id="{5F06FE99-B99F-4DDB-B62C-38C1E5C93E95}"/>
              </a:ext>
            </a:extLst>
          </p:cNvPr>
          <p:cNvSpPr txBox="1">
            <a:spLocks/>
          </p:cNvSpPr>
          <p:nvPr/>
        </p:nvSpPr>
        <p:spPr>
          <a:xfrm>
            <a:off x="63500" y="1901721"/>
            <a:ext cx="8787575" cy="787365"/>
          </a:xfrm>
          <a:prstGeom prst="rect">
            <a:avLst/>
          </a:prstGeom>
          <a:noFill/>
          <a:ln>
            <a:noFill/>
          </a:ln>
        </p:spPr>
        <p:txBody>
          <a:bodyPr spcFirstLastPara="1" wrap="square" lIns="91425" tIns="91425" rIns="91425" bIns="91425" rtlCol="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ts val="4700"/>
              </a:lnSpc>
              <a:buNone/>
            </a:pPr>
            <a:r>
              <a:rPr lang="ja-JP" altLang="en-US" sz="2400" b="1" kern="0" dirty="0">
                <a:solidFill>
                  <a:schemeClr val="tx1"/>
                </a:solidFill>
                <a:latin typeface="+mn-ea"/>
                <a:ea typeface="+mn-ea"/>
              </a:rPr>
              <a:t>・いのち署名　・いのちまもる国民集会 ｅｔｃ．</a:t>
            </a:r>
          </a:p>
        </p:txBody>
      </p:sp>
      <p:pic>
        <p:nvPicPr>
          <p:cNvPr id="8" name="図 7">
            <a:extLst>
              <a:ext uri="{FF2B5EF4-FFF2-40B4-BE49-F238E27FC236}">
                <a16:creationId xmlns:a16="http://schemas.microsoft.com/office/drawing/2014/main" id="{F5689158-9C62-4D77-A639-4A62B12385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720115" y="4830332"/>
            <a:ext cx="3124880" cy="1858514"/>
          </a:xfrm>
          <a:prstGeom prst="rect">
            <a:avLst/>
          </a:prstGeom>
        </p:spPr>
      </p:pic>
      <p:pic>
        <p:nvPicPr>
          <p:cNvPr id="3" name="図 2">
            <a:extLst>
              <a:ext uri="{FF2B5EF4-FFF2-40B4-BE49-F238E27FC236}">
                <a16:creationId xmlns:a16="http://schemas.microsoft.com/office/drawing/2014/main" id="{D04FA2FE-5202-40A0-B21F-88264289BC2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73548" y="4830332"/>
            <a:ext cx="2261817" cy="1838815"/>
          </a:xfrm>
          <a:prstGeom prst="rect">
            <a:avLst/>
          </a:prstGeom>
        </p:spPr>
      </p:pic>
      <p:sp>
        <p:nvSpPr>
          <p:cNvPr id="21" name="タイトル 1">
            <a:extLst>
              <a:ext uri="{FF2B5EF4-FFF2-40B4-BE49-F238E27FC236}">
                <a16:creationId xmlns:a16="http://schemas.microsoft.com/office/drawing/2014/main" id="{7A223A5B-29A4-436B-A2D2-E7C9C349F789}"/>
              </a:ext>
            </a:extLst>
          </p:cNvPr>
          <p:cNvSpPr>
            <a:spLocks noGrp="1"/>
          </p:cNvSpPr>
          <p:nvPr>
            <p:ph type="title"/>
          </p:nvPr>
        </p:nvSpPr>
        <p:spPr>
          <a:xfrm>
            <a:off x="311150" y="593725"/>
            <a:ext cx="9229402" cy="763588"/>
          </a:xfrm>
        </p:spPr>
        <p:txBody>
          <a:bodyPr rtlCol="0"/>
          <a:lstStyle/>
          <a:p>
            <a:r>
              <a:rPr lang="ja-JP" altLang="en-US" sz="4000" dirty="0">
                <a:solidFill>
                  <a:srgbClr val="FF0066"/>
                </a:solidFill>
                <a:latin typeface="HGP創英角ﾎﾟｯﾌﾟ体" panose="040B0A00000000000000" pitchFamily="50" charset="-128"/>
                <a:ea typeface="HGP創英角ﾎﾟｯﾌﾟ体" panose="040B0A00000000000000" pitchFamily="50" charset="-128"/>
              </a:rPr>
              <a:t>③医療・介護従事者を増やし</a:t>
            </a:r>
            <a:br>
              <a:rPr lang="ja-JP" altLang="en-US" sz="4000" dirty="0">
                <a:solidFill>
                  <a:srgbClr val="FF0066"/>
                </a:solidFill>
                <a:latin typeface="HGP創英角ﾎﾟｯﾌﾟ体" panose="040B0A00000000000000" pitchFamily="50" charset="-128"/>
                <a:ea typeface="HGP創英角ﾎﾟｯﾌﾟ体" panose="040B0A00000000000000" pitchFamily="50" charset="-128"/>
              </a:rPr>
            </a:br>
            <a:r>
              <a:rPr lang="ja-JP" altLang="en-US" sz="4000" dirty="0">
                <a:solidFill>
                  <a:srgbClr val="FF0066"/>
                </a:solidFill>
                <a:latin typeface="HGP創英角ﾎﾟｯﾌﾟ体" panose="040B0A00000000000000" pitchFamily="50" charset="-128"/>
                <a:ea typeface="HGP創英角ﾎﾟｯﾌﾟ体" panose="040B0A00000000000000" pitchFamily="50" charset="-128"/>
              </a:rPr>
              <a:t>　働きやすい職場・社会をつくる活動（</a:t>
            </a:r>
            <a:r>
              <a:rPr lang="en-US" altLang="ja-JP" sz="4000" dirty="0">
                <a:solidFill>
                  <a:srgbClr val="FF0066"/>
                </a:solidFill>
                <a:latin typeface="HGP創英角ﾎﾟｯﾌﾟ体" panose="040B0A00000000000000" pitchFamily="50" charset="-128"/>
                <a:ea typeface="HGP創英角ﾎﾟｯﾌﾟ体" panose="040B0A00000000000000" pitchFamily="50" charset="-128"/>
              </a:rPr>
              <a:t>2</a:t>
            </a:r>
            <a:r>
              <a:rPr lang="ja-JP" altLang="en-US" sz="4000" dirty="0">
                <a:solidFill>
                  <a:srgbClr val="FF0066"/>
                </a:solidFill>
                <a:latin typeface="HGP創英角ﾎﾟｯﾌﾟ体" panose="040B0A00000000000000" pitchFamily="50" charset="-128"/>
                <a:ea typeface="HGP創英角ﾎﾟｯﾌﾟ体" panose="040B0A00000000000000" pitchFamily="50" charset="-128"/>
              </a:rPr>
              <a:t>）</a:t>
            </a:r>
            <a:br>
              <a:rPr lang="ja-JP" altLang="en-US" sz="4000" dirty="0">
                <a:solidFill>
                  <a:srgbClr val="FF0066"/>
                </a:solidFill>
                <a:latin typeface="HGP創英角ﾎﾟｯﾌﾟ体" panose="040B0A00000000000000" pitchFamily="50" charset="-128"/>
                <a:ea typeface="HGP創英角ﾎﾟｯﾌﾟ体" panose="040B0A00000000000000" pitchFamily="50" charset="-128"/>
              </a:rPr>
            </a:br>
            <a:endParaRPr lang="ja-JP" altLang="en-US" sz="4000" dirty="0">
              <a:solidFill>
                <a:srgbClr val="FF0066"/>
              </a:solidFill>
              <a:latin typeface="HGP創英角ﾎﾟｯﾌﾟ体" panose="040B0A00000000000000" pitchFamily="50" charset="-128"/>
              <a:ea typeface="HGP創英角ﾎﾟｯﾌﾟ体" panose="040B0A00000000000000" pitchFamily="50" charset="-128"/>
            </a:endParaRPr>
          </a:p>
        </p:txBody>
      </p:sp>
      <p:pic>
        <p:nvPicPr>
          <p:cNvPr id="23" name="図 22">
            <a:extLst>
              <a:ext uri="{FF2B5EF4-FFF2-40B4-BE49-F238E27FC236}">
                <a16:creationId xmlns:a16="http://schemas.microsoft.com/office/drawing/2014/main" id="{1424EC90-8123-499F-AE8E-A2804B07EC1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73480" y="5010186"/>
            <a:ext cx="1477595" cy="1852784"/>
          </a:xfrm>
          <a:prstGeom prst="rect">
            <a:avLst/>
          </a:prstGeom>
        </p:spPr>
      </p:pic>
      <p:pic>
        <p:nvPicPr>
          <p:cNvPr id="6" name="図 5">
            <a:extLst>
              <a:ext uri="{FF2B5EF4-FFF2-40B4-BE49-F238E27FC236}">
                <a16:creationId xmlns:a16="http://schemas.microsoft.com/office/drawing/2014/main" id="{1DA3CB2D-310E-48A9-99BF-8EC176674A3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135919">
            <a:off x="6902412" y="2202154"/>
            <a:ext cx="1840236" cy="2609846"/>
          </a:xfrm>
          <a:prstGeom prst="rect">
            <a:avLst/>
          </a:prstGeom>
        </p:spPr>
      </p:pic>
      <p:pic>
        <p:nvPicPr>
          <p:cNvPr id="7" name="図 6">
            <a:extLst>
              <a:ext uri="{FF2B5EF4-FFF2-40B4-BE49-F238E27FC236}">
                <a16:creationId xmlns:a16="http://schemas.microsoft.com/office/drawing/2014/main" id="{33EA8A19-C108-40DC-93A6-AAF3B931B10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2965" y="2755447"/>
            <a:ext cx="2490394" cy="1867795"/>
          </a:xfrm>
          <a:prstGeom prst="rect">
            <a:avLst/>
          </a:prstGeom>
        </p:spPr>
      </p:pic>
    </p:spTree>
    <p:extLst>
      <p:ext uri="{BB962C8B-B14F-4D97-AF65-F5344CB8AC3E}">
        <p14:creationId xmlns:p14="http://schemas.microsoft.com/office/powerpoint/2010/main" val="3885980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pic>
        <p:nvPicPr>
          <p:cNvPr id="19" name="図 18">
            <a:extLst>
              <a:ext uri="{FF2B5EF4-FFF2-40B4-BE49-F238E27FC236}">
                <a16:creationId xmlns:a16="http://schemas.microsoft.com/office/drawing/2014/main" id="{BB228D22-748C-4C46-BA1F-EEAEB05AA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445" y="2482994"/>
            <a:ext cx="2110720" cy="2989884"/>
          </a:xfrm>
          <a:prstGeom prst="rect">
            <a:avLst/>
          </a:prstGeom>
        </p:spPr>
      </p:pic>
      <p:sp>
        <p:nvSpPr>
          <p:cNvPr id="4" name="AutoShape 6" descr="http://irouren.or.jp/member/assets_c/2013/07/konatsu06-thumb-509x670-330.jpg"/>
          <p:cNvSpPr>
            <a:spLocks noChangeAspect="1" noChangeArrowheads="1"/>
          </p:cNvSpPr>
          <p:nvPr/>
        </p:nvSpPr>
        <p:spPr bwMode="auto">
          <a:xfrm>
            <a:off x="63500" y="-182033"/>
            <a:ext cx="3048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kumimoji="0" lang="ja-JP" altLang="en-US" sz="1400" kern="0">
              <a:solidFill>
                <a:srgbClr val="000000"/>
              </a:solidFill>
              <a:cs typeface="Arial"/>
              <a:sym typeface="Arial"/>
            </a:endParaRPr>
          </a:p>
        </p:txBody>
      </p:sp>
      <p:sp>
        <p:nvSpPr>
          <p:cNvPr id="5" name="AutoShape 8" descr="http://irouren.or.jp/member/assets_c/2013/07/konatsu06-thumb-509x670-330.jpg"/>
          <p:cNvSpPr>
            <a:spLocks noChangeAspect="1" noChangeArrowheads="1"/>
          </p:cNvSpPr>
          <p:nvPr/>
        </p:nvSpPr>
        <p:spPr bwMode="auto">
          <a:xfrm>
            <a:off x="215900" y="21167"/>
            <a:ext cx="3048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kumimoji="0" lang="ja-JP" altLang="en-US" sz="1400" kern="0">
              <a:solidFill>
                <a:srgbClr val="000000"/>
              </a:solidFill>
              <a:cs typeface="Arial"/>
              <a:sym typeface="Arial"/>
            </a:endParaRPr>
          </a:p>
        </p:txBody>
      </p:sp>
      <p:sp>
        <p:nvSpPr>
          <p:cNvPr id="10" name="タイトル 1">
            <a:extLst>
              <a:ext uri="{FF2B5EF4-FFF2-40B4-BE49-F238E27FC236}">
                <a16:creationId xmlns:a16="http://schemas.microsoft.com/office/drawing/2014/main" id="{E47D85F0-1C9B-43AE-A3B4-AC5EC46B6BA6}"/>
              </a:ext>
            </a:extLst>
          </p:cNvPr>
          <p:cNvSpPr txBox="1">
            <a:spLocks/>
          </p:cNvSpPr>
          <p:nvPr/>
        </p:nvSpPr>
        <p:spPr>
          <a:xfrm>
            <a:off x="63500" y="-95329"/>
            <a:ext cx="7092280" cy="639391"/>
          </a:xfrm>
          <a:prstGeom prst="rect">
            <a:avLst/>
          </a:prstGeom>
          <a:noFill/>
          <a:ln>
            <a:noFill/>
          </a:ln>
        </p:spPr>
        <p:txBody>
          <a:bodyPr spcFirstLastPara="1"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kumimoji="0" lang="ja-JP" altLang="en-US" sz="3200" i="1" kern="0" dirty="0">
                <a:solidFill>
                  <a:srgbClr val="0070C0"/>
                </a:solidFill>
                <a:latin typeface="HG創英角ｺﾞｼｯｸUB" panose="020B0909000000000000" pitchFamily="49" charset="-128"/>
                <a:ea typeface="HG創英角ｺﾞｼｯｸUB" panose="020B0909000000000000" pitchFamily="49" charset="-128"/>
              </a:rPr>
              <a:t>労働組合ではこんなことをしています</a:t>
            </a:r>
            <a:br>
              <a:rPr kumimoji="0" lang="en-US" altLang="ja-JP" sz="4000" kern="0" dirty="0">
                <a:solidFill>
                  <a:srgbClr val="FF0066"/>
                </a:solidFill>
                <a:latin typeface="HG創英角ｺﾞｼｯｸUB" panose="020B0909000000000000" pitchFamily="49" charset="-128"/>
                <a:ea typeface="HG創英角ｺﾞｼｯｸUB" panose="020B0909000000000000" pitchFamily="49" charset="-128"/>
              </a:rPr>
            </a:br>
            <a:endParaRPr kumimoji="0" lang="ja-JP" altLang="en-US" sz="4000" kern="0" dirty="0">
              <a:solidFill>
                <a:srgbClr val="FF0066"/>
              </a:solidFill>
              <a:latin typeface="HG創英角ｺﾞｼｯｸUB" panose="020B0909000000000000" pitchFamily="49" charset="-128"/>
              <a:ea typeface="HG創英角ｺﾞｼｯｸUB" panose="020B0909000000000000" pitchFamily="49" charset="-128"/>
            </a:endParaRPr>
          </a:p>
        </p:txBody>
      </p:sp>
      <p:sp>
        <p:nvSpPr>
          <p:cNvPr id="13" name="テキスト プレースホルダー 6">
            <a:extLst>
              <a:ext uri="{FF2B5EF4-FFF2-40B4-BE49-F238E27FC236}">
                <a16:creationId xmlns:a16="http://schemas.microsoft.com/office/drawing/2014/main" id="{5F06FE99-B99F-4DDB-B62C-38C1E5C93E95}"/>
              </a:ext>
            </a:extLst>
          </p:cNvPr>
          <p:cNvSpPr txBox="1">
            <a:spLocks/>
          </p:cNvSpPr>
          <p:nvPr/>
        </p:nvSpPr>
        <p:spPr>
          <a:xfrm>
            <a:off x="107504" y="1845038"/>
            <a:ext cx="8787575" cy="787365"/>
          </a:xfrm>
          <a:prstGeom prst="rect">
            <a:avLst/>
          </a:prstGeom>
          <a:noFill/>
          <a:ln>
            <a:noFill/>
          </a:ln>
        </p:spPr>
        <p:txBody>
          <a:bodyPr spcFirstLastPara="1" wrap="square" lIns="91425" tIns="91425" rIns="91425" bIns="91425" rtlCol="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ts val="4700"/>
              </a:lnSpc>
              <a:buNone/>
            </a:pPr>
            <a:r>
              <a:rPr lang="ja-JP" altLang="en-US" sz="2400" b="1" kern="0" dirty="0">
                <a:solidFill>
                  <a:schemeClr val="tx1"/>
                </a:solidFill>
                <a:latin typeface="+mj-ea"/>
                <a:ea typeface="+mj-ea"/>
              </a:rPr>
              <a:t>・コロナ禍での医労連のとりくみ</a:t>
            </a:r>
          </a:p>
        </p:txBody>
      </p:sp>
      <p:pic>
        <p:nvPicPr>
          <p:cNvPr id="20" name="図 19">
            <a:extLst>
              <a:ext uri="{FF2B5EF4-FFF2-40B4-BE49-F238E27FC236}">
                <a16:creationId xmlns:a16="http://schemas.microsoft.com/office/drawing/2014/main" id="{9F4ED624-8FF8-4B9A-9533-C0A95E6F5C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855636">
            <a:off x="324897" y="4165920"/>
            <a:ext cx="2413815" cy="2066982"/>
          </a:xfrm>
          <a:prstGeom prst="rect">
            <a:avLst/>
          </a:prstGeom>
        </p:spPr>
      </p:pic>
      <p:sp>
        <p:nvSpPr>
          <p:cNvPr id="21" name="タイトル 1">
            <a:extLst>
              <a:ext uri="{FF2B5EF4-FFF2-40B4-BE49-F238E27FC236}">
                <a16:creationId xmlns:a16="http://schemas.microsoft.com/office/drawing/2014/main" id="{7A223A5B-29A4-436B-A2D2-E7C9C349F789}"/>
              </a:ext>
            </a:extLst>
          </p:cNvPr>
          <p:cNvSpPr>
            <a:spLocks noGrp="1"/>
          </p:cNvSpPr>
          <p:nvPr>
            <p:ph type="title"/>
          </p:nvPr>
        </p:nvSpPr>
        <p:spPr>
          <a:xfrm>
            <a:off x="311150" y="593725"/>
            <a:ext cx="9229402" cy="763588"/>
          </a:xfrm>
        </p:spPr>
        <p:txBody>
          <a:bodyPr rtlCol="0"/>
          <a:lstStyle/>
          <a:p>
            <a:r>
              <a:rPr lang="ja-JP" altLang="en-US" sz="4000" dirty="0">
                <a:solidFill>
                  <a:srgbClr val="FF0066"/>
                </a:solidFill>
                <a:latin typeface="HGP創英角ﾎﾟｯﾌﾟ体" panose="040B0A00000000000000" pitchFamily="50" charset="-128"/>
                <a:ea typeface="HGP創英角ﾎﾟｯﾌﾟ体" panose="040B0A00000000000000" pitchFamily="50" charset="-128"/>
              </a:rPr>
              <a:t>③医療・介護従事者を増やし</a:t>
            </a:r>
            <a:br>
              <a:rPr lang="ja-JP" altLang="en-US" sz="4000" dirty="0">
                <a:solidFill>
                  <a:srgbClr val="FF0066"/>
                </a:solidFill>
                <a:latin typeface="HGP創英角ﾎﾟｯﾌﾟ体" panose="040B0A00000000000000" pitchFamily="50" charset="-128"/>
                <a:ea typeface="HGP創英角ﾎﾟｯﾌﾟ体" panose="040B0A00000000000000" pitchFamily="50" charset="-128"/>
              </a:rPr>
            </a:br>
            <a:r>
              <a:rPr lang="ja-JP" altLang="en-US" sz="4000" dirty="0">
                <a:solidFill>
                  <a:srgbClr val="FF0066"/>
                </a:solidFill>
                <a:latin typeface="HGP創英角ﾎﾟｯﾌﾟ体" panose="040B0A00000000000000" pitchFamily="50" charset="-128"/>
                <a:ea typeface="HGP創英角ﾎﾟｯﾌﾟ体" panose="040B0A00000000000000" pitchFamily="50" charset="-128"/>
              </a:rPr>
              <a:t>　働きやすい職場・社会をつくる活動（３）</a:t>
            </a:r>
            <a:br>
              <a:rPr lang="ja-JP" altLang="en-US" sz="4000" dirty="0">
                <a:solidFill>
                  <a:srgbClr val="FF0066"/>
                </a:solidFill>
                <a:latin typeface="HGP創英角ﾎﾟｯﾌﾟ体" panose="040B0A00000000000000" pitchFamily="50" charset="-128"/>
                <a:ea typeface="HGP創英角ﾎﾟｯﾌﾟ体" panose="040B0A00000000000000" pitchFamily="50" charset="-128"/>
              </a:rPr>
            </a:br>
            <a:endParaRPr lang="ja-JP" altLang="en-US" sz="4000" dirty="0">
              <a:solidFill>
                <a:srgbClr val="FF0066"/>
              </a:solidFill>
              <a:latin typeface="HGP創英角ﾎﾟｯﾌﾟ体" panose="040B0A00000000000000" pitchFamily="50" charset="-128"/>
              <a:ea typeface="HGP創英角ﾎﾟｯﾌﾟ体" panose="040B0A00000000000000" pitchFamily="50" charset="-128"/>
            </a:endParaRPr>
          </a:p>
        </p:txBody>
      </p:sp>
      <p:pic>
        <p:nvPicPr>
          <p:cNvPr id="22" name="図 21">
            <a:extLst>
              <a:ext uri="{FF2B5EF4-FFF2-40B4-BE49-F238E27FC236}">
                <a16:creationId xmlns:a16="http://schemas.microsoft.com/office/drawing/2014/main" id="{6BB798C1-1FAD-422C-A28B-DDCDB31192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64415" y="2482994"/>
            <a:ext cx="2270098" cy="3098376"/>
          </a:xfrm>
          <a:prstGeom prst="rect">
            <a:avLst/>
          </a:prstGeom>
        </p:spPr>
      </p:pic>
      <p:pic>
        <p:nvPicPr>
          <p:cNvPr id="24" name="図 23">
            <a:extLst>
              <a:ext uri="{FF2B5EF4-FFF2-40B4-BE49-F238E27FC236}">
                <a16:creationId xmlns:a16="http://schemas.microsoft.com/office/drawing/2014/main" id="{6DA860E1-B0FC-42C2-A8F4-9ABB2707BD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77617">
            <a:off x="3211329" y="3710275"/>
            <a:ext cx="2376269" cy="2571893"/>
          </a:xfrm>
          <a:prstGeom prst="rect">
            <a:avLst/>
          </a:prstGeom>
        </p:spPr>
      </p:pic>
      <p:pic>
        <p:nvPicPr>
          <p:cNvPr id="14" name="図 13">
            <a:extLst>
              <a:ext uri="{FF2B5EF4-FFF2-40B4-BE49-F238E27FC236}">
                <a16:creationId xmlns:a16="http://schemas.microsoft.com/office/drawing/2014/main" id="{EECE79CE-E093-4F6A-BC01-B88749C815E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765336">
            <a:off x="5912184" y="2836441"/>
            <a:ext cx="2654687" cy="3511169"/>
          </a:xfrm>
          <a:prstGeom prst="rect">
            <a:avLst/>
          </a:prstGeom>
        </p:spPr>
      </p:pic>
      <p:pic>
        <p:nvPicPr>
          <p:cNvPr id="23" name="図 22">
            <a:extLst>
              <a:ext uri="{FF2B5EF4-FFF2-40B4-BE49-F238E27FC236}">
                <a16:creationId xmlns:a16="http://schemas.microsoft.com/office/drawing/2014/main" id="{1424EC90-8123-499F-AE8E-A2804B07EC1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37562" y="4957052"/>
            <a:ext cx="1477595" cy="1852784"/>
          </a:xfrm>
          <a:prstGeom prst="rect">
            <a:avLst/>
          </a:prstGeom>
        </p:spPr>
      </p:pic>
    </p:spTree>
    <p:extLst>
      <p:ext uri="{BB962C8B-B14F-4D97-AF65-F5344CB8AC3E}">
        <p14:creationId xmlns:p14="http://schemas.microsoft.com/office/powerpoint/2010/main" val="102225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7" name="縦書きテキスト プレースホルダー 2"/>
          <p:cNvSpPr txBox="1">
            <a:spLocks/>
          </p:cNvSpPr>
          <p:nvPr/>
        </p:nvSpPr>
        <p:spPr>
          <a:xfrm>
            <a:off x="5188045" y="649341"/>
            <a:ext cx="2899948" cy="855485"/>
          </a:xfrm>
          <a:prstGeom prst="rect">
            <a:avLst/>
          </a:prstGeom>
          <a:noFill/>
          <a:ln>
            <a:noFill/>
          </a:ln>
        </p:spPr>
        <p:txBody>
          <a:bodyPr spcFirstLastPara="1" vert="horz"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Clr>
                <a:srgbClr val="595959"/>
              </a:buClr>
              <a:buNone/>
            </a:pPr>
            <a:r>
              <a:rPr lang="ja-JP" altLang="en-US" sz="3200" kern="0" dirty="0">
                <a:solidFill>
                  <a:srgbClr val="FF0066"/>
                </a:solidFill>
                <a:latin typeface="HGP創英角ｺﾞｼｯｸUB" panose="020B0900000000000000" pitchFamily="50" charset="-128"/>
                <a:ea typeface="HGP創英角ｺﾞｼｯｸUB" panose="020B0900000000000000" pitchFamily="50" charset="-128"/>
              </a:rPr>
              <a:t>・</a:t>
            </a:r>
            <a:r>
              <a:rPr lang="ja-JP" altLang="en-US" sz="3600" kern="0" dirty="0">
                <a:solidFill>
                  <a:srgbClr val="FF0066"/>
                </a:solidFill>
                <a:latin typeface="HGP創英角ｺﾞｼｯｸUB" panose="020B0900000000000000" pitchFamily="50" charset="-128"/>
                <a:ea typeface="HGP創英角ｺﾞｼｯｸUB" panose="020B0900000000000000" pitchFamily="50" charset="-128"/>
              </a:rPr>
              <a:t>女性部</a:t>
            </a:r>
            <a:r>
              <a:rPr lang="ja-JP" altLang="en-US" sz="3200" kern="0" dirty="0">
                <a:solidFill>
                  <a:srgbClr val="FF0066"/>
                </a:solidFill>
                <a:latin typeface="HGP創英角ｺﾞｼｯｸUB" panose="020B0900000000000000" pitchFamily="50" charset="-128"/>
                <a:ea typeface="HGP創英角ｺﾞｼｯｸUB" panose="020B0900000000000000" pitchFamily="50" charset="-128"/>
              </a:rPr>
              <a:t>（例）</a:t>
            </a:r>
            <a:endParaRPr lang="en-US" altLang="ja-JP" sz="2400" kern="0" dirty="0">
              <a:solidFill>
                <a:srgbClr val="000000"/>
              </a:solidFill>
            </a:endParaRPr>
          </a:p>
        </p:txBody>
      </p:sp>
      <p:sp>
        <p:nvSpPr>
          <p:cNvPr id="8" name="タイトル 1"/>
          <p:cNvSpPr>
            <a:spLocks noGrp="1"/>
          </p:cNvSpPr>
          <p:nvPr>
            <p:ph type="title"/>
          </p:nvPr>
        </p:nvSpPr>
        <p:spPr>
          <a:xfrm>
            <a:off x="311700" y="593386"/>
            <a:ext cx="5484436" cy="820571"/>
          </a:xfrm>
        </p:spPr>
        <p:txBody>
          <a:bodyPr/>
          <a:lstStyle/>
          <a:p>
            <a:pPr algn="just"/>
            <a:r>
              <a:rPr kumimoji="1" lang="ja-JP" altLang="en-US" sz="4000" dirty="0">
                <a:solidFill>
                  <a:srgbClr val="FF0066"/>
                </a:solidFill>
                <a:latin typeface="HGP創英角ｺﾞｼｯｸUB" panose="020B0900000000000000" pitchFamily="50" charset="-128"/>
                <a:ea typeface="HGP創英角ｺﾞｼｯｸUB" panose="020B0900000000000000" pitchFamily="50" charset="-128"/>
              </a:rPr>
              <a:t>専門部もあります！</a:t>
            </a:r>
            <a:r>
              <a:rPr kumimoji="1" lang="en-US" altLang="ja-JP" sz="4000" dirty="0">
                <a:solidFill>
                  <a:srgbClr val="FF0066"/>
                </a:solidFill>
                <a:latin typeface="HGP創英角ｺﾞｼｯｸUB" panose="020B0900000000000000" pitchFamily="50" charset="-128"/>
                <a:ea typeface="HGP創英角ｺﾞｼｯｸUB" panose="020B0900000000000000" pitchFamily="50" charset="-128"/>
              </a:rPr>
              <a:t>(1)</a:t>
            </a:r>
            <a:endParaRPr kumimoji="1" lang="ja-JP" altLang="en-US" sz="4000" dirty="0">
              <a:solidFill>
                <a:srgbClr val="FF0066"/>
              </a:solidFill>
              <a:latin typeface="HGP創英角ｺﾞｼｯｸUB" panose="020B0900000000000000" pitchFamily="50" charset="-128"/>
              <a:ea typeface="HGP創英角ｺﾞｼｯｸUB" panose="020B0900000000000000" pitchFamily="50" charset="-128"/>
            </a:endParaRPr>
          </a:p>
        </p:txBody>
      </p:sp>
      <p:pic>
        <p:nvPicPr>
          <p:cNvPr id="11" name="図 10">
            <a:extLst>
              <a:ext uri="{FF2B5EF4-FFF2-40B4-BE49-F238E27FC236}">
                <a16:creationId xmlns:a16="http://schemas.microsoft.com/office/drawing/2014/main" id="{F2699172-27C8-4B09-AEE8-57B0D1F072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63715" y="1318305"/>
            <a:ext cx="2664296" cy="1305514"/>
          </a:xfrm>
          <a:prstGeom prst="rect">
            <a:avLst/>
          </a:prstGeom>
        </p:spPr>
      </p:pic>
      <p:pic>
        <p:nvPicPr>
          <p:cNvPr id="4" name="図 3">
            <a:extLst>
              <a:ext uri="{FF2B5EF4-FFF2-40B4-BE49-F238E27FC236}">
                <a16:creationId xmlns:a16="http://schemas.microsoft.com/office/drawing/2014/main" id="{EB836A5B-4F9A-4E79-979C-1829079DC1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14065" y="2234528"/>
            <a:ext cx="3176321" cy="1590084"/>
          </a:xfrm>
          <a:prstGeom prst="rect">
            <a:avLst/>
          </a:prstGeom>
        </p:spPr>
      </p:pic>
      <p:pic>
        <p:nvPicPr>
          <p:cNvPr id="10" name="図 9">
            <a:extLst>
              <a:ext uri="{FF2B5EF4-FFF2-40B4-BE49-F238E27FC236}">
                <a16:creationId xmlns:a16="http://schemas.microsoft.com/office/drawing/2014/main" id="{5A1630F9-2D2C-4C34-B593-7F23B5AFF79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2732" y="4136329"/>
            <a:ext cx="3094118" cy="2051715"/>
          </a:xfrm>
          <a:prstGeom prst="rect">
            <a:avLst/>
          </a:prstGeom>
        </p:spPr>
      </p:pic>
      <p:pic>
        <p:nvPicPr>
          <p:cNvPr id="15" name="図 14">
            <a:extLst>
              <a:ext uri="{FF2B5EF4-FFF2-40B4-BE49-F238E27FC236}">
                <a16:creationId xmlns:a16="http://schemas.microsoft.com/office/drawing/2014/main" id="{F1959A8F-FB5D-4BC3-9547-6B68537619B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24176" y="2738704"/>
            <a:ext cx="3620446" cy="1982369"/>
          </a:xfrm>
          <a:prstGeom prst="rect">
            <a:avLst/>
          </a:prstGeom>
        </p:spPr>
      </p:pic>
      <p:pic>
        <p:nvPicPr>
          <p:cNvPr id="4099" name="Picture 3"/>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975699" y="4916012"/>
            <a:ext cx="3803006" cy="123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a:extLst>
              <a:ext uri="{FF2B5EF4-FFF2-40B4-BE49-F238E27FC236}">
                <a16:creationId xmlns:a16="http://schemas.microsoft.com/office/drawing/2014/main" id="{47F90CC9-02DE-4B0E-9367-C8DD60E51ECF}"/>
              </a:ext>
            </a:extLst>
          </p:cNvPr>
          <p:cNvSpPr txBox="1"/>
          <p:nvPr/>
        </p:nvSpPr>
        <p:spPr>
          <a:xfrm>
            <a:off x="378478" y="1413957"/>
            <a:ext cx="6696744" cy="584775"/>
          </a:xfrm>
          <a:prstGeom prst="rect">
            <a:avLst/>
          </a:prstGeom>
          <a:noFill/>
        </p:spPr>
        <p:txBody>
          <a:bodyPr wrap="square" rtlCol="0">
            <a:spAutoFit/>
          </a:bodyPr>
          <a:lstStyle/>
          <a:p>
            <a:r>
              <a:rPr lang="ja-JP" altLang="en-US" sz="3200" kern="0" dirty="0">
                <a:ln>
                  <a:solidFill>
                    <a:srgbClr val="FFC000"/>
                  </a:solidFill>
                </a:ln>
                <a:solidFill>
                  <a:srgbClr val="FF0066"/>
                </a:solidFill>
                <a:latin typeface="HGP創英角ﾎﾟｯﾌﾟ体" panose="040B0A00000000000000" pitchFamily="50" charset="-128"/>
                <a:ea typeface="HGP創英角ﾎﾟｯﾌﾟ体" panose="040B0A00000000000000" pitchFamily="50" charset="-128"/>
              </a:rPr>
              <a:t>サンバ</a:t>
            </a:r>
            <a:r>
              <a:rPr lang="en-US" altLang="ja-JP" sz="3200" kern="0" dirty="0">
                <a:ln>
                  <a:solidFill>
                    <a:srgbClr val="FFC000"/>
                  </a:solidFill>
                </a:ln>
                <a:solidFill>
                  <a:srgbClr val="FF0066"/>
                </a:solidFill>
                <a:latin typeface="HGP創英角ﾎﾟｯﾌﾟ体" panose="040B0A00000000000000" pitchFamily="50" charset="-128"/>
                <a:ea typeface="HGP創英角ﾎﾟｯﾌﾟ体" panose="040B0A00000000000000" pitchFamily="50" charset="-128"/>
              </a:rPr>
              <a:t>in</a:t>
            </a:r>
            <a:r>
              <a:rPr lang="ja-JP" altLang="en-US" sz="3200" kern="0" dirty="0">
                <a:ln>
                  <a:solidFill>
                    <a:srgbClr val="FFC000"/>
                  </a:solidFill>
                </a:ln>
                <a:solidFill>
                  <a:srgbClr val="FF0066"/>
                </a:solidFill>
                <a:latin typeface="HGP創英角ﾎﾟｯﾌﾟ体" panose="040B0A00000000000000" pitchFamily="50" charset="-128"/>
                <a:ea typeface="HGP創英角ﾎﾟｯﾌﾟ体" panose="040B0A00000000000000" pitchFamily="50" charset="-128"/>
              </a:rPr>
              <a:t>オータム、ブロック女性集会</a:t>
            </a:r>
            <a:endParaRPr kumimoji="1" lang="ja-JP" altLang="en-US" sz="3200" dirty="0">
              <a:ln>
                <a:solidFill>
                  <a:srgbClr val="FFC000"/>
                </a:solidFill>
              </a:ln>
              <a:solidFill>
                <a:srgbClr val="FF0066"/>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796045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pic>
        <p:nvPicPr>
          <p:cNvPr id="13" name="図 12">
            <a:extLst>
              <a:ext uri="{FF2B5EF4-FFF2-40B4-BE49-F238E27FC236}">
                <a16:creationId xmlns:a16="http://schemas.microsoft.com/office/drawing/2014/main" id="{BAECB108-BEFF-41C9-B807-6389355BCF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208969">
            <a:off x="5628208" y="3689218"/>
            <a:ext cx="3155233" cy="2168081"/>
          </a:xfrm>
          <a:prstGeom prst="rect">
            <a:avLst/>
          </a:prstGeom>
          <a:ln>
            <a:noFill/>
          </a:ln>
          <a:effectLst>
            <a:softEdge rad="112500"/>
          </a:effectLst>
        </p:spPr>
      </p:pic>
      <p:sp>
        <p:nvSpPr>
          <p:cNvPr id="7" name="縦書きテキスト プレースホルダー 2"/>
          <p:cNvSpPr txBox="1">
            <a:spLocks/>
          </p:cNvSpPr>
          <p:nvPr/>
        </p:nvSpPr>
        <p:spPr>
          <a:xfrm>
            <a:off x="5307926" y="665122"/>
            <a:ext cx="2648450" cy="718899"/>
          </a:xfrm>
          <a:prstGeom prst="rect">
            <a:avLst/>
          </a:prstGeom>
          <a:noFill/>
          <a:ln>
            <a:noFill/>
          </a:ln>
        </p:spPr>
        <p:txBody>
          <a:bodyPr spcFirstLastPara="1" vert="horz"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Clr>
                <a:srgbClr val="595959"/>
              </a:buClr>
              <a:buNone/>
            </a:pPr>
            <a:r>
              <a:rPr lang="ja-JP" altLang="en-US" sz="3600" b="1" kern="0" dirty="0">
                <a:solidFill>
                  <a:srgbClr val="FF0066"/>
                </a:solidFill>
                <a:latin typeface="HGP創英角ｺﾞｼｯｸUB" panose="020B0900000000000000" pitchFamily="50" charset="-128"/>
                <a:ea typeface="HGP創英角ｺﾞｼｯｸUB" panose="020B0900000000000000" pitchFamily="50" charset="-128"/>
              </a:rPr>
              <a:t>青年部</a:t>
            </a:r>
            <a:r>
              <a:rPr lang="ja-JP" altLang="en-US" sz="3200" b="1" kern="0" dirty="0">
                <a:solidFill>
                  <a:srgbClr val="FF0066"/>
                </a:solidFill>
                <a:latin typeface="HGP創英角ｺﾞｼｯｸUB" panose="020B0900000000000000" pitchFamily="50" charset="-128"/>
                <a:ea typeface="HGP創英角ｺﾞｼｯｸUB" panose="020B0900000000000000" pitchFamily="50" charset="-128"/>
              </a:rPr>
              <a:t>（例）</a:t>
            </a:r>
            <a:endParaRPr lang="en-US" altLang="ja-JP" sz="3200" b="1" kern="0" dirty="0">
              <a:solidFill>
                <a:srgbClr val="FF0066"/>
              </a:solidFill>
              <a:latin typeface="HGP創英角ｺﾞｼｯｸUB" panose="020B0900000000000000" pitchFamily="50" charset="-128"/>
              <a:ea typeface="HGP創英角ｺﾞｼｯｸUB" panose="020B0900000000000000" pitchFamily="50" charset="-128"/>
            </a:endParaRPr>
          </a:p>
        </p:txBody>
      </p:sp>
      <p:sp>
        <p:nvSpPr>
          <p:cNvPr id="8" name="タイトル 1"/>
          <p:cNvSpPr>
            <a:spLocks noGrp="1"/>
          </p:cNvSpPr>
          <p:nvPr>
            <p:ph type="title"/>
          </p:nvPr>
        </p:nvSpPr>
        <p:spPr>
          <a:xfrm>
            <a:off x="311700" y="593386"/>
            <a:ext cx="5484436" cy="820571"/>
          </a:xfrm>
        </p:spPr>
        <p:txBody>
          <a:bodyPr/>
          <a:lstStyle/>
          <a:p>
            <a:pPr algn="just"/>
            <a:r>
              <a:rPr kumimoji="1" lang="ja-JP" altLang="en-US" sz="4000" dirty="0">
                <a:solidFill>
                  <a:srgbClr val="FF0066"/>
                </a:solidFill>
                <a:latin typeface="HGP創英角ｺﾞｼｯｸUB" panose="020B0900000000000000" pitchFamily="50" charset="-128"/>
                <a:ea typeface="HGP創英角ｺﾞｼｯｸUB" panose="020B0900000000000000" pitchFamily="50" charset="-128"/>
              </a:rPr>
              <a:t>専門部もあります！</a:t>
            </a:r>
            <a:r>
              <a:rPr kumimoji="1" lang="en-US" altLang="ja-JP" sz="4000" dirty="0">
                <a:solidFill>
                  <a:srgbClr val="FF0066"/>
                </a:solidFill>
                <a:latin typeface="HGP創英角ｺﾞｼｯｸUB" panose="020B0900000000000000" pitchFamily="50" charset="-128"/>
                <a:ea typeface="HGP創英角ｺﾞｼｯｸUB" panose="020B0900000000000000" pitchFamily="50" charset="-128"/>
              </a:rPr>
              <a:t>(2)</a:t>
            </a:r>
            <a:endParaRPr kumimoji="1" lang="ja-JP" altLang="en-US" sz="4000" dirty="0">
              <a:solidFill>
                <a:srgbClr val="FF0066"/>
              </a:solidFill>
              <a:latin typeface="HGP創英角ｺﾞｼｯｸUB" panose="020B0900000000000000" pitchFamily="50" charset="-128"/>
              <a:ea typeface="HGP創英角ｺﾞｼｯｸUB" panose="020B0900000000000000" pitchFamily="50" charset="-128"/>
            </a:endParaRPr>
          </a:p>
        </p:txBody>
      </p:sp>
      <p:pic>
        <p:nvPicPr>
          <p:cNvPr id="4" name="図 3">
            <a:extLst>
              <a:ext uri="{FF2B5EF4-FFF2-40B4-BE49-F238E27FC236}">
                <a16:creationId xmlns:a16="http://schemas.microsoft.com/office/drawing/2014/main" id="{6C5CF467-C40C-4370-9995-6CC740C764C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49267" y="1952996"/>
            <a:ext cx="2896936" cy="1997157"/>
          </a:xfrm>
          <a:prstGeom prst="rect">
            <a:avLst/>
          </a:prstGeom>
          <a:ln>
            <a:noFill/>
          </a:ln>
          <a:effectLst>
            <a:softEdge rad="112500"/>
          </a:effectLst>
        </p:spPr>
      </p:pic>
      <p:pic>
        <p:nvPicPr>
          <p:cNvPr id="10" name="図 9">
            <a:extLst>
              <a:ext uri="{FF2B5EF4-FFF2-40B4-BE49-F238E27FC236}">
                <a16:creationId xmlns:a16="http://schemas.microsoft.com/office/drawing/2014/main" id="{6E19ABD1-8307-4BE1-B300-D58233B56A7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620672" y="3661849"/>
            <a:ext cx="2652733" cy="1111409"/>
          </a:xfrm>
          <a:prstGeom prst="rect">
            <a:avLst/>
          </a:prstGeom>
          <a:ln>
            <a:noFill/>
          </a:ln>
          <a:effectLst>
            <a:softEdge rad="112500"/>
          </a:effectLst>
        </p:spPr>
      </p:pic>
      <p:pic>
        <p:nvPicPr>
          <p:cNvPr id="5" name="図 4">
            <a:extLst>
              <a:ext uri="{FF2B5EF4-FFF2-40B4-BE49-F238E27FC236}">
                <a16:creationId xmlns:a16="http://schemas.microsoft.com/office/drawing/2014/main" id="{151A9788-CF91-4368-A6F9-280837BB83A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837743">
            <a:off x="2902494" y="5115814"/>
            <a:ext cx="2229101" cy="1561834"/>
          </a:xfrm>
          <a:prstGeom prst="rect">
            <a:avLst/>
          </a:prstGeom>
          <a:ln>
            <a:noFill/>
          </a:ln>
          <a:effectLst>
            <a:softEdge rad="112500"/>
          </a:effectLst>
        </p:spPr>
      </p:pic>
      <p:pic>
        <p:nvPicPr>
          <p:cNvPr id="11" name="図 10">
            <a:extLst>
              <a:ext uri="{FF2B5EF4-FFF2-40B4-BE49-F238E27FC236}">
                <a16:creationId xmlns:a16="http://schemas.microsoft.com/office/drawing/2014/main" id="{D22404FE-51B5-4E4B-8E39-4E4519C7295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9646833">
            <a:off x="511065" y="3320261"/>
            <a:ext cx="1429430" cy="2021544"/>
          </a:xfrm>
          <a:prstGeom prst="rect">
            <a:avLst/>
          </a:prstGeom>
        </p:spPr>
      </p:pic>
      <p:pic>
        <p:nvPicPr>
          <p:cNvPr id="2" name="図 1">
            <a:extLst>
              <a:ext uri="{FF2B5EF4-FFF2-40B4-BE49-F238E27FC236}">
                <a16:creationId xmlns:a16="http://schemas.microsoft.com/office/drawing/2014/main" id="{D9C68A7D-8EF9-4AC9-A0B4-5999252CDC31}"/>
              </a:ext>
            </a:extLst>
          </p:cNvPr>
          <p:cNvPicPr>
            <a:picLocks noChangeAspect="1"/>
          </p:cNvPicPr>
          <p:nvPr/>
        </p:nvPicPr>
        <p:blipFill>
          <a:blip r:embed="rId9"/>
          <a:stretch>
            <a:fillRect/>
          </a:stretch>
        </p:blipFill>
        <p:spPr>
          <a:xfrm rot="1336118">
            <a:off x="250958" y="4718405"/>
            <a:ext cx="2618589" cy="2212708"/>
          </a:xfrm>
          <a:prstGeom prst="rect">
            <a:avLst/>
          </a:prstGeom>
        </p:spPr>
      </p:pic>
      <p:pic>
        <p:nvPicPr>
          <p:cNvPr id="6" name="図 5">
            <a:extLst>
              <a:ext uri="{FF2B5EF4-FFF2-40B4-BE49-F238E27FC236}">
                <a16:creationId xmlns:a16="http://schemas.microsoft.com/office/drawing/2014/main" id="{6F8D212E-2CFE-4A03-8975-72EAA9BB6FB2}"/>
              </a:ext>
            </a:extLst>
          </p:cNvPr>
          <p:cNvPicPr>
            <a:picLocks noChangeAspect="1"/>
          </p:cNvPicPr>
          <p:nvPr/>
        </p:nvPicPr>
        <p:blipFill>
          <a:blip r:embed="rId10"/>
          <a:stretch>
            <a:fillRect/>
          </a:stretch>
        </p:blipFill>
        <p:spPr>
          <a:xfrm rot="20662411">
            <a:off x="1315900" y="1855423"/>
            <a:ext cx="3321379" cy="2600512"/>
          </a:xfrm>
          <a:prstGeom prst="rect">
            <a:avLst/>
          </a:prstGeom>
          <a:ln>
            <a:noFill/>
          </a:ln>
          <a:effectLst>
            <a:softEdge rad="112500"/>
          </a:effectLst>
        </p:spPr>
      </p:pic>
      <p:sp>
        <p:nvSpPr>
          <p:cNvPr id="3" name="テキスト ボックス 2">
            <a:extLst>
              <a:ext uri="{FF2B5EF4-FFF2-40B4-BE49-F238E27FC236}">
                <a16:creationId xmlns:a16="http://schemas.microsoft.com/office/drawing/2014/main" id="{CB5FD798-C231-4D56-B645-28AB1C6753B8}"/>
              </a:ext>
            </a:extLst>
          </p:cNvPr>
          <p:cNvSpPr txBox="1"/>
          <p:nvPr/>
        </p:nvSpPr>
        <p:spPr>
          <a:xfrm rot="20146064">
            <a:off x="4925638" y="1814893"/>
            <a:ext cx="2225119" cy="584775"/>
          </a:xfrm>
          <a:prstGeom prst="rect">
            <a:avLst/>
          </a:prstGeom>
          <a:noFill/>
          <a:ln>
            <a:noFill/>
          </a:ln>
        </p:spPr>
        <p:txBody>
          <a:bodyPr wrap="square" rtlCol="0">
            <a:spAutoFit/>
          </a:bodyPr>
          <a:lstStyle/>
          <a:p>
            <a:r>
              <a:rPr lang="ja-JP" altLang="en-US" sz="3200" kern="0" dirty="0">
                <a:ln>
                  <a:solidFill>
                    <a:schemeClr val="bg1"/>
                  </a:solidFill>
                </a:ln>
                <a:solidFill>
                  <a:srgbClr val="00B0F0"/>
                </a:solidFill>
                <a:latin typeface="HGP創英角ﾎﾟｯﾌﾟ体" panose="040B0A00000000000000" pitchFamily="50" charset="-128"/>
                <a:ea typeface="HGP創英角ﾎﾟｯﾌﾟ体" panose="040B0A00000000000000" pitchFamily="50" charset="-128"/>
              </a:rPr>
              <a:t>全国アクト</a:t>
            </a:r>
            <a:endParaRPr kumimoji="1" lang="ja-JP" altLang="en-US" sz="3200" dirty="0">
              <a:ln>
                <a:solidFill>
                  <a:schemeClr val="bg1"/>
                </a:solidFill>
              </a:ln>
              <a:solidFill>
                <a:srgbClr val="00B0F0"/>
              </a:solidFill>
              <a:latin typeface="HGP創英角ﾎﾟｯﾌﾟ体" panose="040B0A00000000000000" pitchFamily="50" charset="-128"/>
              <a:ea typeface="HGP創英角ﾎﾟｯﾌﾟ体" panose="040B0A00000000000000" pitchFamily="50" charset="-128"/>
            </a:endParaRPr>
          </a:p>
        </p:txBody>
      </p:sp>
      <p:sp>
        <p:nvSpPr>
          <p:cNvPr id="9" name="テキスト ボックス 8">
            <a:extLst>
              <a:ext uri="{FF2B5EF4-FFF2-40B4-BE49-F238E27FC236}">
                <a16:creationId xmlns:a16="http://schemas.microsoft.com/office/drawing/2014/main" id="{4165B1F8-EB58-43BF-A492-FF8C3DF49CAE}"/>
              </a:ext>
            </a:extLst>
          </p:cNvPr>
          <p:cNvSpPr txBox="1"/>
          <p:nvPr/>
        </p:nvSpPr>
        <p:spPr>
          <a:xfrm rot="21317252">
            <a:off x="2728586" y="4594050"/>
            <a:ext cx="2856012" cy="584775"/>
          </a:xfrm>
          <a:prstGeom prst="rect">
            <a:avLst/>
          </a:prstGeom>
          <a:noFill/>
        </p:spPr>
        <p:txBody>
          <a:bodyPr wrap="square" rtlCol="0">
            <a:spAutoFit/>
          </a:bodyPr>
          <a:lstStyle/>
          <a:p>
            <a:r>
              <a:rPr lang="ja-JP" altLang="en-US" sz="3200" b="1" kern="0" dirty="0">
                <a:ln>
                  <a:solidFill>
                    <a:schemeClr val="bg1"/>
                  </a:solidFill>
                </a:ln>
                <a:solidFill>
                  <a:srgbClr val="00B0F0"/>
                </a:solidFill>
                <a:latin typeface="HGP創英角ﾎﾟｯﾌﾟ体" panose="040B0A00000000000000" pitchFamily="50" charset="-128"/>
                <a:ea typeface="HGP創英角ﾎﾟｯﾌﾟ体" panose="040B0A00000000000000" pitchFamily="50" charset="-128"/>
              </a:rPr>
              <a:t>ブロックアクト</a:t>
            </a:r>
            <a:endParaRPr kumimoji="1" lang="ja-JP" altLang="en-US" sz="3200" dirty="0">
              <a:ln>
                <a:solidFill>
                  <a:schemeClr val="bg1"/>
                </a:solidFill>
              </a:ln>
              <a:solidFill>
                <a:srgbClr val="00B0F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04116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6" name="爆発: 14 pt 5">
            <a:extLst>
              <a:ext uri="{FF2B5EF4-FFF2-40B4-BE49-F238E27FC236}">
                <a16:creationId xmlns:a16="http://schemas.microsoft.com/office/drawing/2014/main" id="{6EC11184-57AA-4870-9A7A-C6C2F407FFD2}"/>
              </a:ext>
            </a:extLst>
          </p:cNvPr>
          <p:cNvSpPr/>
          <p:nvPr/>
        </p:nvSpPr>
        <p:spPr>
          <a:xfrm>
            <a:off x="5751575" y="-153819"/>
            <a:ext cx="3234425" cy="227172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latin typeface="+mn-ea"/>
              </a:rPr>
              <a:t>新型コロナにも対応！</a:t>
            </a:r>
          </a:p>
        </p:txBody>
      </p:sp>
      <p:sp>
        <p:nvSpPr>
          <p:cNvPr id="2" name="タイトル 1"/>
          <p:cNvSpPr>
            <a:spLocks noGrp="1"/>
          </p:cNvSpPr>
          <p:nvPr>
            <p:ph type="title"/>
          </p:nvPr>
        </p:nvSpPr>
        <p:spPr>
          <a:xfrm>
            <a:off x="323528" y="679604"/>
            <a:ext cx="3240360" cy="1011429"/>
          </a:xfrm>
        </p:spPr>
        <p:txBody>
          <a:bodyPr/>
          <a:lstStyle/>
          <a:p>
            <a:r>
              <a:rPr kumimoji="1" lang="ja-JP" altLang="en-US" sz="4000" dirty="0">
                <a:solidFill>
                  <a:srgbClr val="FF0066"/>
                </a:solidFill>
                <a:latin typeface="HGP創英角ﾎﾟｯﾌﾟ体" panose="040B0A00000000000000" pitchFamily="50" charset="-128"/>
                <a:ea typeface="HGP創英角ﾎﾟｯﾌﾟ体" panose="040B0A00000000000000" pitchFamily="50" charset="-128"/>
              </a:rPr>
              <a:t>医労連共済</a:t>
            </a:r>
          </a:p>
        </p:txBody>
      </p:sp>
      <p:sp>
        <p:nvSpPr>
          <p:cNvPr id="14" name="Rectangle 3"/>
          <p:cNvSpPr txBox="1">
            <a:spLocks noChangeArrowheads="1"/>
          </p:cNvSpPr>
          <p:nvPr/>
        </p:nvSpPr>
        <p:spPr>
          <a:xfrm>
            <a:off x="423788" y="1484784"/>
            <a:ext cx="8252668" cy="46936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3800"/>
              </a:lnSpc>
              <a:spcBef>
                <a:spcPct val="20000"/>
              </a:spcBef>
              <a:spcAft>
                <a:spcPts val="0"/>
              </a:spcAft>
              <a:buClrTx/>
              <a:buSzTx/>
              <a:buNone/>
              <a:tabLst/>
              <a:defRPr/>
            </a:pPr>
            <a:r>
              <a:rPr kumimoji="1" lang="ja-JP" altLang="en-US"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a:t>
            </a:r>
            <a:r>
              <a:rPr kumimoji="1" lang="ja-JP" altLang="en-US" sz="2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医労連共済って？</a:t>
            </a:r>
            <a:r>
              <a:rPr lang="ja-JP" altLang="en-US" sz="2400" b="1" dirty="0">
                <a:solidFill>
                  <a:sysClr val="windowText" lastClr="000000"/>
                </a:solidFill>
                <a:latin typeface="Calibri"/>
                <a:ea typeface="ＭＳ Ｐゴシック" panose="020B0600070205080204" pitchFamily="50" charset="-128"/>
              </a:rPr>
              <a:t>　</a:t>
            </a:r>
            <a:r>
              <a:rPr lang="ja-JP" altLang="en-US" sz="2400" dirty="0">
                <a:solidFill>
                  <a:sysClr val="windowText" lastClr="000000"/>
                </a:solidFill>
                <a:latin typeface="Calibri"/>
                <a:ea typeface="ＭＳ Ｐゴシック" panose="020B0600070205080204" pitchFamily="50" charset="-128"/>
              </a:rPr>
              <a:t>全国の医療・介護・福祉の職場で働く医労連の組合員さんによる</a:t>
            </a:r>
            <a:r>
              <a:rPr lang="ja-JP" altLang="en-US" sz="2400" dirty="0">
                <a:solidFill>
                  <a:srgbClr val="FF0000"/>
                </a:solidFill>
                <a:latin typeface="Calibri"/>
                <a:ea typeface="ＭＳ Ｐゴシック" panose="020B0600070205080204" pitchFamily="50" charset="-128"/>
              </a:rPr>
              <a:t>助け合いの制度。</a:t>
            </a:r>
            <a:r>
              <a:rPr lang="ja-JP" altLang="en-US" sz="2400" dirty="0">
                <a:latin typeface="Calibri"/>
              </a:rPr>
              <a:t>安い掛け金で大きな保障を受けることができます。</a:t>
            </a:r>
            <a:endParaRPr lang="en-US" altLang="ja-JP" sz="2400" dirty="0">
              <a:latin typeface="Calibri"/>
            </a:endParaRPr>
          </a:p>
          <a:p>
            <a:pPr marL="0" marR="0" lvl="0" indent="0" algn="l" defTabSz="914400" rtl="0" eaLnBrk="1" fontAlgn="auto" latinLnBrk="0" hangingPunct="1">
              <a:lnSpc>
                <a:spcPts val="3800"/>
              </a:lnSpc>
              <a:spcBef>
                <a:spcPct val="20000"/>
              </a:spcBef>
              <a:spcAft>
                <a:spcPts val="0"/>
              </a:spcAft>
              <a:buClrTx/>
              <a:buSzTx/>
              <a:buNone/>
              <a:tabLst/>
              <a:defRPr/>
            </a:pPr>
            <a:endParaRPr lang="en-US" altLang="ja-JP" sz="2400" dirty="0">
              <a:latin typeface="Calibri"/>
            </a:endParaRPr>
          </a:p>
          <a:p>
            <a:pPr marL="0" lvl="0" indent="0">
              <a:lnSpc>
                <a:spcPts val="3800"/>
              </a:lnSpc>
              <a:buNone/>
              <a:defRPr/>
            </a:pPr>
            <a:r>
              <a:rPr lang="ja-JP" altLang="en-US" sz="2400" dirty="0">
                <a:latin typeface="Calibri"/>
              </a:rPr>
              <a:t>・</a:t>
            </a:r>
            <a:r>
              <a:rPr lang="ja-JP" altLang="en-US" sz="2400" b="1" dirty="0">
                <a:latin typeface="Calibri"/>
              </a:rPr>
              <a:t>加入資格　</a:t>
            </a:r>
            <a:r>
              <a:rPr lang="ja-JP" altLang="en-US" sz="2400" dirty="0">
                <a:latin typeface="Calibri"/>
              </a:rPr>
              <a:t>組合員本人・その家族</a:t>
            </a:r>
            <a:endParaRPr kumimoji="1" lang="en-US" altLang="ja-JP"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endParaRPr>
          </a:p>
          <a:p>
            <a:pPr marL="342900" marR="0" lvl="0" indent="-342900" algn="l" defTabSz="914400" rtl="0" eaLnBrk="1" fontAlgn="auto" latinLnBrk="0" hangingPunct="1">
              <a:lnSpc>
                <a:spcPts val="3800"/>
              </a:lnSpc>
              <a:spcBef>
                <a:spcPct val="20000"/>
              </a:spcBef>
              <a:spcAft>
                <a:spcPts val="0"/>
              </a:spcAft>
              <a:buClrTx/>
              <a:buSzTx/>
              <a:buFont typeface="Wingdings" pitchFamily="2" charset="2"/>
              <a:buNone/>
              <a:tabLst/>
              <a:defRPr/>
            </a:pPr>
            <a:r>
              <a:rPr lang="ja-JP" altLang="en-US" sz="2400" dirty="0">
                <a:solidFill>
                  <a:sysClr val="windowText" lastClr="000000"/>
                </a:solidFill>
                <a:latin typeface="Calibri"/>
                <a:ea typeface="ＭＳ Ｐゴシック" panose="020B0600070205080204" pitchFamily="50" charset="-128"/>
              </a:rPr>
              <a:t>・</a:t>
            </a:r>
            <a:r>
              <a:rPr kumimoji="1" lang="ja-JP" altLang="en-US" sz="2400" b="1"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共済の中身は・・・　</a:t>
            </a:r>
            <a:r>
              <a:rPr kumimoji="1" lang="ja-JP" altLang="en-US"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生命・医療・交通災害</a:t>
            </a:r>
            <a:endParaRPr kumimoji="1" lang="en-US" altLang="ja-JP"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ts val="3800"/>
              </a:lnSpc>
              <a:spcBef>
                <a:spcPct val="20000"/>
              </a:spcBef>
              <a:spcAft>
                <a:spcPts val="0"/>
              </a:spcAft>
              <a:buClrTx/>
              <a:buSzTx/>
              <a:buFont typeface="Wingdings" pitchFamily="2" charset="2"/>
              <a:buNone/>
              <a:tabLst/>
              <a:defRPr/>
            </a:pPr>
            <a:r>
              <a:rPr kumimoji="1" lang="ja-JP" altLang="en-US"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といった</a:t>
            </a: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セット共済</a:t>
            </a:r>
            <a:r>
              <a:rPr kumimoji="1" lang="ja-JP" altLang="en-US"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と</a:t>
            </a: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自動車共済</a:t>
            </a:r>
            <a:r>
              <a:rPr kumimoji="1" lang="ja-JP" altLang="en-US"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や</a:t>
            </a:r>
            <a:r>
              <a:rPr kumimoji="1" lang="ja-JP" altLang="en-US" sz="2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火災共済</a:t>
            </a:r>
            <a:r>
              <a:rPr kumimoji="1" lang="ja-JP" altLang="en-US"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もあります！</a:t>
            </a:r>
            <a:endParaRPr kumimoji="1" lang="en-US" altLang="ja-JP" sz="24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ts val="3800"/>
              </a:lnSpc>
              <a:spcBef>
                <a:spcPct val="20000"/>
              </a:spcBef>
              <a:spcAft>
                <a:spcPts val="0"/>
              </a:spcAft>
              <a:buClrTx/>
              <a:buSzTx/>
              <a:buFont typeface="Wingdings" pitchFamily="2" charset="2"/>
              <a:buNone/>
              <a:tabLst/>
              <a:defRPr/>
            </a:pPr>
            <a:r>
              <a:rPr lang="ja-JP" altLang="en-US" sz="2400" dirty="0">
                <a:solidFill>
                  <a:sysClr val="windowText" lastClr="000000"/>
                </a:solidFill>
                <a:latin typeface="Calibri"/>
                <a:ea typeface="ＭＳ Ｐゴシック" panose="020B0600070205080204" pitchFamily="50" charset="-128"/>
              </a:rPr>
              <a:t>新型コロナにかかっても手厚い保障が受けられます</a:t>
            </a:r>
            <a:endParaRPr lang="en-US" altLang="ja-JP" sz="2400" dirty="0">
              <a:solidFill>
                <a:sysClr val="windowText" lastClr="000000"/>
              </a:solidFill>
              <a:latin typeface="Calibri"/>
              <a:ea typeface="ＭＳ Ｐゴシック" panose="020B0600070205080204" pitchFamily="50" charset="-128"/>
            </a:endParaRPr>
          </a:p>
        </p:txBody>
      </p:sp>
      <p:grpSp>
        <p:nvGrpSpPr>
          <p:cNvPr id="5" name="グループ化 4"/>
          <p:cNvGrpSpPr/>
          <p:nvPr/>
        </p:nvGrpSpPr>
        <p:grpSpPr>
          <a:xfrm>
            <a:off x="10404648" y="2564904"/>
            <a:ext cx="2520280" cy="1996879"/>
            <a:chOff x="6076346" y="690982"/>
            <a:chExt cx="2778483" cy="1612385"/>
          </a:xfrm>
        </p:grpSpPr>
        <p:pic>
          <p:nvPicPr>
            <p:cNvPr id="12" name="図 11">
              <a:extLst>
                <a:ext uri="{FF2B5EF4-FFF2-40B4-BE49-F238E27FC236}">
                  <a16:creationId xmlns:a16="http://schemas.microsoft.com/office/drawing/2014/main" id="{BE07D1FF-C9AE-42B0-A609-3EF3E12327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05250">
              <a:off x="6076346" y="782048"/>
              <a:ext cx="1063057" cy="1521319"/>
            </a:xfrm>
            <a:prstGeom prst="rect">
              <a:avLst/>
            </a:prstGeom>
          </p:spPr>
        </p:pic>
        <p:pic>
          <p:nvPicPr>
            <p:cNvPr id="13" name="図 12">
              <a:extLst>
                <a:ext uri="{FF2B5EF4-FFF2-40B4-BE49-F238E27FC236}">
                  <a16:creationId xmlns:a16="http://schemas.microsoft.com/office/drawing/2014/main" id="{2BF196E9-227E-4F8D-832E-ACDC4C1CC1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48135">
              <a:off x="7907985" y="746093"/>
              <a:ext cx="946844" cy="1515420"/>
            </a:xfrm>
            <a:prstGeom prst="rect">
              <a:avLst/>
            </a:prstGeom>
          </p:spPr>
        </p:pic>
        <p:pic>
          <p:nvPicPr>
            <p:cNvPr id="11" name="図 10">
              <a:extLst>
                <a:ext uri="{FF2B5EF4-FFF2-40B4-BE49-F238E27FC236}">
                  <a16:creationId xmlns:a16="http://schemas.microsoft.com/office/drawing/2014/main" id="{AF4C973A-8AE9-4A54-9216-EF6D65A7E1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31831" y="690982"/>
              <a:ext cx="1122704" cy="1581692"/>
            </a:xfrm>
            <a:prstGeom prst="rect">
              <a:avLst/>
            </a:prstGeom>
          </p:spPr>
        </p:pic>
      </p:grpSp>
      <p:pic>
        <p:nvPicPr>
          <p:cNvPr id="4" name="図 3">
            <a:extLst>
              <a:ext uri="{FF2B5EF4-FFF2-40B4-BE49-F238E27FC236}">
                <a16:creationId xmlns:a16="http://schemas.microsoft.com/office/drawing/2014/main" id="{B0B8A6DE-F5A4-49C4-BB4F-FF345E09F35B}"/>
              </a:ext>
            </a:extLst>
          </p:cNvPr>
          <p:cNvPicPr>
            <a:picLocks noChangeAspect="1"/>
          </p:cNvPicPr>
          <p:nvPr/>
        </p:nvPicPr>
        <p:blipFill>
          <a:blip r:embed="rId7"/>
          <a:stretch>
            <a:fillRect/>
          </a:stretch>
        </p:blipFill>
        <p:spPr>
          <a:xfrm>
            <a:off x="6013109" y="2602631"/>
            <a:ext cx="2711359" cy="1955176"/>
          </a:xfrm>
          <a:prstGeom prst="rect">
            <a:avLst/>
          </a:prstGeom>
        </p:spPr>
      </p:pic>
    </p:spTree>
    <p:extLst>
      <p:ext uri="{BB962C8B-B14F-4D97-AF65-F5344CB8AC3E}">
        <p14:creationId xmlns:p14="http://schemas.microsoft.com/office/powerpoint/2010/main" val="2389331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grpSp>
        <p:nvGrpSpPr>
          <p:cNvPr id="4" name="グループ化 3"/>
          <p:cNvGrpSpPr/>
          <p:nvPr/>
        </p:nvGrpSpPr>
        <p:grpSpPr>
          <a:xfrm>
            <a:off x="6608345" y="3269060"/>
            <a:ext cx="2257585" cy="1796879"/>
            <a:chOff x="6075101" y="3964739"/>
            <a:chExt cx="2790449" cy="2132986"/>
          </a:xfrm>
        </p:grpSpPr>
        <p:pic>
          <p:nvPicPr>
            <p:cNvPr id="512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75101" y="3964739"/>
              <a:ext cx="2790449" cy="2132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373432" y="4232208"/>
              <a:ext cx="1663421" cy="1248732"/>
            </a:xfrm>
            <a:prstGeom prst="rect">
              <a:avLst/>
            </a:prstGeom>
            <a:noFill/>
          </p:spPr>
          <p:txBody>
            <a:bodyPr wrap="square" rtlCol="0">
              <a:spAutoFit/>
            </a:bodyPr>
            <a:lstStyle/>
            <a:p>
              <a:r>
                <a:rPr kumimoji="1" lang="ja-JP" altLang="en-US" dirty="0">
                  <a:solidFill>
                    <a:srgbClr val="FF0066"/>
                  </a:solidFill>
                  <a:latin typeface="HGP創英角ﾎﾟｯﾌﾟ体" panose="040B0A00000000000000" pitchFamily="50" charset="-128"/>
                  <a:ea typeface="HGP創英角ﾎﾟｯﾌﾟ体" panose="040B0A00000000000000" pitchFamily="50" charset="-128"/>
                </a:rPr>
                <a:t>奨学金の</a:t>
              </a:r>
              <a:endParaRPr kumimoji="1" lang="en-US" altLang="ja-JP" dirty="0">
                <a:solidFill>
                  <a:srgbClr val="FF0066"/>
                </a:solidFill>
                <a:latin typeface="HGP創英角ﾎﾟｯﾌﾟ体" panose="040B0A00000000000000" pitchFamily="50" charset="-128"/>
                <a:ea typeface="HGP創英角ﾎﾟｯﾌﾟ体" panose="040B0A00000000000000" pitchFamily="50" charset="-128"/>
              </a:endParaRPr>
            </a:p>
            <a:p>
              <a:r>
                <a:rPr kumimoji="1" lang="ja-JP" altLang="en-US" dirty="0">
                  <a:solidFill>
                    <a:srgbClr val="FF0066"/>
                  </a:solidFill>
                  <a:latin typeface="HGP創英角ﾎﾟｯﾌﾟ体" panose="040B0A00000000000000" pitchFamily="50" charset="-128"/>
                  <a:ea typeface="HGP創英角ﾎﾟｯﾌﾟ体" panose="040B0A00000000000000" pitchFamily="50" charset="-128"/>
                </a:rPr>
                <a:t>返済にも</a:t>
              </a:r>
              <a:endParaRPr kumimoji="1" lang="en-US" altLang="ja-JP" dirty="0">
                <a:solidFill>
                  <a:srgbClr val="FF0066"/>
                </a:solidFill>
                <a:latin typeface="HGP創英角ﾎﾟｯﾌﾟ体" panose="040B0A00000000000000" pitchFamily="50" charset="-128"/>
                <a:ea typeface="HGP創英角ﾎﾟｯﾌﾟ体" panose="040B0A00000000000000" pitchFamily="50" charset="-128"/>
              </a:endParaRPr>
            </a:p>
            <a:p>
              <a:r>
                <a:rPr kumimoji="1" lang="ja-JP" altLang="en-US" dirty="0">
                  <a:solidFill>
                    <a:srgbClr val="FF0066"/>
                  </a:solidFill>
                  <a:latin typeface="HGP創英角ﾎﾟｯﾌﾟ体" panose="040B0A00000000000000" pitchFamily="50" charset="-128"/>
                  <a:ea typeface="HGP創英角ﾎﾟｯﾌﾟ体" panose="040B0A00000000000000" pitchFamily="50" charset="-128"/>
                </a:rPr>
                <a:t>使えます！</a:t>
              </a:r>
            </a:p>
          </p:txBody>
        </p:sp>
      </p:grpSp>
      <p:sp>
        <p:nvSpPr>
          <p:cNvPr id="6" name="タイトル 1"/>
          <p:cNvSpPr>
            <a:spLocks noGrp="1"/>
          </p:cNvSpPr>
          <p:nvPr>
            <p:ph type="title"/>
          </p:nvPr>
        </p:nvSpPr>
        <p:spPr>
          <a:xfrm>
            <a:off x="323547" y="763048"/>
            <a:ext cx="8424917" cy="1011429"/>
          </a:xfrm>
        </p:spPr>
        <p:txBody>
          <a:bodyPr/>
          <a:lstStyle/>
          <a:p>
            <a:r>
              <a:rPr kumimoji="1" lang="ja-JP" altLang="en-US" sz="4000" dirty="0">
                <a:solidFill>
                  <a:srgbClr val="FF0066"/>
                </a:solidFill>
                <a:latin typeface="HGP創英角ﾎﾟｯﾌﾟ体" panose="040B0A00000000000000" pitchFamily="50" charset="-128"/>
                <a:ea typeface="HGP創英角ﾎﾟｯﾌﾟ体" panose="040B0A00000000000000" pitchFamily="50" charset="-128"/>
              </a:rPr>
              <a:t>「ろうきん（労働金庫）」が使えます！</a:t>
            </a:r>
          </a:p>
        </p:txBody>
      </p:sp>
      <p:grpSp>
        <p:nvGrpSpPr>
          <p:cNvPr id="5" name="グループ化 4">
            <a:extLst>
              <a:ext uri="{FF2B5EF4-FFF2-40B4-BE49-F238E27FC236}">
                <a16:creationId xmlns:a16="http://schemas.microsoft.com/office/drawing/2014/main" id="{B2EC8E86-D43B-42B8-AB2B-7AF0FB31D6E5}"/>
              </a:ext>
            </a:extLst>
          </p:cNvPr>
          <p:cNvGrpSpPr/>
          <p:nvPr/>
        </p:nvGrpSpPr>
        <p:grpSpPr>
          <a:xfrm>
            <a:off x="2127570" y="1078740"/>
            <a:ext cx="4888859" cy="1910620"/>
            <a:chOff x="1123301" y="1268773"/>
            <a:chExt cx="6881000" cy="3206751"/>
          </a:xfrm>
        </p:grpSpPr>
        <p:pic>
          <p:nvPicPr>
            <p:cNvPr id="5124" name="Picture 4" descr="ロッキー画像"/>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3301" y="2210261"/>
              <a:ext cx="1047751" cy="13970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ピンキー画像"/>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6856345" y="2076640"/>
              <a:ext cx="1147956" cy="153060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83788" y="1268773"/>
              <a:ext cx="4005263" cy="320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コンテンツ プレースホルダ 2"/>
          <p:cNvSpPr txBox="1">
            <a:spLocks/>
          </p:cNvSpPr>
          <p:nvPr/>
        </p:nvSpPr>
        <p:spPr>
          <a:xfrm>
            <a:off x="396334" y="2780928"/>
            <a:ext cx="8241373" cy="3679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4000" b="1" dirty="0"/>
              <a:t>・全国の</a:t>
            </a:r>
            <a:r>
              <a:rPr lang="en-US" altLang="ja-JP" sz="4000" b="1" dirty="0"/>
              <a:t>ATM</a:t>
            </a:r>
            <a:r>
              <a:rPr lang="ja-JP" altLang="en-US" sz="4000" b="1" dirty="0"/>
              <a:t>で利用可能</a:t>
            </a:r>
            <a:endParaRPr lang="en-US" altLang="ja-JP" sz="4000" b="1" dirty="0"/>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4000" b="1" dirty="0"/>
              <a:t>・手数料　無料</a:t>
            </a:r>
            <a:endParaRPr lang="en-US" altLang="ja-JP" sz="4000" b="1" dirty="0"/>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lang="en-US" altLang="ja-JP" sz="2000" dirty="0"/>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2400" b="1" dirty="0"/>
              <a:t>・財形・ローンが充実　　</a:t>
            </a:r>
            <a:r>
              <a:rPr lang="ja-JP" altLang="en-US" sz="2400" dirty="0"/>
              <a:t>財形貯蓄でコツコツ貯まる</a:t>
            </a:r>
            <a:endParaRPr lang="en-US" altLang="ja-JP" sz="2400" dirty="0"/>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2400" dirty="0"/>
              <a:t>　　　　　　　　　　　　　　　手数料キャッシュバックでお得</a:t>
            </a:r>
            <a:endParaRPr lang="en-US" altLang="ja-JP" sz="2400" dirty="0"/>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2400" dirty="0"/>
              <a:t>　　　　　　　　　　　　　　　低金利ローンで返済ラクラク　</a:t>
            </a:r>
            <a:endParaRPr lang="en-US" altLang="ja-JP" sz="2400" dirty="0"/>
          </a:p>
        </p:txBody>
      </p:sp>
      <p:sp>
        <p:nvSpPr>
          <p:cNvPr id="2" name="AutoShape 4" descr="http://irouren.or.jp/member/assets_c/2013/07/konatsu14-thumb-700xauto-306.jpg"/>
          <p:cNvSpPr>
            <a:spLocks noChangeAspect="1" noChangeArrowheads="1"/>
          </p:cNvSpPr>
          <p:nvPr/>
        </p:nvSpPr>
        <p:spPr bwMode="auto">
          <a:xfrm>
            <a:off x="63518" y="-136524"/>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83218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pic>
        <p:nvPicPr>
          <p:cNvPr id="1037" name="Picture 1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452078" y="2338423"/>
            <a:ext cx="2239843" cy="132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9413" y="3842581"/>
            <a:ext cx="2185549" cy="12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710200" y="3810265"/>
            <a:ext cx="2132248" cy="135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タイトル 1"/>
          <p:cNvSpPr txBox="1">
            <a:spLocks/>
          </p:cNvSpPr>
          <p:nvPr/>
        </p:nvSpPr>
        <p:spPr>
          <a:xfrm>
            <a:off x="1619672" y="6465"/>
            <a:ext cx="6493344" cy="687317"/>
          </a:xfrm>
          <a:prstGeom prst="rect">
            <a:avLst/>
          </a:prstGeom>
          <a:noFill/>
          <a:ln>
            <a:noFill/>
          </a:ln>
        </p:spPr>
        <p:txBody>
          <a:bodyPr spcFirstLastPara="1" wrap="square" lIns="91425" tIns="91425" rIns="91425" bIns="91425" rtlCol="0" anchor="t" anchorCtr="0"/>
          <a:lstStyle>
            <a:defPPr marR="0" lvl="0" algn="l" rtl="0">
              <a:lnSpc>
                <a:spcPct val="100000"/>
              </a:lnSpc>
              <a:spcBef>
                <a:spcPts val="0"/>
              </a:spcBef>
              <a:spcAft>
                <a:spcPts val="0"/>
              </a:spcAft>
            </a:defPPr>
            <a:lvl1pPr marR="0" lvl="0" algn="l" defTabSz="914400" rtl="0" eaLnBrk="1" latinLnBrk="0" hangingPunct="1">
              <a:lnSpc>
                <a:spcPct val="90000"/>
              </a:lnSpc>
              <a:spcBef>
                <a:spcPct val="0"/>
              </a:spcBef>
              <a:spcAft>
                <a:spcPts val="0"/>
              </a:spcAft>
              <a:buClr>
                <a:schemeClr val="dk1"/>
              </a:buClr>
              <a:buSzPts val="2800"/>
              <a:buFont typeface="Arial"/>
              <a:buNone/>
              <a:defRPr kumimoji="1" sz="3600" b="0" i="0" u="none" strike="noStrike" kern="1200" cap="none">
                <a:solidFill>
                  <a:schemeClr val="accent1">
                    <a:lumMod val="75000"/>
                  </a:schemeClr>
                </a:solidFill>
                <a:latin typeface="ＭＳ Ｐ明朝" panose="02020600040205080304" pitchFamily="18" charset="-128"/>
                <a:ea typeface="ＭＳ Ｐ明朝" panose="02020600040205080304" pitchFamily="18" charset="-128"/>
                <a:cs typeface="+mj-cs"/>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ja-JP" altLang="en-US" dirty="0">
                <a:solidFill>
                  <a:srgbClr val="FF6600"/>
                </a:solidFill>
                <a:latin typeface="HGP創英角ｺﾞｼｯｸUB" panose="020B0900000000000000" pitchFamily="50" charset="-128"/>
                <a:ea typeface="HGP創英角ｺﾞｼｯｸUB" panose="020B0900000000000000" pitchFamily="50" charset="-128"/>
              </a:rPr>
              <a:t>全国にたくさん仲間がいるよ☆</a:t>
            </a:r>
          </a:p>
        </p:txBody>
      </p:sp>
      <p:pic>
        <p:nvPicPr>
          <p:cNvPr id="2050"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233569" y="869480"/>
            <a:ext cx="2203850" cy="134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839371" y="2322500"/>
            <a:ext cx="2132248" cy="133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83989" y="844853"/>
            <a:ext cx="2223061" cy="135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43599" y="5246831"/>
            <a:ext cx="2203849" cy="132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6907668" y="3764242"/>
            <a:ext cx="2185550" cy="135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377047" y="5200318"/>
            <a:ext cx="2132248" cy="133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2389683" y="3814829"/>
            <a:ext cx="2232385" cy="132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1071449" y="2385086"/>
            <a:ext cx="2233179" cy="12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znc014\Desktop\P1020817.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075781" y="5246831"/>
            <a:ext cx="2185549" cy="134124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8078ED19-57B1-4FEC-BEF4-B4A2F1FA5053}"/>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2882098" y="867761"/>
            <a:ext cx="2223061" cy="1325335"/>
          </a:xfrm>
          <a:prstGeom prst="rect">
            <a:avLst/>
          </a:prstGeom>
        </p:spPr>
      </p:pic>
    </p:spTree>
    <p:extLst>
      <p:ext uri="{BB962C8B-B14F-4D97-AF65-F5344CB8AC3E}">
        <p14:creationId xmlns:p14="http://schemas.microsoft.com/office/powerpoint/2010/main" val="1820033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7" name="Text Box 7"/>
          <p:cNvSpPr txBox="1">
            <a:spLocks noChangeArrowheads="1"/>
          </p:cNvSpPr>
          <p:nvPr/>
        </p:nvSpPr>
        <p:spPr bwMode="auto">
          <a:xfrm>
            <a:off x="359380" y="3414692"/>
            <a:ext cx="5580620" cy="2284921"/>
          </a:xfrm>
          <a:prstGeom prst="rect">
            <a:avLst/>
          </a:prstGeom>
          <a:noFill/>
          <a:ln w="9525">
            <a:solidFill>
              <a:srgbClr val="99CCFF"/>
            </a:solidFill>
            <a:miter lim="800000"/>
            <a:headEnd/>
            <a:tailEnd/>
          </a:ln>
        </p:spPr>
        <p:txBody>
          <a:bodyPr wrap="square">
            <a:spAutoFit/>
          </a:bodyPr>
          <a:lstStyle/>
          <a:p>
            <a:pPr fontAlgn="base">
              <a:lnSpc>
                <a:spcPts val="3500"/>
              </a:lnSpc>
              <a:spcBef>
                <a:spcPct val="0"/>
              </a:spcBef>
              <a:spcAft>
                <a:spcPct val="0"/>
              </a:spcAft>
            </a:pPr>
            <a:r>
              <a:rPr lang="ja-JP" altLang="en-US" sz="2400" dirty="0">
                <a:solidFill>
                  <a:prstClr val="black"/>
                </a:solidFill>
                <a:latin typeface="Arial Narrow" pitchFamily="34" charset="0"/>
                <a:ea typeface="ＭＳ Ｐゴシック" pitchFamily="50" charset="-128"/>
              </a:rPr>
              <a:t>　（例）</a:t>
            </a:r>
            <a:r>
              <a:rPr lang="en-US" altLang="ja-JP" sz="2800" dirty="0">
                <a:solidFill>
                  <a:schemeClr val="accent2"/>
                </a:solidFill>
                <a:latin typeface="+mj-ea"/>
                <a:ea typeface="+mj-ea"/>
              </a:rPr>
              <a:t>【</a:t>
            </a:r>
            <a:r>
              <a:rPr kumimoji="1" lang="ja-JP" altLang="en-US" sz="2800" dirty="0">
                <a:solidFill>
                  <a:schemeClr val="accent2"/>
                </a:solidFill>
                <a:latin typeface="+mj-ea"/>
                <a:ea typeface="+mj-ea"/>
              </a:rPr>
              <a:t>看護師の</a:t>
            </a:r>
            <a:r>
              <a:rPr lang="ja-JP" altLang="en-US" sz="2800" dirty="0">
                <a:solidFill>
                  <a:schemeClr val="accent2"/>
                </a:solidFill>
                <a:latin typeface="+mj-ea"/>
                <a:ea typeface="+mj-ea"/>
              </a:rPr>
              <a:t>場合</a:t>
            </a:r>
            <a:r>
              <a:rPr kumimoji="1" lang="en-US" altLang="ja-JP" sz="2800" dirty="0">
                <a:solidFill>
                  <a:schemeClr val="accent2"/>
                </a:solidFill>
                <a:latin typeface="+mj-ea"/>
                <a:ea typeface="+mj-ea"/>
              </a:rPr>
              <a:t>】</a:t>
            </a:r>
            <a:endParaRPr kumimoji="1" lang="ja-JP" altLang="en-US" sz="2800" dirty="0">
              <a:solidFill>
                <a:schemeClr val="accent2"/>
              </a:solidFill>
              <a:latin typeface="+mj-ea"/>
              <a:ea typeface="+mj-ea"/>
            </a:endParaRPr>
          </a:p>
          <a:p>
            <a:pPr fontAlgn="base">
              <a:lnSpc>
                <a:spcPts val="3500"/>
              </a:lnSpc>
              <a:spcBef>
                <a:spcPct val="0"/>
              </a:spcBef>
              <a:spcAft>
                <a:spcPct val="0"/>
              </a:spcAft>
            </a:pPr>
            <a:r>
              <a:rPr kumimoji="1" lang="ja-JP" altLang="en-US" sz="2800" dirty="0">
                <a:solidFill>
                  <a:schemeClr val="accent2"/>
                </a:solidFill>
                <a:latin typeface="+mj-ea"/>
                <a:ea typeface="+mj-ea"/>
              </a:rPr>
              <a:t>　　　基本給</a:t>
            </a:r>
            <a:r>
              <a:rPr kumimoji="1" lang="en-US" altLang="ja-JP" sz="2800" dirty="0">
                <a:solidFill>
                  <a:schemeClr val="accent2"/>
                </a:solidFill>
                <a:latin typeface="+mj-ea"/>
                <a:ea typeface="+mj-ea"/>
              </a:rPr>
              <a:t>\</a:t>
            </a:r>
            <a:r>
              <a:rPr lang="ja-JP" altLang="en-US" sz="2800" dirty="0">
                <a:solidFill>
                  <a:schemeClr val="accent2"/>
                </a:solidFill>
                <a:latin typeface="+mj-ea"/>
                <a:ea typeface="+mj-ea"/>
              </a:rPr>
              <a:t>〇〇〇〇〇〇</a:t>
            </a:r>
            <a:endParaRPr kumimoji="1" lang="ja-JP" altLang="en-US" sz="2800" dirty="0">
              <a:solidFill>
                <a:schemeClr val="accent2"/>
              </a:solidFill>
              <a:latin typeface="+mj-ea"/>
              <a:ea typeface="+mj-ea"/>
            </a:endParaRPr>
          </a:p>
          <a:p>
            <a:pPr fontAlgn="base">
              <a:lnSpc>
                <a:spcPts val="3500"/>
              </a:lnSpc>
              <a:spcBef>
                <a:spcPct val="0"/>
              </a:spcBef>
              <a:spcAft>
                <a:spcPct val="0"/>
              </a:spcAft>
            </a:pPr>
            <a:r>
              <a:rPr kumimoji="1" lang="ja-JP" altLang="en-US" sz="2800" dirty="0">
                <a:solidFill>
                  <a:schemeClr val="accent2"/>
                </a:solidFill>
                <a:latin typeface="+mj-ea"/>
                <a:ea typeface="+mj-ea"/>
              </a:rPr>
              <a:t>　　　　　　　　　</a:t>
            </a:r>
            <a:r>
              <a:rPr kumimoji="1" lang="en-US" altLang="ja-JP" sz="2800" dirty="0">
                <a:solidFill>
                  <a:schemeClr val="accent2"/>
                </a:solidFill>
                <a:latin typeface="+mj-ea"/>
                <a:ea typeface="+mj-ea"/>
              </a:rPr>
              <a:t>×</a:t>
            </a:r>
          </a:p>
          <a:p>
            <a:pPr fontAlgn="base">
              <a:lnSpc>
                <a:spcPts val="3500"/>
              </a:lnSpc>
              <a:spcBef>
                <a:spcPct val="0"/>
              </a:spcBef>
              <a:spcAft>
                <a:spcPct val="0"/>
              </a:spcAft>
            </a:pPr>
            <a:r>
              <a:rPr lang="ja-JP" altLang="en-US" sz="2800" dirty="0">
                <a:solidFill>
                  <a:schemeClr val="accent2"/>
                </a:solidFill>
                <a:latin typeface="+mj-ea"/>
                <a:ea typeface="+mj-ea"/>
              </a:rPr>
              <a:t>　　　　　　　　　〇</a:t>
            </a:r>
            <a:r>
              <a:rPr kumimoji="1" lang="ja-JP" altLang="en-US" sz="2800" dirty="0">
                <a:solidFill>
                  <a:schemeClr val="accent2"/>
                </a:solidFill>
                <a:latin typeface="+mj-ea"/>
                <a:ea typeface="+mj-ea"/>
              </a:rPr>
              <a:t>．〇〇</a:t>
            </a:r>
            <a:endParaRPr lang="en-US" altLang="ja-JP" sz="2800" dirty="0">
              <a:solidFill>
                <a:schemeClr val="accent2"/>
              </a:solidFill>
              <a:latin typeface="+mj-ea"/>
              <a:ea typeface="+mj-ea"/>
            </a:endParaRPr>
          </a:p>
          <a:p>
            <a:pPr fontAlgn="base">
              <a:lnSpc>
                <a:spcPts val="3500"/>
              </a:lnSpc>
              <a:spcBef>
                <a:spcPct val="0"/>
              </a:spcBef>
              <a:spcAft>
                <a:spcPct val="0"/>
              </a:spcAft>
            </a:pPr>
            <a:r>
              <a:rPr kumimoji="1" lang="ja-JP" altLang="en-US" sz="2800" dirty="0">
                <a:solidFill>
                  <a:schemeClr val="accent2"/>
                </a:solidFill>
                <a:latin typeface="+mj-ea"/>
                <a:ea typeface="+mj-ea"/>
              </a:rPr>
              <a:t>　　　　　　　　　　　＝　　</a:t>
            </a:r>
            <a:r>
              <a:rPr kumimoji="1" lang="en-US" altLang="ja-JP" sz="2800" dirty="0">
                <a:solidFill>
                  <a:schemeClr val="accent2"/>
                </a:solidFill>
                <a:latin typeface="+mj-ea"/>
                <a:ea typeface="+mj-ea"/>
              </a:rPr>
              <a:t>\</a:t>
            </a:r>
            <a:r>
              <a:rPr lang="ja-JP" altLang="en-US" sz="2800" dirty="0">
                <a:solidFill>
                  <a:schemeClr val="accent2"/>
                </a:solidFill>
                <a:latin typeface="+mj-ea"/>
                <a:ea typeface="+mj-ea"/>
              </a:rPr>
              <a:t>〇〇〇〇</a:t>
            </a:r>
            <a:endParaRPr kumimoji="1" lang="en-US" altLang="ja-JP" sz="2800" dirty="0">
              <a:solidFill>
                <a:schemeClr val="accent2"/>
              </a:solidFill>
              <a:latin typeface="+mj-ea"/>
              <a:ea typeface="+mj-ea"/>
            </a:endParaRPr>
          </a:p>
        </p:txBody>
      </p:sp>
      <p:sp>
        <p:nvSpPr>
          <p:cNvPr id="8" name="タイトル 1"/>
          <p:cNvSpPr>
            <a:spLocks noGrp="1"/>
          </p:cNvSpPr>
          <p:nvPr>
            <p:ph type="title"/>
          </p:nvPr>
        </p:nvSpPr>
        <p:spPr>
          <a:xfrm>
            <a:off x="287524" y="764704"/>
            <a:ext cx="3684236" cy="686565"/>
          </a:xfrm>
        </p:spPr>
        <p:txBody>
          <a:bodyPr/>
          <a:lstStyle/>
          <a:p>
            <a:r>
              <a:rPr kumimoji="1" lang="ja-JP" altLang="en-US" sz="3600" dirty="0">
                <a:solidFill>
                  <a:srgbClr val="FF0066"/>
                </a:solidFill>
                <a:latin typeface="HGP創英角ﾎﾟｯﾌﾟ体" panose="040B0A00000000000000" pitchFamily="50" charset="-128"/>
                <a:ea typeface="HGP創英角ﾎﾟｯﾌﾟ体" panose="040B0A00000000000000" pitchFamily="50" charset="-128"/>
              </a:rPr>
              <a:t>組合費について</a:t>
            </a:r>
          </a:p>
        </p:txBody>
      </p:sp>
      <p:pic>
        <p:nvPicPr>
          <p:cNvPr id="1028" name="Picture 4" descr="http://irouren.or.jp/img/kankobutsu.jp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48164" y="4046821"/>
            <a:ext cx="2517180" cy="178360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プレースホルダー 6">
            <a:extLst>
              <a:ext uri="{FF2B5EF4-FFF2-40B4-BE49-F238E27FC236}">
                <a16:creationId xmlns:a16="http://schemas.microsoft.com/office/drawing/2014/main" id="{71F883F1-BBB6-425E-B096-2B8576BF4638}"/>
              </a:ext>
            </a:extLst>
          </p:cNvPr>
          <p:cNvSpPr txBox="1">
            <a:spLocks noGrp="1"/>
          </p:cNvSpPr>
          <p:nvPr>
            <p:ph type="body" idx="1"/>
          </p:nvPr>
        </p:nvSpPr>
        <p:spPr>
          <a:xfrm>
            <a:off x="215900" y="1451269"/>
            <a:ext cx="8460556" cy="2595552"/>
          </a:xfrm>
          <a:prstGeom prst="rect">
            <a:avLst/>
          </a:prstGeom>
          <a:noFill/>
        </p:spPr>
        <p:txBody>
          <a:bodyPr wrap="square" rtlCol="0">
            <a:spAutoFit/>
          </a:bodyPr>
          <a:lstStyle/>
          <a:p>
            <a:pPr marL="114300" indent="0">
              <a:lnSpc>
                <a:spcPts val="4700"/>
              </a:lnSpc>
              <a:buNone/>
            </a:pPr>
            <a:r>
              <a:rPr kumimoji="1" lang="ja-JP" altLang="en-US" sz="2400" dirty="0">
                <a:solidFill>
                  <a:schemeClr val="tx1"/>
                </a:solidFill>
                <a:latin typeface="+mj-ea"/>
                <a:ea typeface="+mj-ea"/>
              </a:rPr>
              <a:t>・組合費は毎月の○％です。</a:t>
            </a:r>
          </a:p>
          <a:p>
            <a:pPr marL="114300" indent="0">
              <a:lnSpc>
                <a:spcPts val="4700"/>
              </a:lnSpc>
              <a:buNone/>
            </a:pPr>
            <a:r>
              <a:rPr kumimoji="1" lang="ja-JP" altLang="en-US" sz="2400" dirty="0">
                <a:solidFill>
                  <a:schemeClr val="tx1"/>
                </a:solidFill>
                <a:latin typeface="+mj-ea"/>
                <a:ea typeface="+mj-ea"/>
              </a:rPr>
              <a:t>・休職・病欠・産休などで著しく収入減になった場合は、組合員に対して組合費を減免することが出来ます。</a:t>
            </a:r>
          </a:p>
          <a:p>
            <a:pPr marL="114300" indent="0">
              <a:lnSpc>
                <a:spcPts val="4700"/>
              </a:lnSpc>
              <a:buNone/>
            </a:pPr>
            <a:endParaRPr kumimoji="1" lang="en-US" altLang="ja-JP" sz="2400" dirty="0">
              <a:solidFill>
                <a:schemeClr val="tx1"/>
              </a:solidFill>
              <a:latin typeface="+mj-ea"/>
              <a:ea typeface="+mj-ea"/>
            </a:endParaRPr>
          </a:p>
        </p:txBody>
      </p:sp>
      <p:sp>
        <p:nvSpPr>
          <p:cNvPr id="10" name="テキスト プレースホルダー 6">
            <a:extLst>
              <a:ext uri="{FF2B5EF4-FFF2-40B4-BE49-F238E27FC236}">
                <a16:creationId xmlns:a16="http://schemas.microsoft.com/office/drawing/2014/main" id="{A835DAE2-F0B4-4887-A931-DEB2B81BCA8A}"/>
              </a:ext>
            </a:extLst>
          </p:cNvPr>
          <p:cNvSpPr txBox="1">
            <a:spLocks/>
          </p:cNvSpPr>
          <p:nvPr/>
        </p:nvSpPr>
        <p:spPr>
          <a:xfrm>
            <a:off x="215900" y="5687358"/>
            <a:ext cx="8460556" cy="787365"/>
          </a:xfrm>
          <a:prstGeom prst="rect">
            <a:avLst/>
          </a:prstGeom>
          <a:noFill/>
          <a:ln>
            <a:noFill/>
          </a:ln>
        </p:spPr>
        <p:txBody>
          <a:bodyPr spcFirstLastPara="1" wrap="square" lIns="91425" tIns="91425" rIns="91425" bIns="91425" rtlCol="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ts val="4700"/>
              </a:lnSpc>
              <a:buFont typeface="Arial"/>
              <a:buNone/>
            </a:pPr>
            <a:r>
              <a:rPr kumimoji="1" lang="ja-JP" altLang="en-US" sz="2400" kern="0" dirty="0">
                <a:solidFill>
                  <a:schemeClr val="tx1"/>
                </a:solidFill>
                <a:latin typeface="+mj-ea"/>
                <a:ea typeface="+mj-ea"/>
              </a:rPr>
              <a:t>・組合費は、様々な活動に使われています。</a:t>
            </a:r>
            <a:endParaRPr kumimoji="1" lang="en-US" altLang="ja-JP" sz="2400" kern="0" dirty="0">
              <a:solidFill>
                <a:schemeClr val="tx1"/>
              </a:solidFill>
              <a:latin typeface="+mj-ea"/>
              <a:ea typeface="+mj-ea"/>
            </a:endParaRPr>
          </a:p>
        </p:txBody>
      </p:sp>
    </p:spTree>
    <p:extLst>
      <p:ext uri="{BB962C8B-B14F-4D97-AF65-F5344CB8AC3E}">
        <p14:creationId xmlns:p14="http://schemas.microsoft.com/office/powerpoint/2010/main" val="4273103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8" name="タイトル 1"/>
          <p:cNvSpPr>
            <a:spLocks noGrp="1"/>
          </p:cNvSpPr>
          <p:nvPr>
            <p:ph type="title"/>
          </p:nvPr>
        </p:nvSpPr>
        <p:spPr>
          <a:xfrm>
            <a:off x="287524" y="764704"/>
            <a:ext cx="5796644" cy="686565"/>
          </a:xfrm>
        </p:spPr>
        <p:txBody>
          <a:bodyPr/>
          <a:lstStyle/>
          <a:p>
            <a:r>
              <a:rPr kumimoji="1" lang="ja-JP" altLang="en-US" sz="3600" dirty="0">
                <a:solidFill>
                  <a:srgbClr val="FF0066"/>
                </a:solidFill>
                <a:latin typeface="HGP創英角ﾎﾟｯﾌﾟ体" panose="040B0A00000000000000" pitchFamily="50" charset="-128"/>
                <a:ea typeface="HGP創英角ﾎﾟｯﾌﾟ体" panose="040B0A00000000000000" pitchFamily="50" charset="-128"/>
              </a:rPr>
              <a:t>労働組合事務所の場所</a:t>
            </a:r>
          </a:p>
        </p:txBody>
      </p:sp>
      <p:pic>
        <p:nvPicPr>
          <p:cNvPr id="2" name="図 1">
            <a:extLst>
              <a:ext uri="{FF2B5EF4-FFF2-40B4-BE49-F238E27FC236}">
                <a16:creationId xmlns:a16="http://schemas.microsoft.com/office/drawing/2014/main" id="{396931FE-2A3D-44A6-B4B5-A8927F56F6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55676" y="1489290"/>
            <a:ext cx="5832648" cy="4715759"/>
          </a:xfrm>
          <a:prstGeom prst="rect">
            <a:avLst/>
          </a:prstGeom>
        </p:spPr>
      </p:pic>
      <p:pic>
        <p:nvPicPr>
          <p:cNvPr id="12" name="図 11">
            <a:extLst>
              <a:ext uri="{FF2B5EF4-FFF2-40B4-BE49-F238E27FC236}">
                <a16:creationId xmlns:a16="http://schemas.microsoft.com/office/drawing/2014/main" id="{8541EC2D-26CA-4625-8748-17112D3C3F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7524" y="4527013"/>
            <a:ext cx="1243563" cy="1551913"/>
          </a:xfrm>
          <a:prstGeom prst="rect">
            <a:avLst/>
          </a:prstGeom>
        </p:spPr>
      </p:pic>
    </p:spTree>
    <p:extLst>
      <p:ext uri="{BB962C8B-B14F-4D97-AF65-F5344CB8AC3E}">
        <p14:creationId xmlns:p14="http://schemas.microsoft.com/office/powerpoint/2010/main" val="126274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2" name="コンテンツ プレースホルダー 2"/>
          <p:cNvSpPr txBox="1">
            <a:spLocks/>
          </p:cNvSpPr>
          <p:nvPr/>
        </p:nvSpPr>
        <p:spPr>
          <a:xfrm>
            <a:off x="539552" y="1844824"/>
            <a:ext cx="8136904" cy="3096344"/>
          </a:xfrm>
          <a:prstGeom prst="rect">
            <a:avLst/>
          </a:prstGeom>
        </p:spPr>
        <p:txBody>
          <a:bodyPr>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kumimoji="0" lang="ja-JP" altLang="en-US" sz="3600" kern="0" dirty="0">
                <a:solidFill>
                  <a:schemeClr val="bg1"/>
                </a:solidFill>
              </a:rPr>
              <a:t>いろう　れん太郎</a:t>
            </a:r>
            <a:endParaRPr kumimoji="0" lang="en-US" altLang="ja-JP" sz="3600" kern="0" dirty="0">
              <a:solidFill>
                <a:schemeClr val="bg1"/>
              </a:solidFill>
            </a:endParaRPr>
          </a:p>
          <a:p>
            <a:pPr>
              <a:lnSpc>
                <a:spcPct val="120000"/>
              </a:lnSpc>
            </a:pPr>
            <a:r>
              <a:rPr kumimoji="0" lang="ja-JP" altLang="en-US" sz="3600" kern="0" dirty="0">
                <a:solidFill>
                  <a:schemeClr val="bg1"/>
                </a:solidFill>
              </a:rPr>
              <a:t>青年部　部長</a:t>
            </a:r>
            <a:endParaRPr kumimoji="0" lang="en-US" altLang="ja-JP" sz="3600" kern="0" dirty="0">
              <a:solidFill>
                <a:schemeClr val="bg1"/>
              </a:solidFill>
            </a:endParaRPr>
          </a:p>
          <a:p>
            <a:pPr>
              <a:lnSpc>
                <a:spcPct val="120000"/>
              </a:lnSpc>
            </a:pPr>
            <a:r>
              <a:rPr kumimoji="0" lang="ja-JP" altLang="en-US" sz="3600" kern="0" dirty="0">
                <a:solidFill>
                  <a:schemeClr val="bg1"/>
                </a:solidFill>
              </a:rPr>
              <a:t>看護師</a:t>
            </a:r>
            <a:endParaRPr kumimoji="0" lang="en-US" altLang="ja-JP" sz="3600" kern="0" dirty="0">
              <a:solidFill>
                <a:schemeClr val="bg1"/>
              </a:solidFill>
            </a:endParaRPr>
          </a:p>
          <a:p>
            <a:pPr>
              <a:lnSpc>
                <a:spcPct val="120000"/>
              </a:lnSpc>
            </a:pPr>
            <a:r>
              <a:rPr kumimoji="0" lang="ja-JP" altLang="en-US" sz="3600" kern="0" dirty="0">
                <a:solidFill>
                  <a:schemeClr val="bg1"/>
                </a:solidFill>
              </a:rPr>
              <a:t>３階西病棟勤務（呼吸器科）</a:t>
            </a:r>
            <a:endParaRPr kumimoji="0" lang="en-US" altLang="ja-JP" sz="3600" kern="0" dirty="0">
              <a:solidFill>
                <a:schemeClr val="bg1"/>
              </a:solidFill>
            </a:endParaRPr>
          </a:p>
          <a:p>
            <a:pPr>
              <a:lnSpc>
                <a:spcPct val="120000"/>
              </a:lnSpc>
            </a:pPr>
            <a:endParaRPr kumimoji="0" lang="en-US" altLang="ja-JP" sz="3600" kern="0" dirty="0">
              <a:solidFill>
                <a:schemeClr val="bg1"/>
              </a:solidFill>
            </a:endParaRPr>
          </a:p>
          <a:p>
            <a:pPr>
              <a:lnSpc>
                <a:spcPct val="120000"/>
              </a:lnSpc>
            </a:pPr>
            <a:r>
              <a:rPr kumimoji="0" lang="ja-JP" altLang="en-US" sz="3600" kern="0" dirty="0">
                <a:solidFill>
                  <a:schemeClr val="bg1"/>
                </a:solidFill>
              </a:rPr>
              <a:t>趣味など</a:t>
            </a:r>
            <a:endParaRPr kumimoji="0" lang="en-US" altLang="ja-JP" sz="3600" kern="0" dirty="0">
              <a:solidFill>
                <a:schemeClr val="bg1"/>
              </a:solidFill>
            </a:endParaRPr>
          </a:p>
          <a:p>
            <a:pPr>
              <a:lnSpc>
                <a:spcPct val="120000"/>
              </a:lnSpc>
            </a:pPr>
            <a:r>
              <a:rPr kumimoji="0" lang="ja-JP" altLang="en-US" sz="3600" kern="0" dirty="0">
                <a:solidFill>
                  <a:schemeClr val="bg1"/>
                </a:solidFill>
              </a:rPr>
              <a:t>（その人の人柄が分かる紹介・写真等も）</a:t>
            </a:r>
            <a:endParaRPr kumimoji="0" lang="en-US" altLang="ja-JP" sz="3600" kern="0" dirty="0">
              <a:solidFill>
                <a:schemeClr val="bg1"/>
              </a:solidFill>
            </a:endParaRPr>
          </a:p>
        </p:txBody>
      </p:sp>
      <p:sp>
        <p:nvSpPr>
          <p:cNvPr id="5" name="タイトル 1"/>
          <p:cNvSpPr txBox="1">
            <a:spLocks/>
          </p:cNvSpPr>
          <p:nvPr/>
        </p:nvSpPr>
        <p:spPr>
          <a:xfrm>
            <a:off x="2555776" y="692696"/>
            <a:ext cx="3756244" cy="1018133"/>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ja-JP" altLang="en-US" sz="4800" kern="0" dirty="0">
                <a:ln w="12700">
                  <a:solidFill>
                    <a:srgbClr val="00B0F0"/>
                  </a:solidFill>
                </a:ln>
                <a:solidFill>
                  <a:schemeClr val="bg1"/>
                </a:solidFill>
                <a:latin typeface="HGP創英角ﾎﾟｯﾌﾟ体" panose="040B0A00000000000000" pitchFamily="50" charset="-128"/>
                <a:ea typeface="HGP創英角ﾎﾟｯﾌﾟ体" panose="040B0A00000000000000" pitchFamily="50" charset="-128"/>
              </a:rPr>
              <a:t>自己紹介</a:t>
            </a:r>
            <a:endParaRPr kumimoji="1" lang="ja-JP" altLang="en-US" sz="4800" kern="0" dirty="0">
              <a:ln w="12700">
                <a:solidFill>
                  <a:srgbClr val="00B0F0"/>
                </a:solidFill>
              </a:ln>
              <a:solidFill>
                <a:schemeClr val="bg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771622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7D225DB-9E1A-4BCF-B72D-1833DA384755}"/>
              </a:ext>
            </a:extLst>
          </p:cNvPr>
          <p:cNvSpPr/>
          <p:nvPr/>
        </p:nvSpPr>
        <p:spPr>
          <a:xfrm>
            <a:off x="0" y="0"/>
            <a:ext cx="91440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コンテンツ プレースホルダー 8"/>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598906">
            <a:off x="262301" y="4320108"/>
            <a:ext cx="2395887" cy="2183324"/>
          </a:xfrm>
        </p:spPr>
      </p:pic>
      <p:sp>
        <p:nvSpPr>
          <p:cNvPr id="5" name="正方形/長方形 4">
            <a:extLst>
              <a:ext uri="{FF2B5EF4-FFF2-40B4-BE49-F238E27FC236}">
                <a16:creationId xmlns:a16="http://schemas.microsoft.com/office/drawing/2014/main" id="{45824F61-18B9-4C8E-B7B4-6B0C5835671F}"/>
              </a:ext>
            </a:extLst>
          </p:cNvPr>
          <p:cNvSpPr/>
          <p:nvPr/>
        </p:nvSpPr>
        <p:spPr>
          <a:xfrm>
            <a:off x="2591054" y="5545871"/>
            <a:ext cx="6075701" cy="646331"/>
          </a:xfrm>
          <a:prstGeom prst="rect">
            <a:avLst/>
          </a:prstGeom>
          <a:noFill/>
        </p:spPr>
        <p:txBody>
          <a:bodyPr wrap="none" lIns="91440" tIns="45720" rIns="91440" bIns="45720">
            <a:spAutoFit/>
          </a:bodyPr>
          <a:lstStyle/>
          <a:p>
            <a:pPr algn="ctr"/>
            <a:r>
              <a:rPr lang="ja-JP" altLang="en-US" sz="3600" i="1" dirty="0">
                <a:ln w="12700">
                  <a:solidFill>
                    <a:schemeClr val="tx2">
                      <a:lumMod val="75000"/>
                    </a:schemeClr>
                  </a:solidFill>
                  <a:prstDash val="solid"/>
                </a:ln>
                <a:solidFill>
                  <a:schemeClr val="accent6"/>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ご清聴ありがとうございました</a:t>
            </a:r>
            <a:endParaRPr lang="en-US" altLang="ja-JP" sz="3600" i="1" spc="50" dirty="0">
              <a:ln w="12700" cmpd="sng">
                <a:solidFill>
                  <a:srgbClr val="FFCCFF"/>
                </a:solidFill>
                <a:prstDash val="solid"/>
              </a:ln>
              <a:solidFill>
                <a:schemeClr val="accent6"/>
              </a:solidFill>
              <a:effectLst>
                <a:outerShdw blurRad="38100" dist="38100" dir="2700000" algn="tl">
                  <a:srgbClr val="000000">
                    <a:alpha val="43137"/>
                  </a:srgbClr>
                </a:outerShdw>
              </a:effectLst>
            </a:endParaRPr>
          </a:p>
        </p:txBody>
      </p:sp>
      <p:pic>
        <p:nvPicPr>
          <p:cNvPr id="6" name="図 5">
            <a:extLst>
              <a:ext uri="{FF2B5EF4-FFF2-40B4-BE49-F238E27FC236}">
                <a16:creationId xmlns:a16="http://schemas.microsoft.com/office/drawing/2014/main" id="{374E4536-B112-47FE-9C1F-98650E30658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60244" y="1176674"/>
            <a:ext cx="6756978" cy="4504652"/>
          </a:xfrm>
          <a:prstGeom prst="rect">
            <a:avLst/>
          </a:prstGeom>
        </p:spPr>
      </p:pic>
      <p:sp>
        <p:nvSpPr>
          <p:cNvPr id="8" name="タイトル 7">
            <a:extLst>
              <a:ext uri="{FF2B5EF4-FFF2-40B4-BE49-F238E27FC236}">
                <a16:creationId xmlns:a16="http://schemas.microsoft.com/office/drawing/2014/main" id="{B534F4FC-F458-463D-9289-DFE9345E64B2}"/>
              </a:ext>
            </a:extLst>
          </p:cNvPr>
          <p:cNvSpPr>
            <a:spLocks noGrp="1"/>
          </p:cNvSpPr>
          <p:nvPr>
            <p:ph type="title"/>
          </p:nvPr>
        </p:nvSpPr>
        <p:spPr>
          <a:xfrm>
            <a:off x="311700" y="715857"/>
            <a:ext cx="8520600" cy="1024193"/>
          </a:xfrm>
        </p:spPr>
        <p:txBody>
          <a:bodyPr/>
          <a:lstStyle/>
          <a:p>
            <a:r>
              <a:rPr lang="ja-JP" altLang="en-US" sz="4800" b="1" dirty="0">
                <a:ln w="12700">
                  <a:solidFill>
                    <a:schemeClr val="tx2">
                      <a:lumMod val="75000"/>
                    </a:schemeClr>
                  </a:solidFill>
                  <a:prstDash val="solid"/>
                </a:ln>
                <a:solidFill>
                  <a:schemeClr val="accent6"/>
                </a:solidFill>
                <a:effectLst>
                  <a:outerShdw dist="38100" dir="2640000" algn="bl" rotWithShape="0">
                    <a:schemeClr val="tx2">
                      <a:lumMod val="75000"/>
                    </a:schemeClr>
                  </a:outerShdw>
                </a:effectLst>
                <a:latin typeface="HGP創英角ﾎﾟｯﾌﾟ体" panose="040B0A00000000000000" pitchFamily="50" charset="-128"/>
                <a:ea typeface="HGP創英角ﾎﾟｯﾌﾟ体" panose="040B0A00000000000000" pitchFamily="50" charset="-128"/>
              </a:rPr>
              <a:t>「労使対等」を考える</a:t>
            </a:r>
            <a:br>
              <a:rPr lang="ja-JP" altLang="en-US" b="1" dirty="0">
                <a:ln w="12700">
                  <a:solidFill>
                    <a:schemeClr val="tx2">
                      <a:lumMod val="75000"/>
                    </a:schemeClr>
                  </a:solidFill>
                  <a:prstDash val="solid"/>
                </a:ln>
                <a:solidFill>
                  <a:srgbClr val="CCFFCC"/>
                </a:solidFill>
                <a:effectLst>
                  <a:outerShdw dist="38100" dir="2640000" algn="bl" rotWithShape="0">
                    <a:schemeClr val="tx2">
                      <a:lumMod val="75000"/>
                    </a:schemeClr>
                  </a:outerShdw>
                </a:effectLst>
              </a:rPr>
            </a:br>
            <a:endParaRPr lang="ja-JP" altLang="en-US" dirty="0"/>
          </a:p>
        </p:txBody>
      </p:sp>
    </p:spTree>
    <p:extLst>
      <p:ext uri="{BB962C8B-B14F-4D97-AF65-F5344CB8AC3E}">
        <p14:creationId xmlns:p14="http://schemas.microsoft.com/office/powerpoint/2010/main" val="169220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7" name="タイトル 1"/>
          <p:cNvSpPr>
            <a:spLocks noGrp="1"/>
          </p:cNvSpPr>
          <p:nvPr>
            <p:ph type="title"/>
          </p:nvPr>
        </p:nvSpPr>
        <p:spPr>
          <a:xfrm>
            <a:off x="379042" y="1067288"/>
            <a:ext cx="3756244" cy="1018133"/>
          </a:xfrm>
        </p:spPr>
        <p:txBody>
          <a:bodyPr/>
          <a:lstStyle/>
          <a:p>
            <a:pPr algn="ctr"/>
            <a:r>
              <a:rPr kumimoji="1" lang="ja-JP" altLang="en-US" sz="4000" dirty="0">
                <a:ln w="12700">
                  <a:solidFill>
                    <a:srgbClr val="00B0F0"/>
                  </a:solidFill>
                </a:ln>
                <a:solidFill>
                  <a:schemeClr val="bg1"/>
                </a:solidFill>
                <a:latin typeface="HGP創英角ﾎﾟｯﾌﾟ体" panose="040B0A00000000000000" pitchFamily="50" charset="-128"/>
                <a:ea typeface="HGP創英角ﾎﾟｯﾌﾟ体" panose="040B0A00000000000000" pitchFamily="50" charset="-128"/>
              </a:rPr>
              <a:t>労働組合とは</a:t>
            </a:r>
            <a:r>
              <a:rPr kumimoji="1" lang="en-US" altLang="ja-JP" sz="4000" dirty="0">
                <a:ln w="12700">
                  <a:solidFill>
                    <a:srgbClr val="00B0F0"/>
                  </a:solidFill>
                </a:ln>
                <a:solidFill>
                  <a:schemeClr val="bg1"/>
                </a:solidFill>
                <a:latin typeface="HGP創英角ﾎﾟｯﾌﾟ体" panose="040B0A00000000000000" pitchFamily="50" charset="-128"/>
                <a:ea typeface="HGP創英角ﾎﾟｯﾌﾟ体" panose="040B0A00000000000000" pitchFamily="50" charset="-128"/>
              </a:rPr>
              <a:t>…</a:t>
            </a:r>
            <a:endParaRPr kumimoji="1" lang="ja-JP" altLang="en-US" sz="4000" dirty="0">
              <a:ln w="12700">
                <a:solidFill>
                  <a:srgbClr val="00B0F0"/>
                </a:solidFill>
              </a:ln>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8" name="コンテンツ プレースホルダー 2"/>
          <p:cNvSpPr txBox="1">
            <a:spLocks/>
          </p:cNvSpPr>
          <p:nvPr/>
        </p:nvSpPr>
        <p:spPr>
          <a:xfrm>
            <a:off x="350883" y="1700808"/>
            <a:ext cx="3976494" cy="281646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ja-JP" altLang="en-US" sz="2400" kern="0" dirty="0">
              <a:solidFill>
                <a:srgbClr val="FFFFFF"/>
              </a:solidFill>
            </a:endParaRPr>
          </a:p>
        </p:txBody>
      </p:sp>
      <p:sp>
        <p:nvSpPr>
          <p:cNvPr id="3" name="正方形/長方形 2"/>
          <p:cNvSpPr/>
          <p:nvPr/>
        </p:nvSpPr>
        <p:spPr>
          <a:xfrm>
            <a:off x="267574" y="2196325"/>
            <a:ext cx="4032448" cy="400110"/>
          </a:xfrm>
          <a:prstGeom prst="rect">
            <a:avLst/>
          </a:prstGeom>
        </p:spPr>
        <p:txBody>
          <a:bodyPr wrap="square">
            <a:spAutoFit/>
          </a:bodyPr>
          <a:lstStyle/>
          <a:p>
            <a:pPr>
              <a:buClr>
                <a:srgbClr val="000000"/>
              </a:buClr>
              <a:buFont typeface="Arial"/>
              <a:buNone/>
            </a:pPr>
            <a:r>
              <a:rPr kumimoji="0" lang="ja-JP" altLang="en-US" sz="2000" kern="100" dirty="0">
                <a:ln w="3175">
                  <a:solidFill>
                    <a:srgbClr val="00B0F0"/>
                  </a:solidFill>
                </a:ln>
                <a:solidFill>
                  <a:srgbClr val="FFFFFF"/>
                </a:solidFill>
                <a:ea typeface="HGP創英角ｺﾞｼｯｸUB" panose="020B0900000000000000" pitchFamily="50" charset="-128"/>
                <a:cs typeface="Times New Roman"/>
                <a:sym typeface="Arial"/>
              </a:rPr>
              <a:t>　</a:t>
            </a:r>
            <a:endParaRPr kumimoji="0" lang="ja-JP" altLang="en-US" sz="2000" kern="0" dirty="0">
              <a:ln>
                <a:solidFill>
                  <a:srgbClr val="00B0F0"/>
                </a:solidFill>
              </a:ln>
              <a:solidFill>
                <a:srgbClr val="FFFFFF"/>
              </a:solidFill>
              <a:latin typeface="HGP創英角ｺﾞｼｯｸUB" panose="020B0900000000000000" pitchFamily="50" charset="-128"/>
              <a:ea typeface="HGP創英角ｺﾞｼｯｸUB" panose="020B0900000000000000" pitchFamily="50" charset="-128"/>
              <a:cs typeface="Arial"/>
              <a:sym typeface="Arial"/>
            </a:endParaRPr>
          </a:p>
        </p:txBody>
      </p:sp>
      <p:sp>
        <p:nvSpPr>
          <p:cNvPr id="2" name="正方形/長方形 1"/>
          <p:cNvSpPr/>
          <p:nvPr/>
        </p:nvSpPr>
        <p:spPr>
          <a:xfrm>
            <a:off x="243827" y="2396437"/>
            <a:ext cx="4032448" cy="2581604"/>
          </a:xfrm>
          <a:prstGeom prst="rect">
            <a:avLst/>
          </a:prstGeom>
        </p:spPr>
        <p:txBody>
          <a:bodyPr wrap="square">
            <a:spAutoFit/>
          </a:bodyPr>
          <a:lstStyle/>
          <a:p>
            <a:pPr marL="114300" lvl="0">
              <a:lnSpc>
                <a:spcPct val="115000"/>
              </a:lnSpc>
              <a:buClr>
                <a:srgbClr val="595959"/>
              </a:buClr>
              <a:buSzPts val="1800"/>
            </a:pPr>
            <a:r>
              <a:rPr lang="ja-JP" altLang="en-US" sz="3600" kern="0" dirty="0">
                <a:solidFill>
                  <a:schemeClr val="bg1"/>
                </a:solidFill>
                <a:cs typeface="Arial"/>
                <a:sym typeface="Arial"/>
              </a:rPr>
              <a:t>職場の不平・不満を取り上げ、みんなで解決していく組織です。</a:t>
            </a:r>
            <a:endParaRPr lang="en-US" altLang="ja-JP" sz="3600" kern="0" dirty="0">
              <a:solidFill>
                <a:schemeClr val="bg1"/>
              </a:solidFill>
              <a:cs typeface="Arial"/>
              <a:sym typeface="Arial"/>
            </a:endParaRPr>
          </a:p>
        </p:txBody>
      </p:sp>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8566" y="4538968"/>
            <a:ext cx="1476720" cy="2230845"/>
          </a:xfrm>
          <a:prstGeom prst="rect">
            <a:avLst/>
          </a:prstGeom>
        </p:spPr>
      </p:pic>
      <p:sp>
        <p:nvSpPr>
          <p:cNvPr id="4" name="AutoShape 2" descr="医労連カット集〈カイ君〉5">
            <a:hlinkClick r:id="rId5"/>
          </p:cNvPr>
          <p:cNvSpPr>
            <a:spLocks noChangeAspect="1" noChangeArrowheads="1"/>
          </p:cNvSpPr>
          <p:nvPr/>
        </p:nvSpPr>
        <p:spPr bwMode="auto">
          <a:xfrm>
            <a:off x="120650"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4" descr="医労連カット集〈カイ君〉5">
            <a:hlinkClick r:id="rId5"/>
          </p:cNvPr>
          <p:cNvSpPr>
            <a:spLocks noChangeAspect="1" noChangeArrowheads="1"/>
          </p:cNvSpPr>
          <p:nvPr/>
        </p:nvSpPr>
        <p:spPr bwMode="auto">
          <a:xfrm>
            <a:off x="273050" y="799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6" descr="http://irouren.or.jp/member/assets_c/2013/07/kai05-thumb-700xauto-345.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8" descr="http://irouren.or.jp/member/assets_c/2013/07/kai05-thumb-700xauto-345.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11" descr="http://irouren.or.jp/member/assets_c/2013/07/kai05-thumb-700xauto-345.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6" name="コンテンツ プレースホルダー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35286" y="760011"/>
            <a:ext cx="3152298" cy="2872627"/>
          </a:xfrm>
          <a:prstGeom prst="rect">
            <a:avLst/>
          </a:prstGeom>
        </p:spPr>
      </p:pic>
    </p:spTree>
    <p:extLst>
      <p:ext uri="{BB962C8B-B14F-4D97-AF65-F5344CB8AC3E}">
        <p14:creationId xmlns:p14="http://schemas.microsoft.com/office/powerpoint/2010/main" val="1650401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5" name="タイトル 1"/>
          <p:cNvSpPr>
            <a:spLocks noGrp="1"/>
          </p:cNvSpPr>
          <p:nvPr>
            <p:ph type="title"/>
          </p:nvPr>
        </p:nvSpPr>
        <p:spPr>
          <a:xfrm>
            <a:off x="311700" y="593366"/>
            <a:ext cx="6018044" cy="1512167"/>
          </a:xfrm>
        </p:spPr>
        <p:txBody>
          <a:bodyPr/>
          <a:lstStyle/>
          <a:p>
            <a:r>
              <a:rPr kumimoji="1" lang="ja-JP" altLang="en-US" sz="4000" dirty="0">
                <a:solidFill>
                  <a:srgbClr val="FF0066"/>
                </a:solidFill>
                <a:latin typeface="HGP創英角ﾎﾟｯﾌﾟ体" panose="040B0A00000000000000" pitchFamily="50" charset="-128"/>
                <a:ea typeface="HGP創英角ﾎﾟｯﾌﾟ体" panose="040B0A00000000000000" pitchFamily="50" charset="-128"/>
              </a:rPr>
              <a:t>アルバイトをしていて、</a:t>
            </a:r>
            <a:br>
              <a:rPr kumimoji="1" lang="en-US" altLang="ja-JP" sz="4000" dirty="0">
                <a:solidFill>
                  <a:srgbClr val="FF0066"/>
                </a:solidFill>
                <a:latin typeface="HGP創英角ﾎﾟｯﾌﾟ体" panose="040B0A00000000000000" pitchFamily="50" charset="-128"/>
                <a:ea typeface="HGP創英角ﾎﾟｯﾌﾟ体" panose="040B0A00000000000000" pitchFamily="50" charset="-128"/>
              </a:rPr>
            </a:br>
            <a:r>
              <a:rPr kumimoji="1" lang="ja-JP" altLang="en-US" sz="4000" dirty="0">
                <a:solidFill>
                  <a:srgbClr val="FF0066"/>
                </a:solidFill>
                <a:latin typeface="HGP創英角ﾎﾟｯﾌﾟ体" panose="040B0A00000000000000" pitchFamily="50" charset="-128"/>
                <a:ea typeface="HGP創英角ﾎﾟｯﾌﾟ体" panose="040B0A00000000000000" pitchFamily="50" charset="-128"/>
              </a:rPr>
              <a:t>　　　　　　　こんな悩みが</a:t>
            </a:r>
            <a:r>
              <a:rPr kumimoji="1" lang="en-US" altLang="ja-JP" sz="4000" dirty="0">
                <a:solidFill>
                  <a:srgbClr val="FF0066"/>
                </a:solidFill>
                <a:latin typeface="HGP創英角ﾎﾟｯﾌﾟ体" panose="040B0A00000000000000" pitchFamily="50" charset="-128"/>
                <a:ea typeface="HGP創英角ﾎﾟｯﾌﾟ体" panose="040B0A00000000000000" pitchFamily="50" charset="-128"/>
              </a:rPr>
              <a:t>…</a:t>
            </a:r>
          </a:p>
        </p:txBody>
      </p:sp>
      <p:sp>
        <p:nvSpPr>
          <p:cNvPr id="11" name="円/楕円 10"/>
          <p:cNvSpPr/>
          <p:nvPr/>
        </p:nvSpPr>
        <p:spPr>
          <a:xfrm>
            <a:off x="17756" y="3413289"/>
            <a:ext cx="5898204" cy="1613952"/>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HGP創英角ｺﾞｼｯｸUB" panose="020B0900000000000000" pitchFamily="50" charset="-128"/>
                <a:ea typeface="HGP創英角ｺﾞｼｯｸUB" panose="020B0900000000000000" pitchFamily="50" charset="-128"/>
              </a:rPr>
              <a:t>タダ働きをさせられた！</a:t>
            </a:r>
            <a:endParaRPr kumimoji="1" lang="ja-JP" altLang="en-US" sz="3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2" name="円/楕円 8">
            <a:extLst>
              <a:ext uri="{FF2B5EF4-FFF2-40B4-BE49-F238E27FC236}">
                <a16:creationId xmlns:a16="http://schemas.microsoft.com/office/drawing/2014/main" id="{DADEDD20-44B4-4E1D-A530-71D2F43F1C2F}"/>
              </a:ext>
            </a:extLst>
          </p:cNvPr>
          <p:cNvSpPr/>
          <p:nvPr/>
        </p:nvSpPr>
        <p:spPr>
          <a:xfrm>
            <a:off x="2627784" y="4671150"/>
            <a:ext cx="5898204" cy="145007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3200" dirty="0">
                <a:solidFill>
                  <a:srgbClr val="000000"/>
                </a:solidFill>
                <a:latin typeface="HGP創英角ｺﾞｼｯｸUB" panose="020B0900000000000000" pitchFamily="50" charset="-128"/>
                <a:ea typeface="HGP創英角ｺﾞｼｯｸUB" panose="020B0900000000000000" pitchFamily="50" charset="-128"/>
              </a:rPr>
              <a:t>パワハラ・セクハラ ｅｔｃ．</a:t>
            </a:r>
            <a:endParaRPr lang="en-US" altLang="ja-JP" sz="3200" dirty="0">
              <a:solidFill>
                <a:srgbClr val="000000"/>
              </a:solidFill>
              <a:latin typeface="HGP創英角ｺﾞｼｯｸUB" panose="020B0900000000000000" pitchFamily="50" charset="-128"/>
              <a:ea typeface="HGP創英角ｺﾞｼｯｸUB" panose="020B0900000000000000" pitchFamily="50" charset="-128"/>
            </a:endParaRPr>
          </a:p>
        </p:txBody>
      </p:sp>
      <p:pic>
        <p:nvPicPr>
          <p:cNvPr id="13" name="図 12">
            <a:extLst>
              <a:ext uri="{FF2B5EF4-FFF2-40B4-BE49-F238E27FC236}">
                <a16:creationId xmlns:a16="http://schemas.microsoft.com/office/drawing/2014/main" id="{28A963CC-9B61-4C8E-BEFE-5B175C1481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4694" y="4667612"/>
            <a:ext cx="2152742" cy="2031650"/>
          </a:xfrm>
          <a:prstGeom prst="rect">
            <a:avLst/>
          </a:prstGeom>
        </p:spPr>
      </p:pic>
      <p:sp>
        <p:nvSpPr>
          <p:cNvPr id="9" name="円/楕円 8"/>
          <p:cNvSpPr/>
          <p:nvPr/>
        </p:nvSpPr>
        <p:spPr>
          <a:xfrm>
            <a:off x="4616294" y="2757093"/>
            <a:ext cx="4564692" cy="151216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3200" dirty="0">
                <a:solidFill>
                  <a:srgbClr val="000000"/>
                </a:solidFill>
                <a:latin typeface="HGP創英角ｺﾞｼｯｸUB" panose="020B0900000000000000" pitchFamily="50" charset="-128"/>
                <a:ea typeface="HGP創英角ｺﾞｼｯｸUB" panose="020B0900000000000000" pitchFamily="50" charset="-128"/>
              </a:rPr>
              <a:t>休憩がとれない！</a:t>
            </a:r>
            <a:endParaRPr lang="en-US" altLang="ja-JP" sz="3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0" name="円/楕円 9"/>
          <p:cNvSpPr/>
          <p:nvPr/>
        </p:nvSpPr>
        <p:spPr>
          <a:xfrm>
            <a:off x="148366" y="1990506"/>
            <a:ext cx="5184576" cy="1512168"/>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3200" dirty="0">
                <a:solidFill>
                  <a:srgbClr val="000000"/>
                </a:solidFill>
                <a:latin typeface="HGP創英角ｺﾞｼｯｸUB" panose="020B0900000000000000" pitchFamily="50" charset="-128"/>
                <a:ea typeface="HGP創英角ｺﾞｼｯｸUB" panose="020B0900000000000000" pitchFamily="50" charset="-128"/>
              </a:rPr>
              <a:t>休みがとれない！</a:t>
            </a:r>
          </a:p>
        </p:txBody>
      </p:sp>
      <p:pic>
        <p:nvPicPr>
          <p:cNvPr id="4" name="図 3">
            <a:extLst>
              <a:ext uri="{FF2B5EF4-FFF2-40B4-BE49-F238E27FC236}">
                <a16:creationId xmlns:a16="http://schemas.microsoft.com/office/drawing/2014/main" id="{E34CE8C2-30FA-45FB-92B3-22F0D24FF2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42694" y="713008"/>
            <a:ext cx="2346712" cy="2473478"/>
          </a:xfrm>
          <a:prstGeom prst="rect">
            <a:avLst/>
          </a:prstGeom>
        </p:spPr>
      </p:pic>
      <p:pic>
        <p:nvPicPr>
          <p:cNvPr id="15" name="図 14">
            <a:extLst>
              <a:ext uri="{FF2B5EF4-FFF2-40B4-BE49-F238E27FC236}">
                <a16:creationId xmlns:a16="http://schemas.microsoft.com/office/drawing/2014/main" id="{9483358C-E737-41D7-B47D-0FDDB2C51B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5939" y="3838046"/>
            <a:ext cx="1746934" cy="1356057"/>
          </a:xfrm>
          <a:prstGeom prst="rect">
            <a:avLst/>
          </a:prstGeom>
        </p:spPr>
      </p:pic>
    </p:spTree>
    <p:extLst>
      <p:ext uri="{BB962C8B-B14F-4D97-AF65-F5344CB8AC3E}">
        <p14:creationId xmlns:p14="http://schemas.microsoft.com/office/powerpoint/2010/main" val="176523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5" name="タイトル 1"/>
          <p:cNvSpPr>
            <a:spLocks noGrp="1"/>
          </p:cNvSpPr>
          <p:nvPr>
            <p:ph type="title"/>
          </p:nvPr>
        </p:nvSpPr>
        <p:spPr>
          <a:xfrm>
            <a:off x="107504" y="489111"/>
            <a:ext cx="5628452" cy="915420"/>
          </a:xfrm>
        </p:spPr>
        <p:txBody>
          <a:bodyPr/>
          <a:lstStyle/>
          <a:p>
            <a:r>
              <a:rPr lang="ja-JP" altLang="en-US" sz="4000" dirty="0">
                <a:solidFill>
                  <a:srgbClr val="FF0066"/>
                </a:solidFill>
                <a:latin typeface="HGP創英角ｺﾞｼｯｸUB" panose="020B0900000000000000" pitchFamily="50" charset="-128"/>
                <a:ea typeface="HGP創英角ｺﾞｼｯｸUB" panose="020B0900000000000000" pitchFamily="50" charset="-128"/>
              </a:rPr>
              <a:t>労働組合に相談しよう</a:t>
            </a:r>
            <a:endParaRPr kumimoji="1" lang="ja-JP" altLang="en-US" sz="4000" dirty="0">
              <a:solidFill>
                <a:srgbClr val="FF0066"/>
              </a:solidFill>
              <a:latin typeface="HGP創英角ﾎﾟｯﾌﾟ体" panose="040B0A00000000000000" pitchFamily="50" charset="-128"/>
              <a:ea typeface="HGP創英角ﾎﾟｯﾌﾟ体" panose="040B0A00000000000000" pitchFamily="50" charset="-128"/>
            </a:endParaRPr>
          </a:p>
        </p:txBody>
      </p:sp>
      <p:sp>
        <p:nvSpPr>
          <p:cNvPr id="6" name="コンテンツ プレースホルダー 5">
            <a:extLst>
              <a:ext uri="{FF2B5EF4-FFF2-40B4-BE49-F238E27FC236}">
                <a16:creationId xmlns:a16="http://schemas.microsoft.com/office/drawing/2014/main" id="{EE6EE18F-7B9F-4045-842B-E611D6C97D8B}"/>
              </a:ext>
            </a:extLst>
          </p:cNvPr>
          <p:cNvSpPr txBox="1">
            <a:spLocks/>
          </p:cNvSpPr>
          <p:nvPr/>
        </p:nvSpPr>
        <p:spPr bwMode="auto">
          <a:xfrm>
            <a:off x="232296" y="1300641"/>
            <a:ext cx="8784976" cy="425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lr>
                <a:srgbClr val="FF9999"/>
              </a:buClr>
              <a:buFont typeface="Wingdings" panose="05000000000000000000" pitchFamily="2" charset="2"/>
              <a:buChar char="l"/>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FF9999"/>
              </a:buClr>
              <a:buFont typeface="Wingdings" panose="05000000000000000000" pitchFamily="2" charset="2"/>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9999"/>
              </a:buClr>
              <a:buFont typeface="Wingdings" panose="05000000000000000000" pitchFamily="2" charset="2"/>
              <a:buChar char="l"/>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FF9999"/>
              </a:buClr>
              <a:buFont typeface="Wingdings" panose="05000000000000000000" pitchFamily="2" charset="2"/>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FF9999"/>
              </a:buClr>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FF9999"/>
              </a:buClr>
              <a:buSzTx/>
              <a:buNone/>
              <a:tabLst/>
              <a:defRPr/>
            </a:pPr>
            <a:r>
              <a:rPr kumimoji="1" lang="ja-JP" altLang="en-US" sz="28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・労働組合は、その活動が憲法によって保障された唯一の団体です。</a:t>
            </a:r>
            <a:endParaRPr kumimoji="1" lang="en-US" altLang="ja-JP" sz="28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100000"/>
              </a:lnSpc>
              <a:spcBef>
                <a:spcPct val="20000"/>
              </a:spcBef>
              <a:spcAft>
                <a:spcPct val="0"/>
              </a:spcAft>
              <a:buClr>
                <a:srgbClr val="FF9999"/>
              </a:buClr>
              <a:buSzTx/>
              <a:buNone/>
              <a:tabLst/>
              <a:defRPr/>
            </a:pPr>
            <a:endParaRPr kumimoji="1" lang="en-US" altLang="ja-JP" sz="28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lvl="0" indent="0">
              <a:buNone/>
              <a:defRPr/>
            </a:pPr>
            <a:r>
              <a:rPr lang="ja-JP" altLang="en-US" sz="2800" dirty="0">
                <a:latin typeface="HGP創英角ｺﾞｼｯｸUB" panose="020B0900000000000000" pitchFamily="50" charset="-128"/>
                <a:ea typeface="HGP創英角ｺﾞｼｯｸUB" panose="020B0900000000000000" pitchFamily="50" charset="-128"/>
              </a:rPr>
              <a:t>・労働者が経営者と唯一対等に話し、交渉することができる組織です。</a:t>
            </a:r>
            <a:endParaRPr kumimoji="1" lang="en-US" altLang="ja-JP" sz="28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base" latinLnBrk="0" hangingPunct="1">
              <a:lnSpc>
                <a:spcPct val="100000"/>
              </a:lnSpc>
              <a:spcBef>
                <a:spcPct val="20000"/>
              </a:spcBef>
              <a:spcAft>
                <a:spcPct val="0"/>
              </a:spcAft>
              <a:buClr>
                <a:srgbClr val="FF9999"/>
              </a:buClr>
              <a:buSzTx/>
              <a:buFont typeface="Wingdings" panose="05000000000000000000" pitchFamily="2" charset="2"/>
              <a:buNone/>
              <a:tabLst/>
              <a:defRPr/>
            </a:pP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base" latinLnBrk="0" hangingPunct="1">
              <a:lnSpc>
                <a:spcPct val="100000"/>
              </a:lnSpc>
              <a:spcBef>
                <a:spcPct val="20000"/>
              </a:spcBef>
              <a:spcAft>
                <a:spcPct val="0"/>
              </a:spcAft>
              <a:buClr>
                <a:srgbClr val="FF9999"/>
              </a:buClr>
              <a:buSzTx/>
              <a:buFont typeface="Wingdings" panose="05000000000000000000" pitchFamily="2" charset="2"/>
              <a:buNone/>
              <a:tabLst/>
              <a:defRPr/>
            </a:pPr>
            <a:r>
              <a:rPr kumimoji="1" lang="ja-JP" altLang="en-US" sz="28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・労働組合に入っていれば、一人で言えないことでも、</a:t>
            </a:r>
            <a:r>
              <a:rPr lang="ja-JP" altLang="en-US" sz="2800" dirty="0">
                <a:latin typeface="HGP創英角ｺﾞｼｯｸUB" panose="020B0900000000000000" pitchFamily="50" charset="-128"/>
                <a:ea typeface="HGP創英角ｺﾞｼｯｸUB" panose="020B0900000000000000" pitchFamily="50" charset="-128"/>
              </a:rPr>
              <a:t>仲間と一緒に</a:t>
            </a:r>
            <a:r>
              <a:rPr kumimoji="1" lang="ja-JP" altLang="en-US" sz="28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rPr>
              <a:t>声をあげることができます。</a:t>
            </a:r>
          </a:p>
        </p:txBody>
      </p:sp>
      <p:pic>
        <p:nvPicPr>
          <p:cNvPr id="9" name="図 8">
            <a:extLst>
              <a:ext uri="{FF2B5EF4-FFF2-40B4-BE49-F238E27FC236}">
                <a16:creationId xmlns:a16="http://schemas.microsoft.com/office/drawing/2014/main" id="{045A3558-55E0-49C0-8D4C-8F2B984903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1533"/>
          <a:stretch/>
        </p:blipFill>
        <p:spPr>
          <a:xfrm>
            <a:off x="5735956" y="4941168"/>
            <a:ext cx="1656184" cy="1656184"/>
          </a:xfrm>
          <a:prstGeom prst="rect">
            <a:avLst/>
          </a:prstGeom>
        </p:spPr>
      </p:pic>
      <p:sp>
        <p:nvSpPr>
          <p:cNvPr id="2" name="テキスト ボックス 1">
            <a:extLst>
              <a:ext uri="{FF2B5EF4-FFF2-40B4-BE49-F238E27FC236}">
                <a16:creationId xmlns:a16="http://schemas.microsoft.com/office/drawing/2014/main" id="{58C49888-1D2D-4644-ABB3-D907DD83D5A2}"/>
              </a:ext>
            </a:extLst>
          </p:cNvPr>
          <p:cNvSpPr txBox="1"/>
          <p:nvPr/>
        </p:nvSpPr>
        <p:spPr>
          <a:xfrm>
            <a:off x="9396536" y="188640"/>
            <a:ext cx="3024336" cy="369332"/>
          </a:xfrm>
          <a:prstGeom prst="rect">
            <a:avLst/>
          </a:prstGeom>
          <a:noFill/>
        </p:spPr>
        <p:txBody>
          <a:bodyPr wrap="square" rtlCol="0">
            <a:spAutoFit/>
          </a:bodyPr>
          <a:lstStyle/>
          <a:p>
            <a:r>
              <a:rPr lang="ja-JP" altLang="en-US" dirty="0"/>
              <a:t>オープンショップ用</a:t>
            </a:r>
            <a:endParaRPr kumimoji="1" lang="ja-JP" altLang="en-US" dirty="0"/>
          </a:p>
        </p:txBody>
      </p:sp>
    </p:spTree>
    <p:extLst>
      <p:ext uri="{BB962C8B-B14F-4D97-AF65-F5344CB8AC3E}">
        <p14:creationId xmlns:p14="http://schemas.microsoft.com/office/powerpoint/2010/main" val="87938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22" name="円/楕円 12">
            <a:extLst>
              <a:ext uri="{FF2B5EF4-FFF2-40B4-BE49-F238E27FC236}">
                <a16:creationId xmlns:a16="http://schemas.microsoft.com/office/drawing/2014/main" id="{EB87AA4B-913F-4C39-B051-CC8AA7EB1C20}"/>
              </a:ext>
            </a:extLst>
          </p:cNvPr>
          <p:cNvSpPr/>
          <p:nvPr/>
        </p:nvSpPr>
        <p:spPr>
          <a:xfrm>
            <a:off x="4680036" y="4288952"/>
            <a:ext cx="3960391" cy="1432069"/>
          </a:xfrm>
          <a:prstGeom prst="ellipse">
            <a:avLst/>
          </a:prstGeom>
          <a:solidFill>
            <a:srgbClr val="FFFFCC"/>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350" dirty="0"/>
          </a:p>
        </p:txBody>
      </p:sp>
      <p:sp>
        <p:nvSpPr>
          <p:cNvPr id="21" name="円/楕円 12">
            <a:extLst>
              <a:ext uri="{FF2B5EF4-FFF2-40B4-BE49-F238E27FC236}">
                <a16:creationId xmlns:a16="http://schemas.microsoft.com/office/drawing/2014/main" id="{78FFCFE2-540D-44B0-B339-4D3CD5E95236}"/>
              </a:ext>
            </a:extLst>
          </p:cNvPr>
          <p:cNvSpPr/>
          <p:nvPr/>
        </p:nvSpPr>
        <p:spPr>
          <a:xfrm>
            <a:off x="586036" y="4299732"/>
            <a:ext cx="3936206" cy="1420867"/>
          </a:xfrm>
          <a:prstGeom prst="ellipse">
            <a:avLst/>
          </a:prstGeom>
          <a:solidFill>
            <a:srgbClr val="CCFFCC"/>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350" dirty="0"/>
          </a:p>
        </p:txBody>
      </p:sp>
      <p:sp>
        <p:nvSpPr>
          <p:cNvPr id="13" name="円/楕円 12"/>
          <p:cNvSpPr/>
          <p:nvPr/>
        </p:nvSpPr>
        <p:spPr>
          <a:xfrm>
            <a:off x="2411667" y="2806908"/>
            <a:ext cx="3936206" cy="1420867"/>
          </a:xfrm>
          <a:prstGeom prst="ellipse">
            <a:avLst/>
          </a:prstGeom>
          <a:solidFill>
            <a:srgbClr val="FFCCCC"/>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350" dirty="0"/>
          </a:p>
        </p:txBody>
      </p:sp>
      <p:sp>
        <p:nvSpPr>
          <p:cNvPr id="15" name="Rectangle 7"/>
          <p:cNvSpPr txBox="1">
            <a:spLocks noChangeArrowheads="1"/>
          </p:cNvSpPr>
          <p:nvPr/>
        </p:nvSpPr>
        <p:spPr>
          <a:xfrm>
            <a:off x="2554138" y="2712965"/>
            <a:ext cx="3674046" cy="1432069"/>
          </a:xfrm>
          <a:prstGeom prst="rect">
            <a:avLst/>
          </a:prstGeom>
          <a:extLst>
            <a:ext uri="{91240B29-F687-4F45-9708-019B960494DF}">
              <a14:hiddenLine xmlns:a14="http://schemas.microsoft.com/office/drawing/2010/main" w="25400">
                <a:solidFill>
                  <a:srgbClr val="000000"/>
                </a:solidFill>
                <a:miter lim="800000"/>
                <a:headEnd/>
                <a:tailEnd/>
              </a14:hiddenLine>
            </a:ext>
          </a:extLst>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3500"/>
              </a:lnSpc>
              <a:spcBef>
                <a:spcPct val="0"/>
              </a:spcBef>
            </a:pPr>
            <a:r>
              <a:rPr kumimoji="0" lang="ja-JP" altLang="en-US" sz="2400" b="1" kern="0" dirty="0">
                <a:solidFill>
                  <a:srgbClr val="002060"/>
                </a:solidFill>
                <a:latin typeface="HG丸ｺﾞｼｯｸM-PRO" panose="020F0600000000000000" pitchFamily="50" charset="-128"/>
                <a:ea typeface="HG丸ｺﾞｼｯｸM-PRO" panose="020F0600000000000000" pitchFamily="50" charset="-128"/>
              </a:rPr>
              <a:t>①団結権</a:t>
            </a:r>
            <a:endParaRPr kumimoji="0" lang="en-US" altLang="ja-JP" sz="2000" kern="0" dirty="0">
              <a:latin typeface="+mj-ea"/>
              <a:ea typeface="+mj-ea"/>
            </a:endParaRPr>
          </a:p>
          <a:p>
            <a:pPr algn="ctr">
              <a:lnSpc>
                <a:spcPts val="3500"/>
              </a:lnSpc>
              <a:spcBef>
                <a:spcPct val="0"/>
              </a:spcBef>
            </a:pPr>
            <a:r>
              <a:rPr kumimoji="0" lang="ja-JP" altLang="en-US" sz="2000" kern="0" dirty="0">
                <a:latin typeface="+mj-ea"/>
                <a:ea typeface="+mj-ea"/>
              </a:rPr>
              <a:t>・</a:t>
            </a:r>
            <a:r>
              <a:rPr lang="ja-JP" altLang="en-US" sz="2000" dirty="0"/>
              <a:t>労働者が集まって労働組合を作る権利</a:t>
            </a:r>
            <a:r>
              <a:rPr kumimoji="0" lang="ja-JP" altLang="en-US" sz="2000" kern="0" dirty="0">
                <a:latin typeface="+mj-ea"/>
                <a:ea typeface="+mj-ea"/>
              </a:rPr>
              <a:t>。</a:t>
            </a:r>
            <a:endParaRPr kumimoji="0" lang="en-US" altLang="ja-JP" sz="2000" kern="0" dirty="0">
              <a:latin typeface="+mj-ea"/>
              <a:ea typeface="+mj-ea"/>
            </a:endParaRPr>
          </a:p>
          <a:p>
            <a:pPr>
              <a:lnSpc>
                <a:spcPts val="3500"/>
              </a:lnSpc>
              <a:buFontTx/>
              <a:buNone/>
            </a:pPr>
            <a:endParaRPr kumimoji="0" lang="ja-JP" altLang="en-US" sz="2000" kern="0" dirty="0">
              <a:latin typeface="+mj-ea"/>
              <a:ea typeface="+mj-ea"/>
            </a:endParaRPr>
          </a:p>
        </p:txBody>
      </p:sp>
      <p:sp>
        <p:nvSpPr>
          <p:cNvPr id="18" name="Rectangle 4"/>
          <p:cNvSpPr>
            <a:spLocks noGrp="1" noChangeArrowheads="1"/>
          </p:cNvSpPr>
          <p:nvPr>
            <p:ph type="title"/>
          </p:nvPr>
        </p:nvSpPr>
        <p:spPr>
          <a:xfrm>
            <a:off x="629452" y="553357"/>
            <a:ext cx="7885096" cy="804852"/>
          </a:xfrm>
        </p:spPr>
        <p:txBody>
          <a:bodyPr>
            <a:noAutofit/>
          </a:bodyPr>
          <a:lstStyle/>
          <a:p>
            <a:pPr eaLnBrk="1" hangingPunct="1">
              <a:defRPr/>
            </a:pPr>
            <a:r>
              <a:rPr lang="ja-JP" altLang="en-US" sz="4000" dirty="0">
                <a:solidFill>
                  <a:srgbClr val="FF0066"/>
                </a:solidFill>
                <a:latin typeface="HGP創英角ｺﾞｼｯｸUB" panose="020B0900000000000000" pitchFamily="50" charset="-128"/>
                <a:ea typeface="HGP創英角ｺﾞｼｯｸUB" panose="020B0900000000000000" pitchFamily="50" charset="-128"/>
              </a:rPr>
              <a:t>労働組合に相談しよう</a:t>
            </a:r>
            <a:br>
              <a:rPr lang="en-US" altLang="ja-JP" sz="4000" dirty="0">
                <a:solidFill>
                  <a:srgbClr val="FF0066"/>
                </a:solidFill>
                <a:latin typeface="HGP創英角ｺﾞｼｯｸUB" panose="020B0900000000000000" pitchFamily="50" charset="-128"/>
                <a:ea typeface="HGP創英角ｺﾞｼｯｸUB" panose="020B0900000000000000" pitchFamily="50" charset="-128"/>
              </a:rPr>
            </a:br>
            <a:endParaRPr lang="ja-JP" altLang="en-US" sz="4000" dirty="0">
              <a:solidFill>
                <a:srgbClr val="FF0066"/>
              </a:solidFill>
              <a:latin typeface="HGP創英角ｺﾞｼｯｸUB" panose="020B0900000000000000" pitchFamily="50" charset="-128"/>
              <a:ea typeface="HGP創英角ｺﾞｼｯｸUB" panose="020B0900000000000000" pitchFamily="50" charset="-128"/>
            </a:endParaRPr>
          </a:p>
        </p:txBody>
      </p:sp>
      <p:sp>
        <p:nvSpPr>
          <p:cNvPr id="10" name="コンテンツ プレースホルダー 5">
            <a:extLst>
              <a:ext uri="{FF2B5EF4-FFF2-40B4-BE49-F238E27FC236}">
                <a16:creationId xmlns:a16="http://schemas.microsoft.com/office/drawing/2014/main" id="{5D495DC9-719A-4783-923D-E48C6FDBA404}"/>
              </a:ext>
            </a:extLst>
          </p:cNvPr>
          <p:cNvSpPr txBox="1">
            <a:spLocks/>
          </p:cNvSpPr>
          <p:nvPr/>
        </p:nvSpPr>
        <p:spPr bwMode="auto">
          <a:xfrm>
            <a:off x="573452" y="1488841"/>
            <a:ext cx="8458077" cy="114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lr>
                <a:srgbClr val="FF9999"/>
              </a:buClr>
              <a:buFont typeface="Wingdings" panose="05000000000000000000" pitchFamily="2" charset="2"/>
              <a:buChar char="l"/>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FF9999"/>
              </a:buClr>
              <a:buFont typeface="Wingdings" panose="05000000000000000000" pitchFamily="2" charset="2"/>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9999"/>
              </a:buClr>
              <a:buFont typeface="Wingdings" panose="05000000000000000000" pitchFamily="2" charset="2"/>
              <a:buChar char="l"/>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FF9999"/>
              </a:buClr>
              <a:buFont typeface="Wingdings" panose="05000000000000000000" pitchFamily="2" charset="2"/>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FF9999"/>
              </a:buClr>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buNone/>
              <a:defRPr/>
            </a:pPr>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・労働組合に入っていれば、一人で言えないことでも、仲間と一緒に声をあげることができる。</a:t>
            </a:r>
            <a:endParaRPr kumimoji="1" lang="en-US" altLang="ja-JP" sz="24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1" name="コンテンツ プレースホルダー 5">
            <a:extLst>
              <a:ext uri="{FF2B5EF4-FFF2-40B4-BE49-F238E27FC236}">
                <a16:creationId xmlns:a16="http://schemas.microsoft.com/office/drawing/2014/main" id="{D4D70083-BF0F-4FFA-ADDA-6836CA12C59F}"/>
              </a:ext>
            </a:extLst>
          </p:cNvPr>
          <p:cNvSpPr txBox="1">
            <a:spLocks/>
          </p:cNvSpPr>
          <p:nvPr/>
        </p:nvSpPr>
        <p:spPr bwMode="auto">
          <a:xfrm>
            <a:off x="573452" y="2491809"/>
            <a:ext cx="2661941" cy="5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lr>
                <a:srgbClr val="FF9999"/>
              </a:buClr>
              <a:buFont typeface="Wingdings" panose="05000000000000000000" pitchFamily="2" charset="2"/>
              <a:buChar char="l"/>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FF9999"/>
              </a:buClr>
              <a:buFont typeface="Wingdings" panose="05000000000000000000" pitchFamily="2" charset="2"/>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9999"/>
              </a:buClr>
              <a:buFont typeface="Wingdings" panose="05000000000000000000" pitchFamily="2" charset="2"/>
              <a:buChar char="l"/>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FF9999"/>
              </a:buClr>
              <a:buFont typeface="Wingdings" panose="05000000000000000000" pitchFamily="2" charset="2"/>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FF9999"/>
              </a:buClr>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FF9999"/>
              </a:buClr>
              <a:buSzTx/>
              <a:buNone/>
              <a:tabLst/>
              <a:defRPr/>
            </a:pPr>
            <a:r>
              <a:rPr kumimoji="1" lang="ja-JP" altLang="en-US" sz="24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・２８条　労働三権</a:t>
            </a:r>
            <a:endParaRPr kumimoji="1" lang="en-US" altLang="ja-JP" sz="24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9" name="Rectangle 7">
            <a:extLst>
              <a:ext uri="{FF2B5EF4-FFF2-40B4-BE49-F238E27FC236}">
                <a16:creationId xmlns:a16="http://schemas.microsoft.com/office/drawing/2014/main" id="{617D8A2A-F117-4F3B-A55F-65A79C234EF1}"/>
              </a:ext>
            </a:extLst>
          </p:cNvPr>
          <p:cNvSpPr txBox="1">
            <a:spLocks noChangeArrowheads="1"/>
          </p:cNvSpPr>
          <p:nvPr/>
        </p:nvSpPr>
        <p:spPr>
          <a:xfrm>
            <a:off x="717920" y="4288530"/>
            <a:ext cx="3638508" cy="1432069"/>
          </a:xfrm>
          <a:prstGeom prst="rect">
            <a:avLst/>
          </a:prstGeom>
          <a:extLst>
            <a:ext uri="{91240B29-F687-4F45-9708-019B960494DF}">
              <a14:hiddenLine xmlns:a14="http://schemas.microsoft.com/office/drawing/2010/main" w="25400">
                <a:solidFill>
                  <a:srgbClr val="000000"/>
                </a:solidFill>
                <a:miter lim="800000"/>
                <a:headEnd/>
                <a:tailEnd/>
              </a14:hiddenLine>
            </a:ext>
          </a:extLst>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3500"/>
              </a:lnSpc>
              <a:spcBef>
                <a:spcPct val="0"/>
              </a:spcBef>
            </a:pPr>
            <a:r>
              <a:rPr kumimoji="0" lang="ja-JP" altLang="en-US" sz="2400" b="1" kern="0" dirty="0">
                <a:solidFill>
                  <a:srgbClr val="002060"/>
                </a:solidFill>
                <a:latin typeface="HG丸ｺﾞｼｯｸM-PRO" panose="020F0600000000000000" pitchFamily="50" charset="-128"/>
                <a:ea typeface="HG丸ｺﾞｼｯｸM-PRO" panose="020F0600000000000000" pitchFamily="50" charset="-128"/>
              </a:rPr>
              <a:t>②団結交渉権</a:t>
            </a:r>
            <a:endParaRPr kumimoji="0" lang="en-US" altLang="ja-JP" sz="2000" kern="0" dirty="0">
              <a:latin typeface="+mj-ea"/>
              <a:ea typeface="+mj-ea"/>
            </a:endParaRPr>
          </a:p>
          <a:p>
            <a:pPr algn="ctr">
              <a:lnSpc>
                <a:spcPts val="3500"/>
              </a:lnSpc>
              <a:spcBef>
                <a:spcPct val="0"/>
              </a:spcBef>
            </a:pPr>
            <a:r>
              <a:rPr kumimoji="0" lang="ja-JP" altLang="en-US" sz="2000" kern="0" dirty="0">
                <a:latin typeface="+mj-ea"/>
                <a:ea typeface="+mj-ea"/>
              </a:rPr>
              <a:t>・</a:t>
            </a:r>
            <a:r>
              <a:rPr lang="ja-JP" altLang="en-US" sz="2000" dirty="0"/>
              <a:t>労働組合が経営者に労働環境等について交渉する権利</a:t>
            </a:r>
            <a:r>
              <a:rPr kumimoji="0" lang="ja-JP" altLang="en-US" sz="2000" kern="0" dirty="0">
                <a:latin typeface="+mj-ea"/>
                <a:ea typeface="+mj-ea"/>
              </a:rPr>
              <a:t>。</a:t>
            </a:r>
            <a:endParaRPr kumimoji="0" lang="en-US" altLang="ja-JP" sz="2000" kern="0" dirty="0">
              <a:latin typeface="+mj-ea"/>
              <a:ea typeface="+mj-ea"/>
            </a:endParaRPr>
          </a:p>
          <a:p>
            <a:pPr>
              <a:lnSpc>
                <a:spcPts val="3500"/>
              </a:lnSpc>
              <a:buFontTx/>
              <a:buNone/>
            </a:pPr>
            <a:endParaRPr kumimoji="0" lang="ja-JP" altLang="en-US" sz="2000" kern="0" dirty="0">
              <a:latin typeface="+mj-ea"/>
              <a:ea typeface="+mj-ea"/>
            </a:endParaRPr>
          </a:p>
        </p:txBody>
      </p:sp>
      <p:sp>
        <p:nvSpPr>
          <p:cNvPr id="20" name="Rectangle 7">
            <a:extLst>
              <a:ext uri="{FF2B5EF4-FFF2-40B4-BE49-F238E27FC236}">
                <a16:creationId xmlns:a16="http://schemas.microsoft.com/office/drawing/2014/main" id="{888ADD9E-E31A-4D9B-81E2-181ECD0FF960}"/>
              </a:ext>
            </a:extLst>
          </p:cNvPr>
          <p:cNvSpPr txBox="1">
            <a:spLocks noChangeArrowheads="1"/>
          </p:cNvSpPr>
          <p:nvPr/>
        </p:nvSpPr>
        <p:spPr>
          <a:xfrm>
            <a:off x="4802490" y="4227775"/>
            <a:ext cx="3936206" cy="1432069"/>
          </a:xfrm>
          <a:prstGeom prst="rect">
            <a:avLst/>
          </a:prstGeom>
          <a:extLst>
            <a:ext uri="{91240B29-F687-4F45-9708-019B960494DF}">
              <a14:hiddenLine xmlns:a14="http://schemas.microsoft.com/office/drawing/2010/main" w="25400">
                <a:solidFill>
                  <a:srgbClr val="000000"/>
                </a:solidFill>
                <a:miter lim="800000"/>
                <a:headEnd/>
                <a:tailEnd/>
              </a14:hiddenLine>
            </a:ext>
          </a:extLst>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3500"/>
              </a:lnSpc>
              <a:spcBef>
                <a:spcPct val="0"/>
              </a:spcBef>
            </a:pPr>
            <a:r>
              <a:rPr kumimoji="0" lang="ja-JP" altLang="en-US" sz="2400" b="1" kern="0" dirty="0">
                <a:solidFill>
                  <a:srgbClr val="002060"/>
                </a:solidFill>
                <a:latin typeface="HG丸ｺﾞｼｯｸM-PRO" panose="020F0600000000000000" pitchFamily="50" charset="-128"/>
                <a:ea typeface="HG丸ｺﾞｼｯｸM-PRO" panose="020F0600000000000000" pitchFamily="50" charset="-128"/>
              </a:rPr>
              <a:t>③団結行動権</a:t>
            </a:r>
            <a:endParaRPr kumimoji="0" lang="en-US" altLang="ja-JP" sz="2000" kern="0" dirty="0">
              <a:latin typeface="+mj-ea"/>
              <a:ea typeface="+mj-ea"/>
            </a:endParaRPr>
          </a:p>
          <a:p>
            <a:pPr algn="ctr">
              <a:lnSpc>
                <a:spcPts val="3500"/>
              </a:lnSpc>
              <a:spcBef>
                <a:spcPct val="0"/>
              </a:spcBef>
            </a:pPr>
            <a:r>
              <a:rPr kumimoji="0" lang="ja-JP" altLang="en-US" sz="2000" kern="0" dirty="0">
                <a:latin typeface="+mj-ea"/>
                <a:ea typeface="+mj-ea"/>
              </a:rPr>
              <a:t>・</a:t>
            </a:r>
            <a:r>
              <a:rPr lang="ja-JP" altLang="en-US" sz="2000" dirty="0"/>
              <a:t>団体交渉がうまくいかなかった時にストライキなどできる権利</a:t>
            </a:r>
            <a:r>
              <a:rPr kumimoji="0" lang="ja-JP" altLang="en-US" sz="2000" kern="0" dirty="0">
                <a:latin typeface="+mj-ea"/>
                <a:ea typeface="+mj-ea"/>
              </a:rPr>
              <a:t>。</a:t>
            </a:r>
            <a:endParaRPr kumimoji="0" lang="en-US" altLang="ja-JP" sz="2000" kern="0" dirty="0">
              <a:latin typeface="+mj-ea"/>
              <a:ea typeface="+mj-ea"/>
            </a:endParaRPr>
          </a:p>
          <a:p>
            <a:pPr>
              <a:lnSpc>
                <a:spcPts val="3500"/>
              </a:lnSpc>
              <a:buFontTx/>
              <a:buNone/>
            </a:pPr>
            <a:endParaRPr kumimoji="0" lang="ja-JP" altLang="en-US" sz="2000" kern="0" dirty="0">
              <a:latin typeface="+mj-ea"/>
              <a:ea typeface="+mj-ea"/>
            </a:endParaRPr>
          </a:p>
        </p:txBody>
      </p:sp>
      <p:pic>
        <p:nvPicPr>
          <p:cNvPr id="12" name="図 11">
            <a:extLst>
              <a:ext uri="{FF2B5EF4-FFF2-40B4-BE49-F238E27FC236}">
                <a16:creationId xmlns:a16="http://schemas.microsoft.com/office/drawing/2014/main" id="{9A668949-7A17-4E5D-99E8-8553E5FC0B0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1533"/>
          <a:stretch/>
        </p:blipFill>
        <p:spPr>
          <a:xfrm>
            <a:off x="6660232" y="2527911"/>
            <a:ext cx="1420868" cy="1420868"/>
          </a:xfrm>
          <a:prstGeom prst="rect">
            <a:avLst/>
          </a:prstGeom>
        </p:spPr>
      </p:pic>
      <p:sp>
        <p:nvSpPr>
          <p:cNvPr id="14" name="テキスト ボックス 13">
            <a:extLst>
              <a:ext uri="{FF2B5EF4-FFF2-40B4-BE49-F238E27FC236}">
                <a16:creationId xmlns:a16="http://schemas.microsoft.com/office/drawing/2014/main" id="{7563A705-9A5B-4A3D-B476-9683E384BCDD}"/>
              </a:ext>
            </a:extLst>
          </p:cNvPr>
          <p:cNvSpPr txBox="1"/>
          <p:nvPr/>
        </p:nvSpPr>
        <p:spPr>
          <a:xfrm>
            <a:off x="9396536" y="188640"/>
            <a:ext cx="3024336" cy="369332"/>
          </a:xfrm>
          <a:prstGeom prst="rect">
            <a:avLst/>
          </a:prstGeom>
          <a:noFill/>
        </p:spPr>
        <p:txBody>
          <a:bodyPr wrap="square" rtlCol="0">
            <a:spAutoFit/>
          </a:bodyPr>
          <a:lstStyle/>
          <a:p>
            <a:r>
              <a:rPr lang="ja-JP" altLang="en-US" dirty="0"/>
              <a:t>ユニオンオープンショップ用</a:t>
            </a:r>
            <a:endParaRPr kumimoji="1" lang="ja-JP" altLang="en-US" dirty="0"/>
          </a:p>
        </p:txBody>
      </p:sp>
    </p:spTree>
    <p:extLst>
      <p:ext uri="{BB962C8B-B14F-4D97-AF65-F5344CB8AC3E}">
        <p14:creationId xmlns:p14="http://schemas.microsoft.com/office/powerpoint/2010/main" val="313954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additive="base">
                                        <p:cTn id="23"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 calcmode="lin" valueType="num">
                                      <p:cBhvr additive="base">
                                        <p:cTn id="27" dur="500" fill="hold"/>
                                        <p:tgtEl>
                                          <p:spTgt spid="20">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0">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9" grpId="0" build="allAtOnce"/>
      <p:bldP spid="20"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12" name="円/楕円 11"/>
          <p:cNvSpPr/>
          <p:nvPr/>
        </p:nvSpPr>
        <p:spPr>
          <a:xfrm>
            <a:off x="4291880" y="1445504"/>
            <a:ext cx="4729036" cy="2173909"/>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350"/>
          </a:p>
        </p:txBody>
      </p:sp>
      <p:sp>
        <p:nvSpPr>
          <p:cNvPr id="13" name="円/楕円 12"/>
          <p:cNvSpPr/>
          <p:nvPr/>
        </p:nvSpPr>
        <p:spPr>
          <a:xfrm>
            <a:off x="1209228" y="3389857"/>
            <a:ext cx="6029875" cy="3115890"/>
          </a:xfrm>
          <a:prstGeom prst="ellipse">
            <a:avLst/>
          </a:prstGeom>
          <a:solidFill>
            <a:srgbClr val="FFCCFF"/>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350" dirty="0"/>
          </a:p>
        </p:txBody>
      </p:sp>
      <p:sp>
        <p:nvSpPr>
          <p:cNvPr id="14" name="円/楕円 13"/>
          <p:cNvSpPr/>
          <p:nvPr/>
        </p:nvSpPr>
        <p:spPr>
          <a:xfrm>
            <a:off x="220244" y="1457872"/>
            <a:ext cx="3936206" cy="2118324"/>
          </a:xfrm>
          <a:prstGeom prst="ellipse">
            <a:avLst/>
          </a:prstGeom>
          <a:solidFill>
            <a:schemeClr val="accent5">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350" dirty="0"/>
          </a:p>
        </p:txBody>
      </p:sp>
      <p:sp>
        <p:nvSpPr>
          <p:cNvPr id="15" name="Rectangle 7"/>
          <p:cNvSpPr txBox="1">
            <a:spLocks noChangeArrowheads="1"/>
          </p:cNvSpPr>
          <p:nvPr/>
        </p:nvSpPr>
        <p:spPr>
          <a:xfrm>
            <a:off x="155230" y="1589498"/>
            <a:ext cx="3936206" cy="1432069"/>
          </a:xfrm>
          <a:prstGeom prst="rect">
            <a:avLst/>
          </a:prstGeom>
          <a:extLst>
            <a:ext uri="{91240B29-F687-4F45-9708-019B960494DF}">
              <a14:hiddenLine xmlns:a14="http://schemas.microsoft.com/office/drawing/2010/main" w="25400">
                <a:solidFill>
                  <a:srgbClr val="000000"/>
                </a:solidFill>
                <a:miter lim="800000"/>
                <a:headEnd/>
                <a:tailEnd/>
              </a14:hiddenLine>
            </a:ext>
          </a:extLst>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3500"/>
              </a:lnSpc>
              <a:spcBef>
                <a:spcPct val="0"/>
              </a:spcBef>
            </a:pPr>
            <a:r>
              <a:rPr kumimoji="0" lang="ja-JP" altLang="en-US" sz="2400" b="1" kern="0" dirty="0">
                <a:solidFill>
                  <a:srgbClr val="002060"/>
                </a:solidFill>
                <a:latin typeface="HG丸ｺﾞｼｯｸM-PRO" panose="020F0600000000000000" pitchFamily="50" charset="-128"/>
                <a:ea typeface="HG丸ｺﾞｼｯｸM-PRO" panose="020F0600000000000000" pitchFamily="50" charset="-128"/>
              </a:rPr>
              <a:t>①労働条件の改善</a:t>
            </a:r>
            <a:endParaRPr kumimoji="0" lang="ja-JP" altLang="en-US" sz="2400" b="1" kern="0" dirty="0"/>
          </a:p>
          <a:p>
            <a:pPr algn="ctr">
              <a:lnSpc>
                <a:spcPts val="3500"/>
              </a:lnSpc>
              <a:spcBef>
                <a:spcPct val="0"/>
              </a:spcBef>
              <a:buFontTx/>
              <a:buNone/>
            </a:pPr>
            <a:r>
              <a:rPr kumimoji="0" lang="ja-JP" altLang="en-US" sz="2400" b="1" kern="0" dirty="0">
                <a:solidFill>
                  <a:srgbClr val="002060"/>
                </a:solidFill>
                <a:latin typeface="HG丸ｺﾞｼｯｸM-PRO" panose="020F0600000000000000" pitchFamily="50" charset="-128"/>
                <a:ea typeface="HG丸ｺﾞｼｯｸM-PRO" panose="020F0600000000000000" pitchFamily="50" charset="-128"/>
              </a:rPr>
              <a:t>（給与や休暇など）</a:t>
            </a:r>
            <a:endParaRPr kumimoji="0" lang="en-US" altLang="ja-JP" sz="2400" b="1" kern="0" dirty="0">
              <a:solidFill>
                <a:srgbClr val="002060"/>
              </a:solidFill>
              <a:latin typeface="HG丸ｺﾞｼｯｸM-PRO" panose="020F0600000000000000" pitchFamily="50" charset="-128"/>
              <a:ea typeface="HG丸ｺﾞｼｯｸM-PRO" panose="020F0600000000000000" pitchFamily="50" charset="-128"/>
            </a:endParaRPr>
          </a:p>
          <a:p>
            <a:pPr>
              <a:lnSpc>
                <a:spcPts val="3500"/>
              </a:lnSpc>
              <a:spcBef>
                <a:spcPct val="0"/>
              </a:spcBef>
              <a:buFontTx/>
              <a:buNone/>
            </a:pPr>
            <a:r>
              <a:rPr kumimoji="0" lang="ja-JP" altLang="en-US" sz="2000" kern="0" dirty="0">
                <a:latin typeface="+mj-ea"/>
                <a:ea typeface="+mj-ea"/>
              </a:rPr>
              <a:t>　　　・理事会や経営者と交渉</a:t>
            </a:r>
            <a:endParaRPr kumimoji="0" lang="en-US" altLang="ja-JP" sz="2000" kern="0" dirty="0">
              <a:latin typeface="+mj-ea"/>
              <a:ea typeface="+mj-ea"/>
            </a:endParaRPr>
          </a:p>
          <a:p>
            <a:pPr>
              <a:lnSpc>
                <a:spcPts val="3500"/>
              </a:lnSpc>
              <a:buFontTx/>
              <a:buNone/>
            </a:pPr>
            <a:endParaRPr kumimoji="0" lang="ja-JP" altLang="en-US" sz="2000" kern="0" dirty="0">
              <a:latin typeface="+mj-ea"/>
              <a:ea typeface="+mj-ea"/>
            </a:endParaRPr>
          </a:p>
        </p:txBody>
      </p:sp>
      <p:sp>
        <p:nvSpPr>
          <p:cNvPr id="16" name="Rectangle 6"/>
          <p:cNvSpPr txBox="1">
            <a:spLocks noChangeArrowheads="1"/>
          </p:cNvSpPr>
          <p:nvPr/>
        </p:nvSpPr>
        <p:spPr>
          <a:xfrm>
            <a:off x="1691680" y="3621866"/>
            <a:ext cx="5297297" cy="2765449"/>
          </a:xfrm>
          <a:prstGeom prst="rect">
            <a:avLst/>
          </a:prstGeom>
          <a:extLst>
            <a:ext uri="{91240B29-F687-4F45-9708-019B960494DF}">
              <a14:hiddenLine xmlns:a14="http://schemas.microsoft.com/office/drawing/2010/main" w="25400">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3300"/>
              </a:lnSpc>
              <a:buFontTx/>
              <a:buNone/>
            </a:pPr>
            <a:r>
              <a:rPr kumimoji="0" lang="ja-JP" altLang="en-US" sz="2400" b="1" kern="0" dirty="0">
                <a:solidFill>
                  <a:srgbClr val="002060"/>
                </a:solidFill>
                <a:latin typeface="HG丸ｺﾞｼｯｸM-PRO" panose="020F0600000000000000" pitchFamily="50" charset="-128"/>
                <a:ea typeface="HG丸ｺﾞｼｯｸM-PRO" panose="020F0600000000000000" pitchFamily="50" charset="-128"/>
              </a:rPr>
              <a:t>③医療・介護従事者を増やし</a:t>
            </a:r>
            <a:endParaRPr kumimoji="0" lang="en-US" altLang="ja-JP" sz="2400" b="1" kern="0" dirty="0">
              <a:solidFill>
                <a:srgbClr val="002060"/>
              </a:solidFill>
              <a:latin typeface="HG丸ｺﾞｼｯｸM-PRO" panose="020F0600000000000000" pitchFamily="50" charset="-128"/>
              <a:ea typeface="HG丸ｺﾞｼｯｸM-PRO" panose="020F0600000000000000" pitchFamily="50" charset="-128"/>
            </a:endParaRPr>
          </a:p>
          <a:p>
            <a:pPr algn="ctr">
              <a:lnSpc>
                <a:spcPts val="3300"/>
              </a:lnSpc>
              <a:buFontTx/>
              <a:buNone/>
            </a:pPr>
            <a:r>
              <a:rPr kumimoji="0" lang="ja-JP" altLang="en-US" sz="2400" b="1" kern="0" dirty="0">
                <a:solidFill>
                  <a:srgbClr val="002060"/>
                </a:solidFill>
                <a:latin typeface="HG丸ｺﾞｼｯｸM-PRO" panose="020F0600000000000000" pitchFamily="50" charset="-128"/>
                <a:ea typeface="HG丸ｺﾞｼｯｸM-PRO" panose="020F0600000000000000" pitchFamily="50" charset="-128"/>
              </a:rPr>
              <a:t>働きやすい職場・社会をつくる活動</a:t>
            </a:r>
            <a:endParaRPr kumimoji="0" lang="en-US" altLang="ja-JP" sz="2400" b="1" kern="0" dirty="0">
              <a:ea typeface="HG丸ｺﾞｼｯｸM-PRO" panose="020F0600000000000000" pitchFamily="50" charset="-128"/>
            </a:endParaRPr>
          </a:p>
          <a:p>
            <a:pPr>
              <a:lnSpc>
                <a:spcPts val="3300"/>
              </a:lnSpc>
              <a:buFontTx/>
              <a:buNone/>
            </a:pPr>
            <a:r>
              <a:rPr kumimoji="0" lang="ja-JP" altLang="en-US" sz="2000" kern="0" dirty="0">
                <a:latin typeface="+mn-ea"/>
                <a:ea typeface="+mn-ea"/>
              </a:rPr>
              <a:t>・県や病院、厚労省に交渉</a:t>
            </a:r>
            <a:endParaRPr kumimoji="0" lang="en-US" altLang="ja-JP" sz="2000" kern="0" dirty="0">
              <a:latin typeface="+mn-ea"/>
              <a:ea typeface="+mn-ea"/>
            </a:endParaRPr>
          </a:p>
          <a:p>
            <a:pPr>
              <a:lnSpc>
                <a:spcPts val="3300"/>
              </a:lnSpc>
              <a:buFontTx/>
              <a:buNone/>
            </a:pPr>
            <a:r>
              <a:rPr kumimoji="0" lang="ja-JP" altLang="en-US" sz="2000" kern="0" dirty="0">
                <a:latin typeface="+mn-ea"/>
                <a:ea typeface="+mn-ea"/>
              </a:rPr>
              <a:t>・マスコミに向け記者会見</a:t>
            </a:r>
            <a:endParaRPr kumimoji="0" lang="en-US" altLang="ja-JP" sz="2000" kern="0" dirty="0">
              <a:latin typeface="+mn-ea"/>
              <a:ea typeface="+mn-ea"/>
            </a:endParaRPr>
          </a:p>
          <a:p>
            <a:pPr>
              <a:lnSpc>
                <a:spcPts val="3300"/>
              </a:lnSpc>
              <a:buFontTx/>
              <a:buNone/>
            </a:pPr>
            <a:r>
              <a:rPr kumimoji="0" lang="ja-JP" altLang="en-US" sz="2000" kern="0" dirty="0">
                <a:latin typeface="+mn-ea"/>
                <a:ea typeface="+mn-ea"/>
              </a:rPr>
              <a:t>・地域や国に向け署名活動や宣伝行動</a:t>
            </a:r>
            <a:endParaRPr kumimoji="0" lang="en-US" altLang="ja-JP" sz="2000" kern="0" dirty="0">
              <a:latin typeface="+mn-ea"/>
              <a:ea typeface="+mn-ea"/>
            </a:endParaRPr>
          </a:p>
          <a:p>
            <a:pPr>
              <a:lnSpc>
                <a:spcPts val="3300"/>
              </a:lnSpc>
              <a:buFontTx/>
              <a:buNone/>
            </a:pPr>
            <a:r>
              <a:rPr kumimoji="0" lang="ja-JP" altLang="en-US" sz="2000" kern="0" dirty="0">
                <a:latin typeface="+mn-ea"/>
                <a:ea typeface="+mn-ea"/>
              </a:rPr>
              <a:t>・各種調査　ｅｔｃ．</a:t>
            </a:r>
            <a:endParaRPr kumimoji="0" lang="en-US" altLang="ja-JP" sz="2000" kern="0" dirty="0">
              <a:latin typeface="+mn-ea"/>
              <a:ea typeface="+mn-ea"/>
            </a:endParaRPr>
          </a:p>
        </p:txBody>
      </p:sp>
      <p:sp>
        <p:nvSpPr>
          <p:cNvPr id="17" name="Rectangle 8"/>
          <p:cNvSpPr txBox="1">
            <a:spLocks noChangeArrowheads="1"/>
          </p:cNvSpPr>
          <p:nvPr/>
        </p:nvSpPr>
        <p:spPr>
          <a:xfrm>
            <a:off x="4788024" y="1673606"/>
            <a:ext cx="4032448" cy="1797121"/>
          </a:xfrm>
          <a:prstGeom prst="rect">
            <a:avLst/>
          </a:prstGeom>
          <a:extLst>
            <a:ext uri="{91240B29-F687-4F45-9708-019B960494DF}">
              <a14:hiddenLine xmlns:a14="http://schemas.microsoft.com/office/drawing/2010/main" w="25400">
                <a:solidFill>
                  <a:srgbClr val="000000"/>
                </a:solidFill>
                <a:miter lim="800000"/>
                <a:headEnd/>
                <a:tailEnd/>
              </a14:hiddenLine>
            </a:ext>
          </a:extLst>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kumimoji="1" sz="2400" kern="1200">
                <a:solidFill>
                  <a:schemeClr val="tx1"/>
                </a:solidFill>
                <a:latin typeface="ＭＳ Ｐ明朝" panose="02020600040205080304" pitchFamily="18" charset="-128"/>
                <a:ea typeface="ＭＳ Ｐ明朝" panose="02020600040205080304" pitchFamily="18" charset="-128"/>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kumimoji="1" sz="2000" kern="1200">
                <a:solidFill>
                  <a:schemeClr val="tx1"/>
                </a:solidFill>
                <a:latin typeface="ＭＳ Ｐ明朝" panose="02020600040205080304" pitchFamily="18" charset="-128"/>
                <a:ea typeface="ＭＳ Ｐ明朝" panose="02020600040205080304" pitchFamily="18" charset="-128"/>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kumimoji="1" sz="1800" kern="1200">
                <a:solidFill>
                  <a:schemeClr val="tx1"/>
                </a:solidFill>
                <a:latin typeface="ＭＳ Ｐ明朝" panose="02020600040205080304" pitchFamily="18" charset="-128"/>
                <a:ea typeface="ＭＳ Ｐ明朝" panose="02020600040205080304" pitchFamily="18" charset="-128"/>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kumimoji="1" sz="1600" kern="1200">
                <a:solidFill>
                  <a:schemeClr val="tx1"/>
                </a:solidFill>
                <a:latin typeface="ＭＳ Ｐ明朝" panose="02020600040205080304" pitchFamily="18" charset="-128"/>
                <a:ea typeface="ＭＳ Ｐ明朝" panose="02020600040205080304" pitchFamily="18" charset="-128"/>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kumimoji="1" sz="1600" kern="1200">
                <a:solidFill>
                  <a:schemeClr val="tx1"/>
                </a:solidFill>
                <a:latin typeface="ＭＳ Ｐ明朝" panose="02020600040205080304" pitchFamily="18" charset="-128"/>
                <a:ea typeface="ＭＳ Ｐ明朝" panose="02020600040205080304" pitchFamily="18" charset="-128"/>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kumimoji="1" sz="16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kumimoji="1" sz="16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kumimoji="1" sz="16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kumimoji="1" sz="1600" kern="1200">
                <a:solidFill>
                  <a:schemeClr val="tx1"/>
                </a:solidFill>
                <a:latin typeface="+mn-lt"/>
                <a:ea typeface="+mn-ea"/>
                <a:cs typeface="+mn-cs"/>
              </a:defRPr>
            </a:lvl9pPr>
          </a:lstStyle>
          <a:p>
            <a:pPr algn="ctr">
              <a:buFontTx/>
              <a:buNone/>
            </a:pPr>
            <a:r>
              <a:rPr lang="ja-JP" altLang="en-US" sz="3100" b="1" dirty="0">
                <a:solidFill>
                  <a:srgbClr val="002060"/>
                </a:solidFill>
                <a:latin typeface="HG丸ｺﾞｼｯｸM-PRO" panose="020F0600000000000000" pitchFamily="50" charset="-128"/>
                <a:ea typeface="HG丸ｺﾞｼｯｸM-PRO" panose="020F0600000000000000" pitchFamily="50" charset="-128"/>
              </a:rPr>
              <a:t>②レクリエーション</a:t>
            </a:r>
            <a:endParaRPr lang="en-US" altLang="ja-JP" sz="3100" b="1" dirty="0">
              <a:solidFill>
                <a:srgbClr val="002060"/>
              </a:solidFill>
              <a:latin typeface="HG丸ｺﾞｼｯｸM-PRO" panose="020F0600000000000000" pitchFamily="50" charset="-128"/>
              <a:ea typeface="HG丸ｺﾞｼｯｸM-PRO" panose="020F0600000000000000" pitchFamily="50" charset="-128"/>
            </a:endParaRPr>
          </a:p>
          <a:p>
            <a:pPr algn="ctr">
              <a:buFontTx/>
              <a:buNone/>
            </a:pPr>
            <a:r>
              <a:rPr lang="ja-JP" altLang="en-US" sz="3100" b="1" dirty="0">
                <a:solidFill>
                  <a:srgbClr val="002060"/>
                </a:solidFill>
                <a:latin typeface="HG丸ｺﾞｼｯｸM-PRO" panose="020F0600000000000000" pitchFamily="50" charset="-128"/>
                <a:ea typeface="HG丸ｺﾞｼｯｸM-PRO" panose="020F0600000000000000" pitchFamily="50" charset="-128"/>
              </a:rPr>
              <a:t>学習会</a:t>
            </a:r>
          </a:p>
          <a:p>
            <a:pPr algn="ctr">
              <a:buFontTx/>
              <a:buNone/>
            </a:pPr>
            <a:r>
              <a:rPr lang="ja-JP" altLang="en-US" sz="2600" dirty="0">
                <a:latin typeface="+mj-ea"/>
                <a:ea typeface="+mj-ea"/>
              </a:rPr>
              <a:t>・青年部などのイベントや交流集会</a:t>
            </a:r>
            <a:endParaRPr lang="en-US" altLang="ja-JP" sz="2200" dirty="0">
              <a:latin typeface="+mj-ea"/>
              <a:ea typeface="+mj-ea"/>
            </a:endParaRPr>
          </a:p>
          <a:p>
            <a:pPr>
              <a:buFontTx/>
              <a:buNone/>
            </a:pPr>
            <a:r>
              <a:rPr lang="ja-JP" altLang="en-US" sz="2200" dirty="0">
                <a:latin typeface="+mj-ea"/>
                <a:ea typeface="+mj-ea"/>
              </a:rPr>
              <a:t>　</a:t>
            </a:r>
            <a:r>
              <a:rPr lang="ja-JP" altLang="en-US" sz="2600" dirty="0">
                <a:latin typeface="+mj-ea"/>
                <a:ea typeface="+mj-ea"/>
              </a:rPr>
              <a:t>・医療研究集会や平和学習会</a:t>
            </a:r>
          </a:p>
        </p:txBody>
      </p:sp>
      <p:sp>
        <p:nvSpPr>
          <p:cNvPr id="18" name="Rectangle 4"/>
          <p:cNvSpPr>
            <a:spLocks noGrp="1" noChangeArrowheads="1"/>
          </p:cNvSpPr>
          <p:nvPr>
            <p:ph type="title"/>
          </p:nvPr>
        </p:nvSpPr>
        <p:spPr>
          <a:xfrm>
            <a:off x="629452" y="553357"/>
            <a:ext cx="7885096" cy="936104"/>
          </a:xfrm>
        </p:spPr>
        <p:txBody>
          <a:bodyPr>
            <a:noAutofit/>
          </a:bodyPr>
          <a:lstStyle/>
          <a:p>
            <a:pPr eaLnBrk="1" hangingPunct="1">
              <a:defRPr/>
            </a:pPr>
            <a:r>
              <a:rPr lang="ja-JP" altLang="en-US" sz="4000" dirty="0">
                <a:solidFill>
                  <a:srgbClr val="FF0066"/>
                </a:solidFill>
                <a:latin typeface="HGP創英角ｺﾞｼｯｸUB" panose="020B0900000000000000" pitchFamily="50" charset="-128"/>
                <a:ea typeface="HGP創英角ｺﾞｼｯｸUB" panose="020B0900000000000000" pitchFamily="50" charset="-128"/>
              </a:rPr>
              <a:t>労働組合ではこんなことをしています</a:t>
            </a:r>
          </a:p>
        </p:txBody>
      </p:sp>
      <p:pic>
        <p:nvPicPr>
          <p:cNvPr id="9" name="図 8">
            <a:extLst>
              <a:ext uri="{FF2B5EF4-FFF2-40B4-BE49-F238E27FC236}">
                <a16:creationId xmlns:a16="http://schemas.microsoft.com/office/drawing/2014/main" id="{EE14C4CA-8C61-4FC4-8946-F2B4D06B9B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44170" y="4794422"/>
            <a:ext cx="2754770" cy="1510221"/>
          </a:xfrm>
          <a:prstGeom prst="rect">
            <a:avLst/>
          </a:prstGeom>
        </p:spPr>
      </p:pic>
    </p:spTree>
    <p:extLst>
      <p:ext uri="{BB962C8B-B14F-4D97-AF65-F5344CB8AC3E}">
        <p14:creationId xmlns:p14="http://schemas.microsoft.com/office/powerpoint/2010/main" val="80354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 calcmode="lin" valueType="num">
                                      <p:cBhvr additive="base">
                                        <p:cTn id="15"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 calcmode="lin" valueType="num">
                                      <p:cBhvr additive="base">
                                        <p:cTn id="23"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6">
                                            <p:txEl>
                                              <p:pRg st="1" end="1"/>
                                            </p:txEl>
                                          </p:spTgt>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 calcmode="lin" valueType="num">
                                      <p:cBhvr additive="base">
                                        <p:cTn id="27"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
                                            <p:txEl>
                                              <p:pRg st="2" end="2"/>
                                            </p:txEl>
                                          </p:spTgt>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additive="base">
                                        <p:cTn id="31" dur="500" fill="hold"/>
                                        <p:tgtEl>
                                          <p:spTgt spid="16">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
                                            <p:txEl>
                                              <p:pRg st="3" end="3"/>
                                            </p:txEl>
                                          </p:spTgt>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 calcmode="lin" valueType="num">
                                      <p:cBhvr additive="base">
                                        <p:cTn id="35" dur="500" fill="hold"/>
                                        <p:tgtEl>
                                          <p:spTgt spid="16">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6">
                                            <p:txEl>
                                              <p:pRg st="4" end="4"/>
                                            </p:txEl>
                                          </p:spTgt>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 calcmode="lin" valueType="num">
                                      <p:cBhvr additive="base">
                                        <p:cTn id="39" dur="500" fill="hold"/>
                                        <p:tgtEl>
                                          <p:spTgt spid="16">
                                            <p:txEl>
                                              <p:pRg st="5" end="5"/>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txEl>
                                              <p:pRg st="5" end="5"/>
                                            </p:txEl>
                                          </p:spTgt>
                                        </p:tgtEl>
                                        <p:attrNameLst>
                                          <p:attrName>ppt_y</p:attrName>
                                        </p:attrNameLst>
                                      </p:cBhvr>
                                      <p:tavLst>
                                        <p:tav tm="0">
                                          <p:val>
                                            <p:strVal val="0-#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 calcmode="lin" valueType="num">
                                      <p:cBhvr additive="base">
                                        <p:cTn id="4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 calcmode="lin" valueType="num">
                                      <p:cBhvr additive="base">
                                        <p:cTn id="47" dur="500" fill="hold"/>
                                        <p:tgtEl>
                                          <p:spTgt spid="17">
                                            <p:txEl>
                                              <p:pRg st="1" end="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17">
                                            <p:txEl>
                                              <p:pRg st="2" end="2"/>
                                            </p:txEl>
                                          </p:spTgt>
                                        </p:tgtEl>
                                        <p:attrNameLst>
                                          <p:attrName>style.visibility</p:attrName>
                                        </p:attrNameLst>
                                      </p:cBhvr>
                                      <p:to>
                                        <p:strVal val="visible"/>
                                      </p:to>
                                    </p:set>
                                    <p:anim calcmode="lin" valueType="num">
                                      <p:cBhvr additive="base">
                                        <p:cTn id="51" dur="500" fill="hold"/>
                                        <p:tgtEl>
                                          <p:spTgt spid="17">
                                            <p:txEl>
                                              <p:pRg st="2" end="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17">
                                            <p:txEl>
                                              <p:pRg st="3" end="3"/>
                                            </p:txEl>
                                          </p:spTgt>
                                        </p:tgtEl>
                                        <p:attrNameLst>
                                          <p:attrName>style.visibility</p:attrName>
                                        </p:attrNameLst>
                                      </p:cBhvr>
                                      <p:to>
                                        <p:strVal val="visible"/>
                                      </p:to>
                                    </p:set>
                                    <p:anim calcmode="lin" valueType="num">
                                      <p:cBhvr additive="base">
                                        <p:cTn id="55" dur="500" fill="hold"/>
                                        <p:tgtEl>
                                          <p:spTgt spid="17">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6" grpId="0" build="allAtOnce"/>
      <p:bldP spid="1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6" name="タイトル 1"/>
          <p:cNvSpPr>
            <a:spLocks noGrp="1"/>
          </p:cNvSpPr>
          <p:nvPr>
            <p:ph type="title"/>
          </p:nvPr>
        </p:nvSpPr>
        <p:spPr>
          <a:xfrm>
            <a:off x="161764" y="591154"/>
            <a:ext cx="8820472" cy="780913"/>
          </a:xfrm>
        </p:spPr>
        <p:txBody>
          <a:bodyPr rtlCol="0">
            <a:noAutofit/>
          </a:bodyPr>
          <a:lstStyle/>
          <a:p>
            <a:r>
              <a:rPr lang="ja-JP" altLang="en-US" sz="4000" dirty="0">
                <a:solidFill>
                  <a:srgbClr val="FF0066"/>
                </a:solidFill>
                <a:latin typeface="HG創英角ｺﾞｼｯｸUB" panose="020B0909000000000000" pitchFamily="49" charset="-128"/>
                <a:ea typeface="HG創英角ｺﾞｼｯｸUB" panose="020B0909000000000000" pitchFamily="49" charset="-128"/>
              </a:rPr>
              <a:t>①労働条件の改善</a:t>
            </a:r>
            <a:br>
              <a:rPr lang="en-US" altLang="ja-JP" sz="4000" dirty="0">
                <a:solidFill>
                  <a:srgbClr val="FF0066"/>
                </a:solidFill>
                <a:latin typeface="HG創英角ｺﾞｼｯｸUB" panose="020B0909000000000000" pitchFamily="49" charset="-128"/>
                <a:ea typeface="HG創英角ｺﾞｼｯｸUB" panose="020B0909000000000000" pitchFamily="49" charset="-128"/>
              </a:rPr>
            </a:br>
            <a:endParaRPr lang="ja-JP" altLang="en-US" sz="4000" dirty="0">
              <a:solidFill>
                <a:srgbClr val="FF0066"/>
              </a:solidFill>
              <a:latin typeface="HG創英角ｺﾞｼｯｸUB" panose="020B0909000000000000" pitchFamily="49" charset="-128"/>
              <a:ea typeface="HG創英角ｺﾞｼｯｸUB" panose="020B0909000000000000" pitchFamily="49" charset="-128"/>
            </a:endParaRPr>
          </a:p>
        </p:txBody>
      </p:sp>
      <p:sp>
        <p:nvSpPr>
          <p:cNvPr id="7" name="テキスト プレースホルダー 6"/>
          <p:cNvSpPr txBox="1">
            <a:spLocks noGrp="1"/>
          </p:cNvSpPr>
          <p:nvPr>
            <p:ph type="body" idx="1"/>
          </p:nvPr>
        </p:nvSpPr>
        <p:spPr>
          <a:xfrm>
            <a:off x="215900" y="1251712"/>
            <a:ext cx="4356100" cy="5006468"/>
          </a:xfrm>
          <a:prstGeom prst="rect">
            <a:avLst/>
          </a:prstGeom>
          <a:noFill/>
        </p:spPr>
        <p:txBody>
          <a:bodyPr wrap="square" rtlCol="0">
            <a:spAutoFit/>
          </a:bodyPr>
          <a:lstStyle/>
          <a:p>
            <a:pPr marL="114300" indent="0">
              <a:lnSpc>
                <a:spcPts val="4700"/>
              </a:lnSpc>
              <a:buNone/>
            </a:pPr>
            <a:r>
              <a:rPr kumimoji="1" lang="ja-JP" altLang="en-US" sz="2400" dirty="0">
                <a:solidFill>
                  <a:schemeClr val="tx1"/>
                </a:solidFill>
                <a:latin typeface="+mj-ea"/>
                <a:ea typeface="+mj-ea"/>
              </a:rPr>
              <a:t>・賃金増</a:t>
            </a:r>
            <a:endParaRPr kumimoji="1" lang="en-US" altLang="ja-JP" sz="2400" dirty="0">
              <a:solidFill>
                <a:schemeClr val="tx1"/>
              </a:solidFill>
              <a:latin typeface="+mj-ea"/>
              <a:ea typeface="+mj-ea"/>
            </a:endParaRPr>
          </a:p>
          <a:p>
            <a:pPr marL="114300" indent="0">
              <a:lnSpc>
                <a:spcPts val="4700"/>
              </a:lnSpc>
              <a:buNone/>
            </a:pPr>
            <a:r>
              <a:rPr kumimoji="1" lang="ja-JP" altLang="en-US" sz="2400" dirty="0">
                <a:solidFill>
                  <a:schemeClr val="tx1"/>
                </a:solidFill>
                <a:latin typeface="+mj-ea"/>
                <a:ea typeface="+mj-ea"/>
              </a:rPr>
              <a:t>・一時金増額</a:t>
            </a:r>
          </a:p>
          <a:p>
            <a:pPr marL="114300" indent="0">
              <a:lnSpc>
                <a:spcPts val="4700"/>
              </a:lnSpc>
              <a:buNone/>
            </a:pPr>
            <a:r>
              <a:rPr kumimoji="1" lang="ja-JP" altLang="en-US" sz="2400" dirty="0">
                <a:solidFill>
                  <a:schemeClr val="tx1"/>
                </a:solidFill>
                <a:latin typeface="+mj-ea"/>
                <a:ea typeface="+mj-ea"/>
              </a:rPr>
              <a:t>・サービス残業の一掃</a:t>
            </a:r>
          </a:p>
          <a:p>
            <a:pPr marL="114300" indent="0">
              <a:lnSpc>
                <a:spcPts val="4700"/>
              </a:lnSpc>
              <a:buNone/>
            </a:pPr>
            <a:r>
              <a:rPr kumimoji="1" lang="ja-JP" altLang="en-US" sz="2400" dirty="0">
                <a:solidFill>
                  <a:schemeClr val="tx1"/>
                </a:solidFill>
                <a:latin typeface="+mj-ea"/>
                <a:ea typeface="+mj-ea"/>
              </a:rPr>
              <a:t>・休憩時間の時間延長</a:t>
            </a:r>
          </a:p>
          <a:p>
            <a:pPr marL="114300" indent="0">
              <a:lnSpc>
                <a:spcPts val="4700"/>
              </a:lnSpc>
              <a:buNone/>
            </a:pPr>
            <a:r>
              <a:rPr kumimoji="1" lang="ja-JP" altLang="en-US" sz="2400" dirty="0">
                <a:solidFill>
                  <a:schemeClr val="tx1"/>
                </a:solidFill>
                <a:latin typeface="+mj-ea"/>
                <a:ea typeface="+mj-ea"/>
              </a:rPr>
              <a:t>・各職場人員定数増</a:t>
            </a:r>
          </a:p>
          <a:p>
            <a:pPr marL="114300" indent="0">
              <a:lnSpc>
                <a:spcPts val="4700"/>
              </a:lnSpc>
              <a:buNone/>
            </a:pPr>
            <a:r>
              <a:rPr kumimoji="1" lang="ja-JP" altLang="en-US" sz="2400" dirty="0">
                <a:solidFill>
                  <a:schemeClr val="tx1"/>
                </a:solidFill>
                <a:latin typeface="+mj-ea"/>
                <a:ea typeface="+mj-ea"/>
              </a:rPr>
              <a:t>・病棟　夜勤人員２人⇒３人</a:t>
            </a:r>
          </a:p>
          <a:p>
            <a:pPr marL="114300" indent="0">
              <a:lnSpc>
                <a:spcPts val="4700"/>
              </a:lnSpc>
              <a:buNone/>
            </a:pPr>
            <a:r>
              <a:rPr kumimoji="1" lang="ja-JP" altLang="en-US" sz="2400" dirty="0">
                <a:solidFill>
                  <a:schemeClr val="tx1"/>
                </a:solidFill>
                <a:latin typeface="+mj-ea"/>
                <a:ea typeface="+mj-ea"/>
              </a:rPr>
              <a:t>・院内保育の新設</a:t>
            </a:r>
          </a:p>
          <a:p>
            <a:pPr marL="114300" indent="0">
              <a:lnSpc>
                <a:spcPts val="4700"/>
              </a:lnSpc>
              <a:buNone/>
            </a:pPr>
            <a:r>
              <a:rPr kumimoji="1" lang="ja-JP" altLang="en-US" sz="2400" dirty="0">
                <a:solidFill>
                  <a:schemeClr val="tx1"/>
                </a:solidFill>
                <a:latin typeface="+mj-ea"/>
                <a:ea typeface="+mj-ea"/>
              </a:rPr>
              <a:t>・職員寮の確保　ｅｔｃ．</a:t>
            </a:r>
            <a:endParaRPr kumimoji="1" lang="en-US" altLang="ja-JP" sz="2400" dirty="0">
              <a:solidFill>
                <a:schemeClr val="tx1"/>
              </a:solidFill>
              <a:latin typeface="+mj-ea"/>
              <a:ea typeface="+mj-ea"/>
            </a:endParaRPr>
          </a:p>
        </p:txBody>
      </p:sp>
      <p:sp>
        <p:nvSpPr>
          <p:cNvPr id="2" name="AutoShape 2" descr="http://irouren.or.jp/member/assets_c/2013/07/kai01-thumb-autox700-357.jpg"/>
          <p:cNvSpPr>
            <a:spLocks noChangeAspect="1" noChangeArrowheads="1"/>
          </p:cNvSpPr>
          <p:nvPr/>
        </p:nvSpPr>
        <p:spPr bwMode="auto">
          <a:xfrm>
            <a:off x="63500" y="-182033"/>
            <a:ext cx="3048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kumimoji="0" lang="ja-JP" altLang="en-US" sz="1400" kern="0">
              <a:solidFill>
                <a:srgbClr val="000000"/>
              </a:solidFill>
              <a:cs typeface="Arial"/>
              <a:sym typeface="Arial"/>
            </a:endParaRPr>
          </a:p>
        </p:txBody>
      </p:sp>
      <p:sp>
        <p:nvSpPr>
          <p:cNvPr id="3" name="AutoShape 4" descr="http://irouren.or.jp/member/assets_c/2013/07/kai01-thumb-autox700-357.jpg"/>
          <p:cNvSpPr>
            <a:spLocks noChangeAspect="1" noChangeArrowheads="1"/>
          </p:cNvSpPr>
          <p:nvPr/>
        </p:nvSpPr>
        <p:spPr bwMode="auto">
          <a:xfrm>
            <a:off x="215900" y="21167"/>
            <a:ext cx="3048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kumimoji="0" lang="ja-JP" altLang="en-US" sz="1400" kern="0">
              <a:solidFill>
                <a:srgbClr val="000000"/>
              </a:solidFill>
              <a:cs typeface="Arial"/>
              <a:sym typeface="Arial"/>
            </a:endParaRPr>
          </a:p>
        </p:txBody>
      </p:sp>
      <p:sp>
        <p:nvSpPr>
          <p:cNvPr id="8" name="タイトル 1">
            <a:extLst>
              <a:ext uri="{FF2B5EF4-FFF2-40B4-BE49-F238E27FC236}">
                <a16:creationId xmlns:a16="http://schemas.microsoft.com/office/drawing/2014/main" id="{A3F254F1-107A-4AEF-B10A-12979E6614F0}"/>
              </a:ext>
            </a:extLst>
          </p:cNvPr>
          <p:cNvSpPr txBox="1">
            <a:spLocks/>
          </p:cNvSpPr>
          <p:nvPr/>
        </p:nvSpPr>
        <p:spPr>
          <a:xfrm>
            <a:off x="63500" y="-95329"/>
            <a:ext cx="7092280" cy="639391"/>
          </a:xfrm>
          <a:prstGeom prst="rect">
            <a:avLst/>
          </a:prstGeom>
          <a:noFill/>
          <a:ln>
            <a:noFill/>
          </a:ln>
        </p:spPr>
        <p:txBody>
          <a:bodyPr spcFirstLastPara="1"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kumimoji="0" lang="ja-JP" altLang="en-US" sz="3200" i="1" kern="0" dirty="0">
                <a:solidFill>
                  <a:srgbClr val="0070C0"/>
                </a:solidFill>
                <a:latin typeface="HG創英角ｺﾞｼｯｸUB" panose="020B0909000000000000" pitchFamily="49" charset="-128"/>
                <a:ea typeface="HG創英角ｺﾞｼｯｸUB" panose="020B0909000000000000" pitchFamily="49" charset="-128"/>
              </a:rPr>
              <a:t>労働組合ではこんなことをしています</a:t>
            </a:r>
            <a:br>
              <a:rPr kumimoji="0" lang="en-US" altLang="ja-JP" sz="4000" kern="0" dirty="0">
                <a:solidFill>
                  <a:srgbClr val="FF0066"/>
                </a:solidFill>
                <a:latin typeface="HG創英角ｺﾞｼｯｸUB" panose="020B0909000000000000" pitchFamily="49" charset="-128"/>
                <a:ea typeface="HG創英角ｺﾞｼｯｸUB" panose="020B0909000000000000" pitchFamily="49" charset="-128"/>
              </a:rPr>
            </a:br>
            <a:endParaRPr kumimoji="0" lang="ja-JP" altLang="en-US" sz="4000" kern="0" dirty="0">
              <a:solidFill>
                <a:srgbClr val="FF0066"/>
              </a:solidFill>
              <a:latin typeface="HG創英角ｺﾞｼｯｸUB" panose="020B0909000000000000" pitchFamily="49" charset="-128"/>
              <a:ea typeface="HG創英角ｺﾞｼｯｸUB" panose="020B0909000000000000" pitchFamily="49" charset="-128"/>
            </a:endParaRPr>
          </a:p>
        </p:txBody>
      </p:sp>
      <p:sp>
        <p:nvSpPr>
          <p:cNvPr id="9" name="正方形/長方形 8">
            <a:extLst>
              <a:ext uri="{FF2B5EF4-FFF2-40B4-BE49-F238E27FC236}">
                <a16:creationId xmlns:a16="http://schemas.microsoft.com/office/drawing/2014/main" id="{36BFB676-6417-4B11-B3CD-3B9360625D04}"/>
              </a:ext>
            </a:extLst>
          </p:cNvPr>
          <p:cNvSpPr/>
          <p:nvPr/>
        </p:nvSpPr>
        <p:spPr>
          <a:xfrm>
            <a:off x="3915447" y="1814121"/>
            <a:ext cx="2372212" cy="1323439"/>
          </a:xfrm>
          <a:prstGeom prst="rect">
            <a:avLst/>
          </a:prstGeom>
          <a:noFill/>
        </p:spPr>
        <p:txBody>
          <a:bodyPr wrap="square" lIns="91440" tIns="45720" rIns="91440" bIns="45720">
            <a:spAutoFit/>
          </a:bodyPr>
          <a:lstStyle/>
          <a:p>
            <a:pPr algn="ctr"/>
            <a:r>
              <a:rPr lang="ja-JP" altLang="en-US" sz="8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ＤＦＰ中太丸ゴシック体" panose="020F0700010101010101" pitchFamily="50" charset="-128"/>
                <a:ea typeface="ＤＦＰ中太丸ゴシック体" panose="020F0700010101010101" pitchFamily="50" charset="-128"/>
              </a:rPr>
              <a:t>春闘</a:t>
            </a:r>
          </a:p>
        </p:txBody>
      </p:sp>
      <p:sp>
        <p:nvSpPr>
          <p:cNvPr id="11" name="正方形/長方形 10">
            <a:extLst>
              <a:ext uri="{FF2B5EF4-FFF2-40B4-BE49-F238E27FC236}">
                <a16:creationId xmlns:a16="http://schemas.microsoft.com/office/drawing/2014/main" id="{803AB78B-62AA-4830-8425-D15BAB034BDC}"/>
              </a:ext>
            </a:extLst>
          </p:cNvPr>
          <p:cNvSpPr/>
          <p:nvPr/>
        </p:nvSpPr>
        <p:spPr>
          <a:xfrm>
            <a:off x="6338391" y="2491684"/>
            <a:ext cx="2372212" cy="1323439"/>
          </a:xfrm>
          <a:prstGeom prst="rect">
            <a:avLst/>
          </a:prstGeom>
          <a:noFill/>
        </p:spPr>
        <p:txBody>
          <a:bodyPr wrap="square" lIns="91440" tIns="45720" rIns="91440" bIns="45720">
            <a:spAutoFit/>
          </a:bodyPr>
          <a:lstStyle/>
          <a:p>
            <a:pPr algn="ctr"/>
            <a:r>
              <a:rPr lang="ja-JP" altLang="en-US" sz="8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ＤＦＰ中太丸ゴシック体" panose="020F0700010101010101" pitchFamily="50" charset="-128"/>
                <a:ea typeface="ＤＦＰ中太丸ゴシック体" panose="020F0700010101010101" pitchFamily="50" charset="-128"/>
              </a:rPr>
              <a:t>秋</a:t>
            </a:r>
            <a:r>
              <a:rPr lang="ja-JP" altLang="en-US" sz="8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ＤＦＰ中太丸ゴシック体" panose="020F0700010101010101" pitchFamily="50" charset="-128"/>
                <a:ea typeface="ＤＦＰ中太丸ゴシック体" panose="020F0700010101010101" pitchFamily="50" charset="-128"/>
              </a:rPr>
              <a:t>闘</a:t>
            </a:r>
          </a:p>
        </p:txBody>
      </p:sp>
      <p:pic>
        <p:nvPicPr>
          <p:cNvPr id="12" name="図 11">
            <a:extLst>
              <a:ext uri="{FF2B5EF4-FFF2-40B4-BE49-F238E27FC236}">
                <a16:creationId xmlns:a16="http://schemas.microsoft.com/office/drawing/2014/main" id="{FD4C52FB-4608-4EEA-BED6-E54A5B7F93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60032" y="3815123"/>
            <a:ext cx="3539751" cy="1940563"/>
          </a:xfrm>
          <a:prstGeom prst="rect">
            <a:avLst/>
          </a:prstGeom>
        </p:spPr>
      </p:pic>
      <p:sp>
        <p:nvSpPr>
          <p:cNvPr id="10" name="正方形/長方形 9">
            <a:extLst>
              <a:ext uri="{FF2B5EF4-FFF2-40B4-BE49-F238E27FC236}">
                <a16:creationId xmlns:a16="http://schemas.microsoft.com/office/drawing/2014/main" id="{E1FE57E6-04D5-44E2-A2F5-27FFABBDFC8F}"/>
              </a:ext>
            </a:extLst>
          </p:cNvPr>
          <p:cNvSpPr/>
          <p:nvPr/>
        </p:nvSpPr>
        <p:spPr>
          <a:xfrm>
            <a:off x="5059302" y="973584"/>
            <a:ext cx="4780763" cy="923330"/>
          </a:xfrm>
          <a:prstGeom prst="rect">
            <a:avLst/>
          </a:prstGeom>
          <a:noFill/>
        </p:spPr>
        <p:txBody>
          <a:bodyPr wrap="square" lIns="91440" tIns="45720" rIns="91440" bIns="45720">
            <a:spAutoFit/>
          </a:bodyPr>
          <a:lstStyle/>
          <a:p>
            <a:pPr algn="ctr"/>
            <a:r>
              <a:rPr lang="ja-JP" alt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ＤＦＰ中太丸ゴシック体" panose="020F0700010101010101" pitchFamily="50" charset="-128"/>
                <a:ea typeface="ＤＦＰ中太丸ゴシック体" panose="020F0700010101010101" pitchFamily="50" charset="-128"/>
              </a:rPr>
              <a:t>労使交渉</a:t>
            </a:r>
          </a:p>
        </p:txBody>
      </p:sp>
    </p:spTree>
    <p:extLst>
      <p:ext uri="{BB962C8B-B14F-4D97-AF65-F5344CB8AC3E}">
        <p14:creationId xmlns:p14="http://schemas.microsoft.com/office/powerpoint/2010/main" val="84747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3" name="タイトル 1"/>
          <p:cNvSpPr>
            <a:spLocks noGrp="1"/>
          </p:cNvSpPr>
          <p:nvPr>
            <p:ph type="title"/>
          </p:nvPr>
        </p:nvSpPr>
        <p:spPr>
          <a:xfrm>
            <a:off x="311700" y="593387"/>
            <a:ext cx="6420540" cy="891398"/>
          </a:xfrm>
        </p:spPr>
        <p:txBody>
          <a:bodyPr/>
          <a:lstStyle/>
          <a:p>
            <a:pPr algn="just"/>
            <a:r>
              <a:rPr kumimoji="1" lang="ja-JP" altLang="en-US" sz="4000" dirty="0">
                <a:solidFill>
                  <a:srgbClr val="FF0066"/>
                </a:solidFill>
                <a:latin typeface="HGP創英角ｺﾞｼｯｸUB" panose="020B0900000000000000" pitchFamily="50" charset="-128"/>
                <a:ea typeface="HGP創英角ｺﾞｼｯｸUB" panose="020B0900000000000000" pitchFamily="50" charset="-128"/>
              </a:rPr>
              <a:t>②レクリエーション・学習会</a:t>
            </a:r>
          </a:p>
        </p:txBody>
      </p:sp>
      <p:pic>
        <p:nvPicPr>
          <p:cNvPr id="409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763688" y="4453790"/>
            <a:ext cx="3334182" cy="178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7498" y="2340975"/>
            <a:ext cx="3048128" cy="202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09463" y="4453789"/>
            <a:ext cx="2692633" cy="178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タイトル 1">
            <a:extLst>
              <a:ext uri="{FF2B5EF4-FFF2-40B4-BE49-F238E27FC236}">
                <a16:creationId xmlns:a16="http://schemas.microsoft.com/office/drawing/2014/main" id="{8F5A42D9-63C8-466E-B1F1-D7831BC4062D}"/>
              </a:ext>
            </a:extLst>
          </p:cNvPr>
          <p:cNvSpPr txBox="1">
            <a:spLocks/>
          </p:cNvSpPr>
          <p:nvPr/>
        </p:nvSpPr>
        <p:spPr>
          <a:xfrm>
            <a:off x="63500" y="-95329"/>
            <a:ext cx="7092280" cy="639391"/>
          </a:xfrm>
          <a:prstGeom prst="rect">
            <a:avLst/>
          </a:prstGeom>
          <a:noFill/>
          <a:ln>
            <a:noFill/>
          </a:ln>
        </p:spPr>
        <p:txBody>
          <a:bodyPr spcFirstLastPara="1"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kumimoji="0" lang="ja-JP" altLang="en-US" sz="3200" i="1" kern="0" dirty="0">
                <a:solidFill>
                  <a:srgbClr val="0070C0"/>
                </a:solidFill>
                <a:latin typeface="HG創英角ｺﾞｼｯｸUB" panose="020B0909000000000000" pitchFamily="49" charset="-128"/>
                <a:ea typeface="HG創英角ｺﾞｼｯｸUB" panose="020B0909000000000000" pitchFamily="49" charset="-128"/>
              </a:rPr>
              <a:t>労働組合ではこんなことをしています</a:t>
            </a:r>
            <a:br>
              <a:rPr kumimoji="0" lang="en-US" altLang="ja-JP" sz="4000" kern="0" dirty="0">
                <a:solidFill>
                  <a:srgbClr val="FF0066"/>
                </a:solidFill>
                <a:latin typeface="HG創英角ｺﾞｼｯｸUB" panose="020B0909000000000000" pitchFamily="49" charset="-128"/>
                <a:ea typeface="HG創英角ｺﾞｼｯｸUB" panose="020B0909000000000000" pitchFamily="49" charset="-128"/>
              </a:rPr>
            </a:br>
            <a:endParaRPr kumimoji="0" lang="ja-JP" altLang="en-US" sz="4000" kern="0" dirty="0">
              <a:solidFill>
                <a:srgbClr val="FF0066"/>
              </a:solidFill>
              <a:latin typeface="HG創英角ｺﾞｼｯｸUB" panose="020B0909000000000000" pitchFamily="49" charset="-128"/>
              <a:ea typeface="HG創英角ｺﾞｼｯｸUB" panose="020B0909000000000000" pitchFamily="49" charset="-128"/>
            </a:endParaRPr>
          </a:p>
        </p:txBody>
      </p:sp>
      <p:sp>
        <p:nvSpPr>
          <p:cNvPr id="8" name="テキスト プレースホルダー 6">
            <a:extLst>
              <a:ext uri="{FF2B5EF4-FFF2-40B4-BE49-F238E27FC236}">
                <a16:creationId xmlns:a16="http://schemas.microsoft.com/office/drawing/2014/main" id="{9A97312C-CDE2-490D-8A38-B4D33158A9BB}"/>
              </a:ext>
            </a:extLst>
          </p:cNvPr>
          <p:cNvSpPr txBox="1">
            <a:spLocks noGrp="1"/>
          </p:cNvSpPr>
          <p:nvPr>
            <p:ph type="body" idx="1"/>
          </p:nvPr>
        </p:nvSpPr>
        <p:spPr>
          <a:xfrm>
            <a:off x="278964" y="1239031"/>
            <a:ext cx="8520600" cy="1636828"/>
          </a:xfrm>
          <a:prstGeom prst="rect">
            <a:avLst/>
          </a:prstGeom>
          <a:noFill/>
        </p:spPr>
        <p:txBody>
          <a:bodyPr wrap="square" rtlCol="0">
            <a:spAutoFit/>
          </a:bodyPr>
          <a:lstStyle/>
          <a:p>
            <a:pPr>
              <a:buFontTx/>
              <a:buNone/>
            </a:pPr>
            <a:r>
              <a:rPr lang="ja-JP" altLang="en-US" sz="2400" dirty="0">
                <a:solidFill>
                  <a:schemeClr val="tx1"/>
                </a:solidFill>
                <a:latin typeface="+mj-ea"/>
              </a:rPr>
              <a:t>・青年部などのイベントや交流集会</a:t>
            </a:r>
            <a:endParaRPr lang="en-US" altLang="ja-JP" sz="2400" dirty="0">
              <a:solidFill>
                <a:schemeClr val="tx1"/>
              </a:solidFill>
              <a:latin typeface="+mj-ea"/>
            </a:endParaRPr>
          </a:p>
          <a:p>
            <a:pPr>
              <a:buFontTx/>
              <a:buNone/>
            </a:pPr>
            <a:r>
              <a:rPr lang="ja-JP" altLang="en-US" sz="2400" dirty="0">
                <a:solidFill>
                  <a:schemeClr val="tx1"/>
                </a:solidFill>
                <a:latin typeface="+mj-ea"/>
              </a:rPr>
              <a:t>・医療研究集会や平和学習会</a:t>
            </a:r>
          </a:p>
          <a:p>
            <a:pPr marL="114300" indent="0">
              <a:lnSpc>
                <a:spcPts val="4700"/>
              </a:lnSpc>
              <a:buNone/>
            </a:pPr>
            <a:endParaRPr kumimoji="1" lang="en-US" altLang="ja-JP" sz="2400" dirty="0">
              <a:solidFill>
                <a:schemeClr val="tx1"/>
              </a:solidFill>
              <a:latin typeface="+mj-ea"/>
              <a:ea typeface="+mj-ea"/>
            </a:endParaRPr>
          </a:p>
        </p:txBody>
      </p:sp>
      <p:pic>
        <p:nvPicPr>
          <p:cNvPr id="4" name="図 3">
            <a:extLst>
              <a:ext uri="{FF2B5EF4-FFF2-40B4-BE49-F238E27FC236}">
                <a16:creationId xmlns:a16="http://schemas.microsoft.com/office/drawing/2014/main" id="{5C0291C6-8FB4-4308-BA47-4A1030FF03F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76840" y="2309735"/>
            <a:ext cx="3808714" cy="2050825"/>
          </a:xfrm>
          <a:prstGeom prst="rect">
            <a:avLst/>
          </a:prstGeom>
        </p:spPr>
      </p:pic>
      <p:pic>
        <p:nvPicPr>
          <p:cNvPr id="13" name="図 12">
            <a:extLst>
              <a:ext uri="{FF2B5EF4-FFF2-40B4-BE49-F238E27FC236}">
                <a16:creationId xmlns:a16="http://schemas.microsoft.com/office/drawing/2014/main" id="{2985EA46-B643-40EA-9DFF-E64DB26C206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37123" y="184708"/>
            <a:ext cx="2359742" cy="2203409"/>
          </a:xfrm>
          <a:prstGeom prst="rect">
            <a:avLst/>
          </a:prstGeom>
        </p:spPr>
      </p:pic>
    </p:spTree>
    <p:extLst>
      <p:ext uri="{BB962C8B-B14F-4D97-AF65-F5344CB8AC3E}">
        <p14:creationId xmlns:p14="http://schemas.microsoft.com/office/powerpoint/2010/main" val="143727623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医療パワポデザイン</Template>
  <TotalTime>1859</TotalTime>
  <Words>2833</Words>
  <Application>Microsoft Office PowerPoint</Application>
  <PresentationFormat>画面に合わせる (4:3)</PresentationFormat>
  <Paragraphs>274</Paragraphs>
  <Slides>20</Slides>
  <Notes>20</Notes>
  <HiddenSlides>0</HiddenSlides>
  <MMClips>0</MMClips>
  <ScaleCrop>false</ScaleCrop>
  <HeadingPairs>
    <vt:vector size="6" baseType="variant">
      <vt:variant>
        <vt:lpstr>使用されているフォント</vt:lpstr>
      </vt:variant>
      <vt:variant>
        <vt:i4>10</vt:i4>
      </vt:variant>
      <vt:variant>
        <vt:lpstr>テーマ</vt:lpstr>
      </vt:variant>
      <vt:variant>
        <vt:i4>9</vt:i4>
      </vt:variant>
      <vt:variant>
        <vt:lpstr>スライド タイトル</vt:lpstr>
      </vt:variant>
      <vt:variant>
        <vt:i4>20</vt:i4>
      </vt:variant>
    </vt:vector>
  </HeadingPairs>
  <TitlesOfParts>
    <vt:vector size="39" baseType="lpstr">
      <vt:lpstr>ＤＦＰ中太丸ゴシック体</vt:lpstr>
      <vt:lpstr>HGP創英角ｺﾞｼｯｸUB</vt:lpstr>
      <vt:lpstr>HGP創英角ﾎﾟｯﾌﾟ体</vt:lpstr>
      <vt:lpstr>HG丸ｺﾞｼｯｸM-PRO</vt:lpstr>
      <vt:lpstr>HG創英角ｺﾞｼｯｸUB</vt:lpstr>
      <vt:lpstr>ＭＳ Ｐゴシック</vt:lpstr>
      <vt:lpstr>Arial</vt:lpstr>
      <vt:lpstr>Arial Narrow</vt:lpstr>
      <vt:lpstr>Calibri</vt:lpstr>
      <vt:lpstr>Wingdings</vt:lpstr>
      <vt:lpstr>Simple Light</vt:lpstr>
      <vt:lpstr>1_Simple Light</vt:lpstr>
      <vt:lpstr>2_Simple Light</vt:lpstr>
      <vt:lpstr>3_Simple Light</vt:lpstr>
      <vt:lpstr>4_Simple Light</vt:lpstr>
      <vt:lpstr>5_Simple Light</vt:lpstr>
      <vt:lpstr>6_Simple Light</vt:lpstr>
      <vt:lpstr>7_Simple Light</vt:lpstr>
      <vt:lpstr>8_Simple Light</vt:lpstr>
      <vt:lpstr>PowerPoint プレゼンテーション</vt:lpstr>
      <vt:lpstr>PowerPoint プレゼンテーション</vt:lpstr>
      <vt:lpstr>労働組合とは…</vt:lpstr>
      <vt:lpstr>アルバイトをしていて、 　　　　　　　こんな悩みが…</vt:lpstr>
      <vt:lpstr>労働組合に相談しよう</vt:lpstr>
      <vt:lpstr>労働組合に相談しよう </vt:lpstr>
      <vt:lpstr>労働組合ではこんなことをしています</vt:lpstr>
      <vt:lpstr>①労働条件の改善 </vt:lpstr>
      <vt:lpstr>②レクリエーション・学習会</vt:lpstr>
      <vt:lpstr>③医療・介護従事者を増やし 　働きやすい職場・社会をつくる活動（1） </vt:lpstr>
      <vt:lpstr>③医療・介護従事者を増やし 　働きやすい職場・社会をつくる活動（2） </vt:lpstr>
      <vt:lpstr>③医療・介護従事者を増やし 　働きやすい職場・社会をつくる活動（３） </vt:lpstr>
      <vt:lpstr>専門部もあります！(1)</vt:lpstr>
      <vt:lpstr>専門部もあります！(2)</vt:lpstr>
      <vt:lpstr>医労連共済</vt:lpstr>
      <vt:lpstr>「ろうきん（労働金庫）」が使えます！</vt:lpstr>
      <vt:lpstr>PowerPoint プレゼンテーション</vt:lpstr>
      <vt:lpstr>組合費について</vt:lpstr>
      <vt:lpstr>労働組合事務所の場所</vt:lpstr>
      <vt:lpstr>「労使対等」を考える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入職おめでとうございます</dc:title>
  <dc:creator>user14</dc:creator>
  <cp:lastModifiedBy>IROREN-PC19</cp:lastModifiedBy>
  <cp:revision>222</cp:revision>
  <cp:lastPrinted>2021-02-17T06:56:35Z</cp:lastPrinted>
  <dcterms:created xsi:type="dcterms:W3CDTF">2019-01-25T04:28:29Z</dcterms:created>
  <dcterms:modified xsi:type="dcterms:W3CDTF">2021-02-17T07:38:48Z</dcterms:modified>
</cp:coreProperties>
</file>