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7" r:id="rId2"/>
  </p:sldMasterIdLst>
  <p:notesMasterIdLst>
    <p:notesMasterId r:id="rId51"/>
  </p:notesMasterIdLst>
  <p:handoutMasterIdLst>
    <p:handoutMasterId r:id="rId52"/>
  </p:handoutMasterIdLst>
  <p:sldIdLst>
    <p:sldId id="257" r:id="rId3"/>
    <p:sldId id="274" r:id="rId4"/>
    <p:sldId id="303" r:id="rId5"/>
    <p:sldId id="299" r:id="rId6"/>
    <p:sldId id="322" r:id="rId7"/>
    <p:sldId id="307" r:id="rId8"/>
    <p:sldId id="280" r:id="rId9"/>
    <p:sldId id="309" r:id="rId10"/>
    <p:sldId id="304" r:id="rId11"/>
    <p:sldId id="289" r:id="rId12"/>
    <p:sldId id="323" r:id="rId13"/>
    <p:sldId id="324" r:id="rId14"/>
    <p:sldId id="325" r:id="rId15"/>
    <p:sldId id="326" r:id="rId16"/>
    <p:sldId id="329" r:id="rId17"/>
    <p:sldId id="331" r:id="rId18"/>
    <p:sldId id="334" r:id="rId19"/>
    <p:sldId id="333" r:id="rId20"/>
    <p:sldId id="335" r:id="rId21"/>
    <p:sldId id="318" r:id="rId22"/>
    <p:sldId id="336" r:id="rId23"/>
    <p:sldId id="382" r:id="rId24"/>
    <p:sldId id="379" r:id="rId25"/>
    <p:sldId id="343" r:id="rId26"/>
    <p:sldId id="344" r:id="rId27"/>
    <p:sldId id="355" r:id="rId28"/>
    <p:sldId id="349" r:id="rId29"/>
    <p:sldId id="345" r:id="rId30"/>
    <p:sldId id="346" r:id="rId31"/>
    <p:sldId id="356" r:id="rId32"/>
    <p:sldId id="378" r:id="rId33"/>
    <p:sldId id="359" r:id="rId34"/>
    <p:sldId id="340" r:id="rId35"/>
    <p:sldId id="361" r:id="rId36"/>
    <p:sldId id="380" r:id="rId37"/>
    <p:sldId id="367" r:id="rId38"/>
    <p:sldId id="368" r:id="rId39"/>
    <p:sldId id="312" r:id="rId40"/>
    <p:sldId id="386" r:id="rId41"/>
    <p:sldId id="383" r:id="rId42"/>
    <p:sldId id="369" r:id="rId43"/>
    <p:sldId id="370" r:id="rId44"/>
    <p:sldId id="373" r:id="rId45"/>
    <p:sldId id="376" r:id="rId46"/>
    <p:sldId id="381" r:id="rId47"/>
    <p:sldId id="384" r:id="rId48"/>
    <p:sldId id="316" r:id="rId49"/>
    <p:sldId id="317" r:id="rId50"/>
  </p:sldIdLst>
  <p:sldSz cx="9144000" cy="6858000" type="screen4x3"/>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21">
          <p15:clr>
            <a:srgbClr val="A4A3A4"/>
          </p15:clr>
        </p15:guide>
        <p15:guide id="2" pos="31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381" autoAdjust="0"/>
  </p:normalViewPr>
  <p:slideViewPr>
    <p:cSldViewPr snapToGrid="0">
      <p:cViewPr varScale="1">
        <p:scale>
          <a:sx n="67" d="100"/>
          <a:sy n="67" d="100"/>
        </p:scale>
        <p:origin x="-96" y="-744"/>
      </p:cViewPr>
      <p:guideLst>
        <p:guide orient="horz" pos="2160"/>
        <p:guide pos="2880"/>
      </p:guideLst>
    </p:cSldViewPr>
  </p:slideViewPr>
  <p:outlineViewPr>
    <p:cViewPr>
      <p:scale>
        <a:sx n="33" d="100"/>
        <a:sy n="33" d="100"/>
      </p:scale>
      <p:origin x="0" y="-3368"/>
    </p:cViewPr>
  </p:outlineViewPr>
  <p:notesTextViewPr>
    <p:cViewPr>
      <p:scale>
        <a:sx n="1" d="1"/>
        <a:sy n="1" d="1"/>
      </p:scale>
      <p:origin x="0" y="0"/>
    </p:cViewPr>
  </p:notesTextViewPr>
  <p:sorterViewPr>
    <p:cViewPr>
      <p:scale>
        <a:sx n="100" d="100"/>
        <a:sy n="100" d="100"/>
      </p:scale>
      <p:origin x="0" y="9504"/>
    </p:cViewPr>
  </p:sorterViewPr>
  <p:notesViewPr>
    <p:cSldViewPr snapToGrid="0">
      <p:cViewPr varScale="1">
        <p:scale>
          <a:sx n="111" d="100"/>
          <a:sy n="111" d="100"/>
        </p:scale>
        <p:origin x="-330" y="-90"/>
      </p:cViewPr>
      <p:guideLst>
        <p:guide orient="horz" pos="2235"/>
        <p:guide pos="32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Server\&#20849;&#26377;&#12487;&#12540;&#12479;&#65297;\&#21508;&#31278;&#22996;&#21729;&#20250;\&#30475;&#35703;&#23550;&#31574;\13&#24180;&#30475;&#35703;&#32887;&#21729;&#12398;&#21172;&#20685;&#23455;&#24907;&#35519;&#26619;\&#12356;&#12376;&#12425;&#12394;&#12356;&#12391;&#65281;&#21307;&#30274;&#21172;&#20685;&#29305;&#21029;&#21495;&#20316;&#26989;&#20013;\&#30475;&#35703;&#23455;&#24907;&#35519;&#26619;&#12398;&#20316;&#26989;&#12513;&#12514;&#12304;1&#26376;26&#26085;&#26356;&#26032;&#1230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6376;&#12471;&#12531;&#12509;&#20316;&#26989;\&#30475;&#35703;&#23455;&#24907;&#35519;&#26619;&#12398;&#20316;&#26989;&#12513;&#12514;&#12304;1&#26376;5&#26085;&#26356;&#26032;&#1230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rver\&#20849;&#26377;&#12487;&#12540;&#12479;&#65297;\&#21508;&#31278;&#22996;&#21729;&#20250;\&#30475;&#35703;&#23550;&#31574;\13&#24180;&#30475;&#35703;&#32887;&#21729;&#12398;&#21172;&#20685;&#23455;&#24907;&#35519;&#26619;\&#12356;&#12376;&#12425;&#12394;&#12356;&#12391;&#65281;&#21307;&#30274;&#21172;&#20685;&#29305;&#21029;&#21495;&#20316;&#26989;&#20013;\&#30475;&#35703;&#23455;&#24907;&#35519;&#26619;&#12398;&#20316;&#26989;&#12513;&#12514;&#12304;1&#26376;26&#26085;&#26356;&#26032;&#1230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12304;&#26356;&#26032;&#29256;&#12305;&#30475;&#35703;&#32887;&#21729;&#12398;&#21172;&#20685;&#23455;&#24907;&#35519;&#26619;\&#30475;&#35703;&#23455;&#24907;&#35519;&#26619;&#12398;&#20316;&#26989;&#12513;&#1251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roren\Documents\&#65418;&#65439;&#65436;&#65392;&#65422;&#65439;&#65394;&#65437;&#65412;\&#12497;&#12527;&#12540;&#12509;&#12452;&#12531;&#12488;\&#21307;&#21172;&#36899;&#32068;&#32340;&#2596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ja-JP" altLang="en-US" sz="2000" dirty="0"/>
              <a:t>「慢性疲労</a:t>
            </a:r>
            <a:r>
              <a:rPr lang="ja-JP" altLang="en-US" sz="2000" dirty="0" smtClean="0"/>
              <a:t>」が７４％</a:t>
            </a:r>
            <a:endParaRPr lang="ja-JP" altLang="en-US" sz="2000" dirty="0"/>
          </a:p>
        </c:rich>
      </c:tx>
      <c:overlay val="0"/>
    </c:title>
    <c:autoTitleDeleted val="0"/>
    <c:plotArea>
      <c:layout/>
      <c:barChart>
        <c:barDir val="col"/>
        <c:grouping val="clustered"/>
        <c:varyColors val="0"/>
        <c:ser>
          <c:idx val="0"/>
          <c:order val="0"/>
          <c:invertIfNegative val="0"/>
          <c:dPt>
            <c:idx val="2"/>
            <c:invertIfNegative val="0"/>
            <c:bubble3D val="0"/>
            <c:spPr>
              <a:solidFill>
                <a:srgbClr val="FF0000"/>
              </a:solidFill>
            </c:spPr>
          </c:dPt>
          <c:dLbls>
            <c:spPr>
              <a:noFill/>
              <a:ln>
                <a:noFill/>
              </a:ln>
              <a:effectLst/>
            </c:spPr>
            <c:txPr>
              <a:bodyPr/>
              <a:lstStyle/>
              <a:p>
                <a:pPr>
                  <a:defRPr sz="2000" b="1">
                    <a:solidFill>
                      <a:schemeClr val="tx1"/>
                    </a:solidFill>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パワーポイント用!$A$2:$C$2</c:f>
              <c:strCache>
                <c:ptCount val="3"/>
                <c:pt idx="0">
                  <c:v>１９８８年</c:v>
                </c:pt>
                <c:pt idx="1">
                  <c:v>２００９年</c:v>
                </c:pt>
                <c:pt idx="2">
                  <c:v>２０１３年</c:v>
                </c:pt>
              </c:strCache>
            </c:strRef>
          </c:cat>
          <c:val>
            <c:numRef>
              <c:f>パワーポイント用!$A$3:$C$3</c:f>
              <c:numCache>
                <c:formatCode>General</c:formatCode>
                <c:ptCount val="3"/>
                <c:pt idx="0">
                  <c:v>66.3</c:v>
                </c:pt>
                <c:pt idx="1">
                  <c:v>73.5</c:v>
                </c:pt>
                <c:pt idx="2">
                  <c:v>73.599999999999994</c:v>
                </c:pt>
              </c:numCache>
            </c:numRef>
          </c:val>
        </c:ser>
        <c:dLbls>
          <c:showLegendKey val="0"/>
          <c:showVal val="1"/>
          <c:showCatName val="0"/>
          <c:showSerName val="0"/>
          <c:showPercent val="0"/>
          <c:showBubbleSize val="0"/>
        </c:dLbls>
        <c:gapWidth val="150"/>
        <c:axId val="43449344"/>
        <c:axId val="43909888"/>
      </c:barChart>
      <c:catAx>
        <c:axId val="43449344"/>
        <c:scaling>
          <c:orientation val="minMax"/>
        </c:scaling>
        <c:delete val="0"/>
        <c:axPos val="b"/>
        <c:numFmt formatCode="General" sourceLinked="1"/>
        <c:majorTickMark val="out"/>
        <c:minorTickMark val="none"/>
        <c:tickLblPos val="nextTo"/>
        <c:txPr>
          <a:bodyPr/>
          <a:lstStyle/>
          <a:p>
            <a:pPr>
              <a:defRPr sz="1800" b="1"/>
            </a:pPr>
            <a:endParaRPr lang="ja-JP"/>
          </a:p>
        </c:txPr>
        <c:crossAx val="43909888"/>
        <c:crosses val="autoZero"/>
        <c:auto val="1"/>
        <c:lblAlgn val="ctr"/>
        <c:lblOffset val="100"/>
        <c:noMultiLvlLbl val="0"/>
      </c:catAx>
      <c:valAx>
        <c:axId val="43909888"/>
        <c:scaling>
          <c:orientation val="minMax"/>
        </c:scaling>
        <c:delete val="0"/>
        <c:axPos val="l"/>
        <c:numFmt formatCode="General" sourceLinked="1"/>
        <c:majorTickMark val="out"/>
        <c:minorTickMark val="none"/>
        <c:tickLblPos val="nextTo"/>
        <c:txPr>
          <a:bodyPr/>
          <a:lstStyle/>
          <a:p>
            <a:pPr>
              <a:defRPr sz="2000" b="1"/>
            </a:pPr>
            <a:endParaRPr lang="ja-JP"/>
          </a:p>
        </c:txPr>
        <c:crossAx val="434493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23851257866861"/>
          <c:y val="9.1456048830395306E-2"/>
          <c:w val="0.45511777897231565"/>
          <c:h val="0.81708790233920936"/>
        </c:manualLayout>
      </c:layout>
      <c:pieChart>
        <c:varyColors val="1"/>
        <c:ser>
          <c:idx val="0"/>
          <c:order val="0"/>
          <c:dLbls>
            <c:dLbl>
              <c:idx val="0"/>
              <c:layout>
                <c:manualLayout>
                  <c:x val="-0.13725940507436571"/>
                  <c:y val="0.2210128540600089"/>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5.896604938271599E-2"/>
                  <c:y val="-0.21172930490152039"/>
                </c:manualLayout>
              </c:layout>
              <c:spPr/>
              <c:txPr>
                <a:bodyPr/>
                <a:lstStyle/>
                <a:p>
                  <a:pPr>
                    <a:defRPr sz="1400" b="1">
                      <a:solidFill>
                        <a:schemeClr val="bg1"/>
                      </a:solidFill>
                      <a:latin typeface="HGPｺﾞｼｯｸE" panose="020B0900000000000000" pitchFamily="50" charset="-128"/>
                      <a:ea typeface="HGPｺﾞｼｯｸE" panose="020B09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extLst>
            </c:dLbl>
            <c:dLbl>
              <c:idx val="2"/>
              <c:layout>
                <c:manualLayout>
                  <c:x val="0.15816366585204109"/>
                  <c:y val="0.16965631513579751"/>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400" b="1">
                    <a:latin typeface="HGPｺﾞｼｯｸE" panose="020B0900000000000000" pitchFamily="50" charset="-128"/>
                    <a:ea typeface="HGPｺﾞｼｯｸE" panose="020B09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パワーポイント用!$BM$2:$BQ$2</c:f>
              <c:strCache>
                <c:ptCount val="5"/>
                <c:pt idx="0">
                  <c:v>いつも思う</c:v>
                </c:pt>
                <c:pt idx="1">
                  <c:v>ときどき思う</c:v>
                </c:pt>
                <c:pt idx="2">
                  <c:v>思わない</c:v>
                </c:pt>
                <c:pt idx="3">
                  <c:v>わからない</c:v>
                </c:pt>
                <c:pt idx="4">
                  <c:v>ＮＡ</c:v>
                </c:pt>
              </c:strCache>
            </c:strRef>
          </c:cat>
          <c:val>
            <c:numRef>
              <c:f>パワーポイント用!$BM$3:$BQ$3</c:f>
              <c:numCache>
                <c:formatCode>_ * ###0.0_ ;_ * \-###0.0_ </c:formatCode>
                <c:ptCount val="5"/>
                <c:pt idx="0">
                  <c:v>19.600000000000001</c:v>
                </c:pt>
                <c:pt idx="1">
                  <c:v>55.6</c:v>
                </c:pt>
                <c:pt idx="2">
                  <c:v>16.8</c:v>
                </c:pt>
                <c:pt idx="3">
                  <c:v>5.8</c:v>
                </c:pt>
                <c:pt idx="4">
                  <c:v>2.2000000000000002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ja-JP" altLang="en-US" sz="2800"/>
              <a:t>「切迫流産」</a:t>
            </a:r>
          </a:p>
        </c:rich>
      </c:tx>
      <c:overlay val="0"/>
    </c:title>
    <c:autoTitleDeleted val="0"/>
    <c:plotArea>
      <c:layout/>
      <c:barChart>
        <c:barDir val="col"/>
        <c:grouping val="clustered"/>
        <c:varyColors val="0"/>
        <c:ser>
          <c:idx val="0"/>
          <c:order val="0"/>
          <c:invertIfNegative val="0"/>
          <c:dPt>
            <c:idx val="0"/>
            <c:invertIfNegative val="0"/>
            <c:bubble3D val="0"/>
            <c:spPr>
              <a:solidFill>
                <a:srgbClr val="FF0000"/>
              </a:solidFill>
            </c:spPr>
          </c:dPt>
          <c:dLbls>
            <c:spPr>
              <a:noFill/>
              <a:ln>
                <a:noFill/>
              </a:ln>
              <a:effectLst/>
            </c:spPr>
            <c:txPr>
              <a:bodyPr/>
              <a:lstStyle/>
              <a:p>
                <a:pPr>
                  <a:defRPr sz="2800" b="1">
                    <a:solidFill>
                      <a:schemeClr val="tx1"/>
                    </a:solidFill>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パワーポイント用!$O$2:$P$2</c:f>
              <c:strCache>
                <c:ptCount val="2"/>
                <c:pt idx="0">
                  <c:v>看護職員</c:v>
                </c:pt>
                <c:pt idx="1">
                  <c:v>女性労働者</c:v>
                </c:pt>
              </c:strCache>
            </c:strRef>
          </c:cat>
          <c:val>
            <c:numRef>
              <c:f>パワーポイント用!$O$3:$P$3</c:f>
              <c:numCache>
                <c:formatCode>General</c:formatCode>
                <c:ptCount val="2"/>
                <c:pt idx="0">
                  <c:v>29.8</c:v>
                </c:pt>
                <c:pt idx="1">
                  <c:v>17.100000000000001</c:v>
                </c:pt>
              </c:numCache>
            </c:numRef>
          </c:val>
        </c:ser>
        <c:dLbls>
          <c:showLegendKey val="0"/>
          <c:showVal val="1"/>
          <c:showCatName val="0"/>
          <c:showSerName val="0"/>
          <c:showPercent val="0"/>
          <c:showBubbleSize val="0"/>
        </c:dLbls>
        <c:gapWidth val="150"/>
        <c:axId val="43984384"/>
        <c:axId val="43985920"/>
      </c:barChart>
      <c:catAx>
        <c:axId val="43984384"/>
        <c:scaling>
          <c:orientation val="minMax"/>
        </c:scaling>
        <c:delete val="0"/>
        <c:axPos val="b"/>
        <c:numFmt formatCode="General" sourceLinked="1"/>
        <c:majorTickMark val="out"/>
        <c:minorTickMark val="none"/>
        <c:tickLblPos val="nextTo"/>
        <c:txPr>
          <a:bodyPr/>
          <a:lstStyle/>
          <a:p>
            <a:pPr>
              <a:defRPr sz="2000" b="1">
                <a:latin typeface="+mn-ea"/>
                <a:ea typeface="+mn-ea"/>
              </a:defRPr>
            </a:pPr>
            <a:endParaRPr lang="ja-JP"/>
          </a:p>
        </c:txPr>
        <c:crossAx val="43985920"/>
        <c:crosses val="autoZero"/>
        <c:auto val="1"/>
        <c:lblAlgn val="ctr"/>
        <c:lblOffset val="100"/>
        <c:noMultiLvlLbl val="0"/>
      </c:catAx>
      <c:valAx>
        <c:axId val="43985920"/>
        <c:scaling>
          <c:orientation val="minMax"/>
        </c:scaling>
        <c:delete val="0"/>
        <c:axPos val="l"/>
        <c:numFmt formatCode="General" sourceLinked="1"/>
        <c:majorTickMark val="out"/>
        <c:minorTickMark val="none"/>
        <c:tickLblPos val="nextTo"/>
        <c:txPr>
          <a:bodyPr/>
          <a:lstStyle/>
          <a:p>
            <a:pPr>
              <a:defRPr sz="2000" b="1"/>
            </a:pPr>
            <a:endParaRPr lang="ja-JP"/>
          </a:p>
        </c:txPr>
        <c:crossAx val="4398438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600" b="0">
                <a:latin typeface="HGPｺﾞｼｯｸE" pitchFamily="50" charset="-128"/>
                <a:ea typeface="HGPｺﾞｼｯｸE" pitchFamily="50" charset="-128"/>
              </a:defRPr>
            </a:pPr>
            <a:r>
              <a:rPr lang="ja-JP" altLang="en-US" sz="2400" b="0" dirty="0">
                <a:solidFill>
                  <a:srgbClr val="0000FF"/>
                </a:solidFill>
                <a:latin typeface="HGPｺﾞｼｯｸE" pitchFamily="50" charset="-128"/>
                <a:ea typeface="HGPｺﾞｼｯｸE" pitchFamily="50" charset="-128"/>
              </a:rPr>
              <a:t>２交替夜勤の休憩取得と</a:t>
            </a:r>
            <a:endParaRPr lang="en-US" altLang="ja-JP" sz="2400" b="0" dirty="0">
              <a:solidFill>
                <a:srgbClr val="0000FF"/>
              </a:solidFill>
              <a:latin typeface="HGPｺﾞｼｯｸE" pitchFamily="50" charset="-128"/>
              <a:ea typeface="HGPｺﾞｼｯｸE" pitchFamily="50" charset="-128"/>
            </a:endParaRPr>
          </a:p>
          <a:p>
            <a:pPr algn="ctr">
              <a:defRPr sz="1600" b="0">
                <a:latin typeface="HGPｺﾞｼｯｸE" pitchFamily="50" charset="-128"/>
                <a:ea typeface="HGPｺﾞｼｯｸE" pitchFamily="50" charset="-128"/>
              </a:defRPr>
            </a:pPr>
            <a:r>
              <a:rPr lang="ja-JP" altLang="en-US" sz="2400" b="0" dirty="0">
                <a:solidFill>
                  <a:srgbClr val="0000FF"/>
                </a:solidFill>
                <a:latin typeface="HGPｺﾞｼｯｸE" pitchFamily="50" charset="-128"/>
                <a:ea typeface="HGPｺﾞｼｯｸE" pitchFamily="50" charset="-128"/>
              </a:rPr>
              <a:t>「休日でも回復せずいつも疲れている」割合</a:t>
            </a:r>
          </a:p>
        </c:rich>
      </c:tx>
      <c:layout>
        <c:manualLayout>
          <c:xMode val="edge"/>
          <c:yMode val="edge"/>
          <c:x val="0.14497204448319734"/>
          <c:y val="3.5999405734660532E-2"/>
        </c:manualLayout>
      </c:layout>
      <c:overlay val="0"/>
    </c:title>
    <c:autoTitleDeleted val="0"/>
    <c:plotArea>
      <c:layout/>
      <c:barChart>
        <c:barDir val="bar"/>
        <c:grouping val="clustered"/>
        <c:varyColors val="0"/>
        <c:ser>
          <c:idx val="0"/>
          <c:order val="0"/>
          <c:spPr>
            <a:solidFill>
              <a:srgbClr val="C00000"/>
            </a:solidFill>
          </c:spPr>
          <c:invertIfNegative val="0"/>
          <c:dLbls>
            <c:spPr>
              <a:noFill/>
              <a:ln>
                <a:noFill/>
              </a:ln>
              <a:effectLst/>
            </c:spPr>
            <c:txPr>
              <a:bodyPr/>
              <a:lstStyle/>
              <a:p>
                <a:pPr>
                  <a:defRPr sz="1600" b="1">
                    <a:solidFill>
                      <a:schemeClr val="bg1"/>
                    </a:solidFill>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'休憩時間×疲労、ストレス等'!$H$3:$H$6</c:f>
              <c:strCache>
                <c:ptCount val="4"/>
                <c:pt idx="0">
                  <c:v>きちんと取れている</c:v>
                </c:pt>
                <c:pt idx="1">
                  <c:v>大体とれている</c:v>
                </c:pt>
                <c:pt idx="2">
                  <c:v>あまり取れていない</c:v>
                </c:pt>
                <c:pt idx="3">
                  <c:v>全く取れていない</c:v>
                </c:pt>
              </c:strCache>
            </c:strRef>
          </c:cat>
          <c:val>
            <c:numRef>
              <c:f>'休憩時間×疲労、ストレス等'!$L$3:$L$6</c:f>
              <c:numCache>
                <c:formatCode>General</c:formatCode>
                <c:ptCount val="4"/>
                <c:pt idx="0">
                  <c:v>13.4</c:v>
                </c:pt>
                <c:pt idx="1">
                  <c:v>17.899999999999999</c:v>
                </c:pt>
                <c:pt idx="2">
                  <c:v>28.8</c:v>
                </c:pt>
                <c:pt idx="3">
                  <c:v>47.6</c:v>
                </c:pt>
              </c:numCache>
            </c:numRef>
          </c:val>
        </c:ser>
        <c:dLbls>
          <c:showLegendKey val="0"/>
          <c:showVal val="1"/>
          <c:showCatName val="0"/>
          <c:showSerName val="0"/>
          <c:showPercent val="0"/>
          <c:showBubbleSize val="0"/>
        </c:dLbls>
        <c:gapWidth val="150"/>
        <c:axId val="43134336"/>
        <c:axId val="43149568"/>
      </c:barChart>
      <c:catAx>
        <c:axId val="43134336"/>
        <c:scaling>
          <c:orientation val="minMax"/>
        </c:scaling>
        <c:delete val="0"/>
        <c:axPos val="l"/>
        <c:numFmt formatCode="General" sourceLinked="0"/>
        <c:majorTickMark val="out"/>
        <c:minorTickMark val="none"/>
        <c:tickLblPos val="nextTo"/>
        <c:txPr>
          <a:bodyPr/>
          <a:lstStyle/>
          <a:p>
            <a:pPr>
              <a:defRPr sz="1800" b="1"/>
            </a:pPr>
            <a:endParaRPr lang="ja-JP"/>
          </a:p>
        </c:txPr>
        <c:crossAx val="43149568"/>
        <c:crosses val="autoZero"/>
        <c:auto val="1"/>
        <c:lblAlgn val="ctr"/>
        <c:lblOffset val="100"/>
        <c:noMultiLvlLbl val="0"/>
      </c:catAx>
      <c:valAx>
        <c:axId val="43149568"/>
        <c:scaling>
          <c:orientation val="minMax"/>
        </c:scaling>
        <c:delete val="0"/>
        <c:axPos val="b"/>
        <c:majorGridlines/>
        <c:title>
          <c:tx>
            <c:rich>
              <a:bodyPr/>
              <a:lstStyle/>
              <a:p>
                <a:pPr>
                  <a:defRPr sz="1600" b="1"/>
                </a:pPr>
                <a:r>
                  <a:rPr lang="ja-JP" altLang="en-US" sz="1600" b="1"/>
                  <a:t>％</a:t>
                </a:r>
              </a:p>
            </c:rich>
          </c:tx>
          <c:overlay val="0"/>
        </c:title>
        <c:numFmt formatCode="General" sourceLinked="1"/>
        <c:majorTickMark val="out"/>
        <c:minorTickMark val="none"/>
        <c:tickLblPos val="nextTo"/>
        <c:txPr>
          <a:bodyPr/>
          <a:lstStyle/>
          <a:p>
            <a:pPr>
              <a:defRPr sz="1800" b="1"/>
            </a:pPr>
            <a:endParaRPr lang="ja-JP"/>
          </a:p>
        </c:txPr>
        <c:crossAx val="4313433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5">
                  <a:lumMod val="60000"/>
                  <a:lumOff val="40000"/>
                </a:schemeClr>
              </a:solidFill>
            </c:spPr>
          </c:dPt>
          <c:dPt>
            <c:idx val="1"/>
            <c:invertIfNegative val="0"/>
            <c:bubble3D val="0"/>
            <c:spPr>
              <a:solidFill>
                <a:schemeClr val="tx2"/>
              </a:solidFill>
            </c:spPr>
          </c:dPt>
          <c:dPt>
            <c:idx val="2"/>
            <c:invertIfNegative val="0"/>
            <c:bubble3D val="0"/>
            <c:spPr>
              <a:solidFill>
                <a:schemeClr val="tx2">
                  <a:lumMod val="60000"/>
                  <a:lumOff val="40000"/>
                </a:schemeClr>
              </a:solidFill>
            </c:spPr>
          </c:dPt>
          <c:dPt>
            <c:idx val="3"/>
            <c:invertIfNegative val="0"/>
            <c:bubble3D val="0"/>
            <c:spPr>
              <a:solidFill>
                <a:srgbClr val="92D050"/>
              </a:solidFill>
            </c:spPr>
          </c:dPt>
          <c:dPt>
            <c:idx val="4"/>
            <c:invertIfNegative val="0"/>
            <c:bubble3D val="0"/>
            <c:spPr>
              <a:solidFill>
                <a:schemeClr val="accent6"/>
              </a:solidFill>
            </c:spPr>
          </c:dPt>
          <c:dPt>
            <c:idx val="5"/>
            <c:invertIfNegative val="0"/>
            <c:bubble3D val="0"/>
            <c:spPr>
              <a:solidFill>
                <a:srgbClr val="FF0000"/>
              </a:solidFill>
            </c:spPr>
          </c:dPt>
          <c:dLbls>
            <c:txPr>
              <a:bodyPr/>
              <a:lstStyle/>
              <a:p>
                <a:pPr>
                  <a:defRPr sz="1600" b="1"/>
                </a:pPr>
                <a:endParaRPr lang="ja-JP"/>
              </a:p>
            </c:txPr>
            <c:showLegendKey val="0"/>
            <c:showVal val="1"/>
            <c:showCatName val="0"/>
            <c:showSerName val="0"/>
            <c:showPercent val="0"/>
            <c:showBubbleSize val="0"/>
            <c:showLeaderLines val="0"/>
          </c:dLbls>
          <c:cat>
            <c:strRef>
              <c:f>Sheet1!$A$1:$G$1</c:f>
              <c:strCache>
                <c:ptCount val="7"/>
                <c:pt idx="0">
                  <c:v>58回</c:v>
                </c:pt>
                <c:pt idx="1">
                  <c:v>59回</c:v>
                </c:pt>
                <c:pt idx="2">
                  <c:v>60回</c:v>
                </c:pt>
                <c:pt idx="3">
                  <c:v>61回</c:v>
                </c:pt>
                <c:pt idx="4">
                  <c:v>62回</c:v>
                </c:pt>
                <c:pt idx="5">
                  <c:v>63回</c:v>
                </c:pt>
                <c:pt idx="6">
                  <c:v>64回</c:v>
                </c:pt>
              </c:strCache>
            </c:strRef>
          </c:cat>
          <c:val>
            <c:numRef>
              <c:f>Sheet1!$A$2:$G$2</c:f>
              <c:numCache>
                <c:formatCode>#,##0_);[Red]\(#,##0\)</c:formatCode>
                <c:ptCount val="7"/>
                <c:pt idx="0">
                  <c:v>162529</c:v>
                </c:pt>
                <c:pt idx="1">
                  <c:v>163498</c:v>
                </c:pt>
                <c:pt idx="2">
                  <c:v>165121</c:v>
                </c:pt>
                <c:pt idx="3">
                  <c:v>168360</c:v>
                </c:pt>
                <c:pt idx="4">
                  <c:v>170703</c:v>
                </c:pt>
                <c:pt idx="5">
                  <c:v>172034</c:v>
                </c:pt>
                <c:pt idx="6">
                  <c:v>173235</c:v>
                </c:pt>
              </c:numCache>
            </c:numRef>
          </c:val>
        </c:ser>
        <c:dLbls>
          <c:showLegendKey val="0"/>
          <c:showVal val="0"/>
          <c:showCatName val="0"/>
          <c:showSerName val="0"/>
          <c:showPercent val="0"/>
          <c:showBubbleSize val="0"/>
        </c:dLbls>
        <c:gapWidth val="36"/>
        <c:overlap val="-25"/>
        <c:axId val="43231104"/>
        <c:axId val="43232640"/>
      </c:barChart>
      <c:catAx>
        <c:axId val="43231104"/>
        <c:scaling>
          <c:orientation val="minMax"/>
        </c:scaling>
        <c:delete val="0"/>
        <c:axPos val="b"/>
        <c:numFmt formatCode="General" sourceLinked="1"/>
        <c:majorTickMark val="none"/>
        <c:minorTickMark val="none"/>
        <c:tickLblPos val="nextTo"/>
        <c:txPr>
          <a:bodyPr/>
          <a:lstStyle/>
          <a:p>
            <a:pPr>
              <a:defRPr sz="1400" b="1"/>
            </a:pPr>
            <a:endParaRPr lang="ja-JP"/>
          </a:p>
        </c:txPr>
        <c:crossAx val="43232640"/>
        <c:crosses val="autoZero"/>
        <c:auto val="1"/>
        <c:lblAlgn val="ctr"/>
        <c:lblOffset val="100"/>
        <c:noMultiLvlLbl val="0"/>
      </c:catAx>
      <c:valAx>
        <c:axId val="43232640"/>
        <c:scaling>
          <c:orientation val="minMax"/>
        </c:scaling>
        <c:delete val="1"/>
        <c:axPos val="l"/>
        <c:numFmt formatCode="#,##0_);[Red]\(#,##0\)" sourceLinked="1"/>
        <c:majorTickMark val="out"/>
        <c:minorTickMark val="none"/>
        <c:tickLblPos val="nextTo"/>
        <c:crossAx val="43231104"/>
        <c:crosses val="autoZero"/>
        <c:crossBetween val="between"/>
      </c:valAx>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22E94-F4D4-4726-A76D-5E9FBB1EA4A6}"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kumimoji="1" lang="ja-JP" altLang="en-US"/>
        </a:p>
      </dgm:t>
    </dgm:pt>
    <dgm:pt modelId="{13CA215A-3B0A-4F9C-8CDD-5399BB29CCFE}">
      <dgm:prSet custT="1"/>
      <dgm:spPr/>
      <dgm:t>
        <a:bodyPr/>
        <a:lstStyle/>
        <a:p>
          <a:pPr rtl="0"/>
          <a:r>
            <a:rPr kumimoji="1" lang="ja-JP" sz="3200" dirty="0" smtClean="0"/>
            <a:t>１．大幅増員と夜勤改善・労働時間規制の実現に向け大きな世論をつくる</a:t>
          </a:r>
          <a:endParaRPr kumimoji="1" lang="en-US" sz="3200" dirty="0"/>
        </a:p>
      </dgm:t>
    </dgm:pt>
    <dgm:pt modelId="{2AB7448E-577F-448A-A6D6-6F5889492CF1}" type="parTrans" cxnId="{B635B973-D567-4F93-9293-A7540C91F4D6}">
      <dgm:prSet/>
      <dgm:spPr/>
      <dgm:t>
        <a:bodyPr/>
        <a:lstStyle/>
        <a:p>
          <a:endParaRPr kumimoji="1" lang="ja-JP" altLang="en-US"/>
        </a:p>
      </dgm:t>
    </dgm:pt>
    <dgm:pt modelId="{F834C42F-0A35-46D4-8B58-267A4AD97C2B}" type="sibTrans" cxnId="{B635B973-D567-4F93-9293-A7540C91F4D6}">
      <dgm:prSet/>
      <dgm:spPr/>
      <dgm:t>
        <a:bodyPr/>
        <a:lstStyle/>
        <a:p>
          <a:endParaRPr kumimoji="1" lang="ja-JP" altLang="en-US"/>
        </a:p>
      </dgm:t>
    </dgm:pt>
    <dgm:pt modelId="{C77D7F96-29A0-47A7-8A9C-EB37FB4F9CA4}">
      <dgm:prSet custT="1"/>
      <dgm:spPr/>
      <dgm:t>
        <a:bodyPr/>
        <a:lstStyle/>
        <a:p>
          <a:pPr rtl="0"/>
          <a:r>
            <a:rPr kumimoji="1" lang="ja-JP" sz="3200" smtClean="0"/>
            <a:t>２．働き続けられる条件を職場からつくる</a:t>
          </a:r>
          <a:endParaRPr kumimoji="1" lang="en-US" sz="3200" dirty="0"/>
        </a:p>
      </dgm:t>
    </dgm:pt>
    <dgm:pt modelId="{38C1E045-0DB8-4277-9254-F6E6E67C615C}" type="parTrans" cxnId="{7DC8FC84-2607-4F33-9F44-BA3BA676CE79}">
      <dgm:prSet/>
      <dgm:spPr/>
      <dgm:t>
        <a:bodyPr/>
        <a:lstStyle/>
        <a:p>
          <a:endParaRPr kumimoji="1" lang="ja-JP" altLang="en-US"/>
        </a:p>
      </dgm:t>
    </dgm:pt>
    <dgm:pt modelId="{1EE1D112-0ED2-4822-8773-A86CE33F81FB}" type="sibTrans" cxnId="{7DC8FC84-2607-4F33-9F44-BA3BA676CE79}">
      <dgm:prSet/>
      <dgm:spPr/>
      <dgm:t>
        <a:bodyPr/>
        <a:lstStyle/>
        <a:p>
          <a:endParaRPr kumimoji="1" lang="ja-JP" altLang="en-US"/>
        </a:p>
      </dgm:t>
    </dgm:pt>
    <dgm:pt modelId="{4FE7991C-A970-4DCC-8C2A-02921B5F21AB}">
      <dgm:prSet custT="1"/>
      <dgm:spPr/>
      <dgm:t>
        <a:bodyPr/>
        <a:lstStyle/>
        <a:p>
          <a:pPr rtl="0"/>
          <a:r>
            <a:rPr kumimoji="1" lang="ja-JP" sz="3200" smtClean="0"/>
            <a:t>３．看護の専門性の確立と質の向上をはかる</a:t>
          </a:r>
          <a:endParaRPr kumimoji="1" lang="en-US" altLang="ja-JP" sz="3200" smtClean="0"/>
        </a:p>
        <a:p>
          <a:pPr rtl="0"/>
          <a:r>
            <a:rPr kumimoji="1" lang="ja-JP" altLang="en-US" sz="3200" smtClean="0"/>
            <a:t>　　（看護制度、特定行為）</a:t>
          </a:r>
          <a:endParaRPr kumimoji="1" lang="en-US" sz="3200" dirty="0"/>
        </a:p>
      </dgm:t>
    </dgm:pt>
    <dgm:pt modelId="{311CA9BF-768C-45C5-90D1-7A696CCDDABD}" type="parTrans" cxnId="{882295F0-ED2C-40A6-AC2A-87E040E917ED}">
      <dgm:prSet/>
      <dgm:spPr/>
      <dgm:t>
        <a:bodyPr/>
        <a:lstStyle/>
        <a:p>
          <a:endParaRPr kumimoji="1" lang="ja-JP" altLang="en-US"/>
        </a:p>
      </dgm:t>
    </dgm:pt>
    <dgm:pt modelId="{D322A189-8237-4C92-AC7A-76B4CBCDC310}" type="sibTrans" cxnId="{882295F0-ED2C-40A6-AC2A-87E040E917ED}">
      <dgm:prSet/>
      <dgm:spPr/>
      <dgm:t>
        <a:bodyPr/>
        <a:lstStyle/>
        <a:p>
          <a:endParaRPr kumimoji="1" lang="ja-JP" altLang="en-US"/>
        </a:p>
      </dgm:t>
    </dgm:pt>
    <dgm:pt modelId="{87F85473-1A60-4CD6-8AFD-0A01224541CA}">
      <dgm:prSet custT="1"/>
      <dgm:spPr/>
      <dgm:t>
        <a:bodyPr/>
        <a:lstStyle/>
        <a:p>
          <a:pPr rtl="0"/>
          <a:r>
            <a:rPr kumimoji="1" lang="ja-JP" altLang="en-US" sz="3200" dirty="0" smtClean="0"/>
            <a:t>４．組織の拡大・強化</a:t>
          </a:r>
          <a:endParaRPr kumimoji="1" lang="ja-JP" altLang="en-US" sz="3200" dirty="0"/>
        </a:p>
      </dgm:t>
    </dgm:pt>
    <dgm:pt modelId="{BD0F8517-3AD5-4E74-8E3B-AC89986639B0}" type="parTrans" cxnId="{504E7CC5-081E-4649-BBDC-D02D1382E393}">
      <dgm:prSet/>
      <dgm:spPr/>
      <dgm:t>
        <a:bodyPr/>
        <a:lstStyle/>
        <a:p>
          <a:endParaRPr kumimoji="1" lang="ja-JP" altLang="en-US"/>
        </a:p>
      </dgm:t>
    </dgm:pt>
    <dgm:pt modelId="{2BD200FC-974A-4FD1-AD08-60780F14ACE7}" type="sibTrans" cxnId="{504E7CC5-081E-4649-BBDC-D02D1382E393}">
      <dgm:prSet/>
      <dgm:spPr/>
      <dgm:t>
        <a:bodyPr/>
        <a:lstStyle/>
        <a:p>
          <a:endParaRPr kumimoji="1" lang="ja-JP" altLang="en-US"/>
        </a:p>
      </dgm:t>
    </dgm:pt>
    <dgm:pt modelId="{80A84593-7DEC-4A96-91CF-C0D918B425A6}" type="pres">
      <dgm:prSet presAssocID="{62622E94-F4D4-4726-A76D-5E9FBB1EA4A6}" presName="linear" presStyleCnt="0">
        <dgm:presLayoutVars>
          <dgm:animLvl val="lvl"/>
          <dgm:resizeHandles val="exact"/>
        </dgm:presLayoutVars>
      </dgm:prSet>
      <dgm:spPr/>
      <dgm:t>
        <a:bodyPr/>
        <a:lstStyle/>
        <a:p>
          <a:endParaRPr kumimoji="1" lang="ja-JP" altLang="en-US"/>
        </a:p>
      </dgm:t>
    </dgm:pt>
    <dgm:pt modelId="{11FDC3C4-8968-4D5E-BCB3-7C823679B885}" type="pres">
      <dgm:prSet presAssocID="{13CA215A-3B0A-4F9C-8CDD-5399BB29CCFE}" presName="parentText" presStyleLbl="node1" presStyleIdx="0" presStyleCnt="4">
        <dgm:presLayoutVars>
          <dgm:chMax val="0"/>
          <dgm:bulletEnabled val="1"/>
        </dgm:presLayoutVars>
      </dgm:prSet>
      <dgm:spPr/>
      <dgm:t>
        <a:bodyPr/>
        <a:lstStyle/>
        <a:p>
          <a:endParaRPr kumimoji="1" lang="ja-JP" altLang="en-US"/>
        </a:p>
      </dgm:t>
    </dgm:pt>
    <dgm:pt modelId="{CDE36584-35D9-4F13-80F4-6F4C5C2DCED8}" type="pres">
      <dgm:prSet presAssocID="{F834C42F-0A35-46D4-8B58-267A4AD97C2B}" presName="spacer" presStyleCnt="0"/>
      <dgm:spPr/>
      <dgm:t>
        <a:bodyPr/>
        <a:lstStyle/>
        <a:p>
          <a:endParaRPr kumimoji="1" lang="ja-JP" altLang="en-US"/>
        </a:p>
      </dgm:t>
    </dgm:pt>
    <dgm:pt modelId="{AAC957AA-253A-45FE-8EE8-F1B59DF6B610}" type="pres">
      <dgm:prSet presAssocID="{C77D7F96-29A0-47A7-8A9C-EB37FB4F9CA4}" presName="parentText" presStyleLbl="node1" presStyleIdx="1" presStyleCnt="4">
        <dgm:presLayoutVars>
          <dgm:chMax val="0"/>
          <dgm:bulletEnabled val="1"/>
        </dgm:presLayoutVars>
      </dgm:prSet>
      <dgm:spPr/>
      <dgm:t>
        <a:bodyPr/>
        <a:lstStyle/>
        <a:p>
          <a:endParaRPr kumimoji="1" lang="ja-JP" altLang="en-US"/>
        </a:p>
      </dgm:t>
    </dgm:pt>
    <dgm:pt modelId="{7FAE40F2-2174-4A0C-8ADA-FDE33EE87F8D}" type="pres">
      <dgm:prSet presAssocID="{1EE1D112-0ED2-4822-8773-A86CE33F81FB}" presName="spacer" presStyleCnt="0"/>
      <dgm:spPr/>
      <dgm:t>
        <a:bodyPr/>
        <a:lstStyle/>
        <a:p>
          <a:endParaRPr kumimoji="1" lang="ja-JP" altLang="en-US"/>
        </a:p>
      </dgm:t>
    </dgm:pt>
    <dgm:pt modelId="{6D1F25FD-42D6-4CDA-90E4-E27DB0AEA6CE}" type="pres">
      <dgm:prSet presAssocID="{4FE7991C-A970-4DCC-8C2A-02921B5F21AB}" presName="parentText" presStyleLbl="node1" presStyleIdx="2" presStyleCnt="4">
        <dgm:presLayoutVars>
          <dgm:chMax val="0"/>
          <dgm:bulletEnabled val="1"/>
        </dgm:presLayoutVars>
      </dgm:prSet>
      <dgm:spPr/>
      <dgm:t>
        <a:bodyPr/>
        <a:lstStyle/>
        <a:p>
          <a:endParaRPr kumimoji="1" lang="ja-JP" altLang="en-US"/>
        </a:p>
      </dgm:t>
    </dgm:pt>
    <dgm:pt modelId="{08476196-195A-4BAB-8610-22FAAC926FB2}" type="pres">
      <dgm:prSet presAssocID="{D322A189-8237-4C92-AC7A-76B4CBCDC310}" presName="spacer" presStyleCnt="0"/>
      <dgm:spPr/>
      <dgm:t>
        <a:bodyPr/>
        <a:lstStyle/>
        <a:p>
          <a:endParaRPr kumimoji="1" lang="ja-JP" altLang="en-US"/>
        </a:p>
      </dgm:t>
    </dgm:pt>
    <dgm:pt modelId="{74E74802-4D3D-48B5-BF65-6D303049DE47}" type="pres">
      <dgm:prSet presAssocID="{87F85473-1A60-4CD6-8AFD-0A01224541CA}" presName="parentText" presStyleLbl="node1" presStyleIdx="3" presStyleCnt="4">
        <dgm:presLayoutVars>
          <dgm:chMax val="0"/>
          <dgm:bulletEnabled val="1"/>
        </dgm:presLayoutVars>
      </dgm:prSet>
      <dgm:spPr/>
      <dgm:t>
        <a:bodyPr/>
        <a:lstStyle/>
        <a:p>
          <a:endParaRPr kumimoji="1" lang="ja-JP" altLang="en-US"/>
        </a:p>
      </dgm:t>
    </dgm:pt>
  </dgm:ptLst>
  <dgm:cxnLst>
    <dgm:cxn modelId="{A8B34653-A6B6-4CEA-8F4A-5B2BD8364A33}" type="presOf" srcId="{87F85473-1A60-4CD6-8AFD-0A01224541CA}" destId="{74E74802-4D3D-48B5-BF65-6D303049DE47}" srcOrd="0" destOrd="0" presId="urn:microsoft.com/office/officeart/2005/8/layout/vList2"/>
    <dgm:cxn modelId="{B635B973-D567-4F93-9293-A7540C91F4D6}" srcId="{62622E94-F4D4-4726-A76D-5E9FBB1EA4A6}" destId="{13CA215A-3B0A-4F9C-8CDD-5399BB29CCFE}" srcOrd="0" destOrd="0" parTransId="{2AB7448E-577F-448A-A6D6-6F5889492CF1}" sibTransId="{F834C42F-0A35-46D4-8B58-267A4AD97C2B}"/>
    <dgm:cxn modelId="{504E7CC5-081E-4649-BBDC-D02D1382E393}" srcId="{62622E94-F4D4-4726-A76D-5E9FBB1EA4A6}" destId="{87F85473-1A60-4CD6-8AFD-0A01224541CA}" srcOrd="3" destOrd="0" parTransId="{BD0F8517-3AD5-4E74-8E3B-AC89986639B0}" sibTransId="{2BD200FC-974A-4FD1-AD08-60780F14ACE7}"/>
    <dgm:cxn modelId="{4F75C1D7-08AB-426D-8559-10C62E2121A8}" type="presOf" srcId="{4FE7991C-A970-4DCC-8C2A-02921B5F21AB}" destId="{6D1F25FD-42D6-4CDA-90E4-E27DB0AEA6CE}" srcOrd="0" destOrd="0" presId="urn:microsoft.com/office/officeart/2005/8/layout/vList2"/>
    <dgm:cxn modelId="{882295F0-ED2C-40A6-AC2A-87E040E917ED}" srcId="{62622E94-F4D4-4726-A76D-5E9FBB1EA4A6}" destId="{4FE7991C-A970-4DCC-8C2A-02921B5F21AB}" srcOrd="2" destOrd="0" parTransId="{311CA9BF-768C-45C5-90D1-7A696CCDDABD}" sibTransId="{D322A189-8237-4C92-AC7A-76B4CBCDC310}"/>
    <dgm:cxn modelId="{91F00391-4E92-4D97-A873-22ECD5206297}" type="presOf" srcId="{C77D7F96-29A0-47A7-8A9C-EB37FB4F9CA4}" destId="{AAC957AA-253A-45FE-8EE8-F1B59DF6B610}" srcOrd="0" destOrd="0" presId="urn:microsoft.com/office/officeart/2005/8/layout/vList2"/>
    <dgm:cxn modelId="{7DC8FC84-2607-4F33-9F44-BA3BA676CE79}" srcId="{62622E94-F4D4-4726-A76D-5E9FBB1EA4A6}" destId="{C77D7F96-29A0-47A7-8A9C-EB37FB4F9CA4}" srcOrd="1" destOrd="0" parTransId="{38C1E045-0DB8-4277-9254-F6E6E67C615C}" sibTransId="{1EE1D112-0ED2-4822-8773-A86CE33F81FB}"/>
    <dgm:cxn modelId="{1409987A-E19D-4ED8-BC68-14E49CF49917}" type="presOf" srcId="{62622E94-F4D4-4726-A76D-5E9FBB1EA4A6}" destId="{80A84593-7DEC-4A96-91CF-C0D918B425A6}" srcOrd="0" destOrd="0" presId="urn:microsoft.com/office/officeart/2005/8/layout/vList2"/>
    <dgm:cxn modelId="{9EFFFF3E-799A-47D2-A64F-F93C36467428}" type="presOf" srcId="{13CA215A-3B0A-4F9C-8CDD-5399BB29CCFE}" destId="{11FDC3C4-8968-4D5E-BCB3-7C823679B885}" srcOrd="0" destOrd="0" presId="urn:microsoft.com/office/officeart/2005/8/layout/vList2"/>
    <dgm:cxn modelId="{780B5632-A5AA-4B26-BE44-CC962E9DE1E1}" type="presParOf" srcId="{80A84593-7DEC-4A96-91CF-C0D918B425A6}" destId="{11FDC3C4-8968-4D5E-BCB3-7C823679B885}" srcOrd="0" destOrd="0" presId="urn:microsoft.com/office/officeart/2005/8/layout/vList2"/>
    <dgm:cxn modelId="{477624C8-1605-49FE-B637-A00E4F2C7636}" type="presParOf" srcId="{80A84593-7DEC-4A96-91CF-C0D918B425A6}" destId="{CDE36584-35D9-4F13-80F4-6F4C5C2DCED8}" srcOrd="1" destOrd="0" presId="urn:microsoft.com/office/officeart/2005/8/layout/vList2"/>
    <dgm:cxn modelId="{3CB7E68C-DF64-49F6-95DA-C00A2B7E281D}" type="presParOf" srcId="{80A84593-7DEC-4A96-91CF-C0D918B425A6}" destId="{AAC957AA-253A-45FE-8EE8-F1B59DF6B610}" srcOrd="2" destOrd="0" presId="urn:microsoft.com/office/officeart/2005/8/layout/vList2"/>
    <dgm:cxn modelId="{D68D2CEF-193A-4AB3-B4EF-AA41ADC48513}" type="presParOf" srcId="{80A84593-7DEC-4A96-91CF-C0D918B425A6}" destId="{7FAE40F2-2174-4A0C-8ADA-FDE33EE87F8D}" srcOrd="3" destOrd="0" presId="urn:microsoft.com/office/officeart/2005/8/layout/vList2"/>
    <dgm:cxn modelId="{2ADD08A6-0FF0-4264-AED8-F11E5FEDD075}" type="presParOf" srcId="{80A84593-7DEC-4A96-91CF-C0D918B425A6}" destId="{6D1F25FD-42D6-4CDA-90E4-E27DB0AEA6CE}" srcOrd="4" destOrd="0" presId="urn:microsoft.com/office/officeart/2005/8/layout/vList2"/>
    <dgm:cxn modelId="{E2BC2BC1-3624-4D8A-854B-9AC737FC5C94}" type="presParOf" srcId="{80A84593-7DEC-4A96-91CF-C0D918B425A6}" destId="{08476196-195A-4BAB-8610-22FAAC926FB2}" srcOrd="5" destOrd="0" presId="urn:microsoft.com/office/officeart/2005/8/layout/vList2"/>
    <dgm:cxn modelId="{B0231CFE-D662-47C5-B665-DF4B669EB86B}" type="presParOf" srcId="{80A84593-7DEC-4A96-91CF-C0D918B425A6}" destId="{74E74802-4D3D-48B5-BF65-6D303049DE4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DC3C4-8968-4D5E-BCB3-7C823679B885}">
      <dsp:nvSpPr>
        <dsp:cNvPr id="0" name=""/>
        <dsp:cNvSpPr/>
      </dsp:nvSpPr>
      <dsp:spPr>
        <a:xfrm>
          <a:off x="0" y="1256"/>
          <a:ext cx="8640959" cy="117924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sz="3200" kern="1200" dirty="0" smtClean="0"/>
            <a:t>１．大幅増員と夜勤改善・労働時間規制の実現に向け大きな世論をつくる</a:t>
          </a:r>
          <a:endParaRPr kumimoji="1" lang="en-US" sz="3200" kern="1200" dirty="0"/>
        </a:p>
      </dsp:txBody>
      <dsp:txXfrm>
        <a:off x="57566" y="58822"/>
        <a:ext cx="8525827" cy="1064113"/>
      </dsp:txXfrm>
    </dsp:sp>
    <dsp:sp modelId="{AAC957AA-253A-45FE-8EE8-F1B59DF6B610}">
      <dsp:nvSpPr>
        <dsp:cNvPr id="0" name=""/>
        <dsp:cNvSpPr/>
      </dsp:nvSpPr>
      <dsp:spPr>
        <a:xfrm>
          <a:off x="0" y="1191512"/>
          <a:ext cx="8640959" cy="1179245"/>
        </a:xfrm>
        <a:prstGeom prst="round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sz="3200" kern="1200" smtClean="0"/>
            <a:t>２．働き続けられる条件を職場からつくる</a:t>
          </a:r>
          <a:endParaRPr kumimoji="1" lang="en-US" sz="3200" kern="1200" dirty="0"/>
        </a:p>
      </dsp:txBody>
      <dsp:txXfrm>
        <a:off x="57566" y="1249078"/>
        <a:ext cx="8525827" cy="1064113"/>
      </dsp:txXfrm>
    </dsp:sp>
    <dsp:sp modelId="{6D1F25FD-42D6-4CDA-90E4-E27DB0AEA6CE}">
      <dsp:nvSpPr>
        <dsp:cNvPr id="0" name=""/>
        <dsp:cNvSpPr/>
      </dsp:nvSpPr>
      <dsp:spPr>
        <a:xfrm>
          <a:off x="0" y="2381769"/>
          <a:ext cx="8640959" cy="1179245"/>
        </a:xfrm>
        <a:prstGeom prst="roundRect">
          <a:avLst/>
        </a:prstGeom>
        <a:gradFill rotWithShape="0">
          <a:gsLst>
            <a:gs pos="0">
              <a:schemeClr val="accent4">
                <a:hueOff val="6930462"/>
                <a:satOff val="-31979"/>
                <a:lumOff val="1177"/>
                <a:alphaOff val="0"/>
                <a:lumMod val="110000"/>
                <a:satMod val="105000"/>
                <a:tint val="67000"/>
              </a:schemeClr>
            </a:gs>
            <a:gs pos="50000">
              <a:schemeClr val="accent4">
                <a:hueOff val="6930462"/>
                <a:satOff val="-31979"/>
                <a:lumOff val="1177"/>
                <a:alphaOff val="0"/>
                <a:lumMod val="105000"/>
                <a:satMod val="103000"/>
                <a:tint val="73000"/>
              </a:schemeClr>
            </a:gs>
            <a:gs pos="100000">
              <a:schemeClr val="accent4">
                <a:hueOff val="6930462"/>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sz="3200" kern="1200" smtClean="0"/>
            <a:t>３．看護の専門性の確立と質の向上をはかる</a:t>
          </a:r>
          <a:endParaRPr kumimoji="1" lang="en-US" altLang="ja-JP" sz="3200" kern="1200" smtClean="0"/>
        </a:p>
        <a:p>
          <a:pPr lvl="0" algn="l" defTabSz="1422400" rtl="0">
            <a:lnSpc>
              <a:spcPct val="90000"/>
            </a:lnSpc>
            <a:spcBef>
              <a:spcPct val="0"/>
            </a:spcBef>
            <a:spcAft>
              <a:spcPct val="35000"/>
            </a:spcAft>
          </a:pPr>
          <a:r>
            <a:rPr kumimoji="1" lang="ja-JP" altLang="en-US" sz="3200" kern="1200" smtClean="0"/>
            <a:t>　　（看護制度、特定行為）</a:t>
          </a:r>
          <a:endParaRPr kumimoji="1" lang="en-US" sz="3200" kern="1200" dirty="0"/>
        </a:p>
      </dsp:txBody>
      <dsp:txXfrm>
        <a:off x="57566" y="2439335"/>
        <a:ext cx="8525827" cy="1064113"/>
      </dsp:txXfrm>
    </dsp:sp>
    <dsp:sp modelId="{74E74802-4D3D-48B5-BF65-6D303049DE47}">
      <dsp:nvSpPr>
        <dsp:cNvPr id="0" name=""/>
        <dsp:cNvSpPr/>
      </dsp:nvSpPr>
      <dsp:spPr>
        <a:xfrm>
          <a:off x="0" y="3572026"/>
          <a:ext cx="8640959" cy="1179245"/>
        </a:xfrm>
        <a:prstGeom prst="roundRect">
          <a:avLst/>
        </a:prstGeom>
        <a:gradFill rotWithShape="0">
          <a:gsLst>
            <a:gs pos="0">
              <a:schemeClr val="accent4">
                <a:hueOff val="10395693"/>
                <a:satOff val="-47968"/>
                <a:lumOff val="1765"/>
                <a:alphaOff val="0"/>
                <a:lumMod val="110000"/>
                <a:satMod val="105000"/>
                <a:tint val="67000"/>
              </a:schemeClr>
            </a:gs>
            <a:gs pos="50000">
              <a:schemeClr val="accent4">
                <a:hueOff val="10395693"/>
                <a:satOff val="-47968"/>
                <a:lumOff val="1765"/>
                <a:alphaOff val="0"/>
                <a:lumMod val="105000"/>
                <a:satMod val="103000"/>
                <a:tint val="73000"/>
              </a:schemeClr>
            </a:gs>
            <a:gs pos="100000">
              <a:schemeClr val="accent4">
                <a:hueOff val="10395693"/>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altLang="en-US" sz="3200" kern="1200" dirty="0" smtClean="0"/>
            <a:t>４．組織の拡大・強化</a:t>
          </a:r>
          <a:endParaRPr kumimoji="1" lang="ja-JP" altLang="en-US" sz="3200" kern="1200" dirty="0"/>
        </a:p>
      </dsp:txBody>
      <dsp:txXfrm>
        <a:off x="57566" y="3629592"/>
        <a:ext cx="8525827" cy="10641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4434999" cy="356198"/>
          </a:xfrm>
          <a:prstGeom prst="rect">
            <a:avLst/>
          </a:prstGeom>
        </p:spPr>
        <p:txBody>
          <a:bodyPr vert="horz" lIns="95454" tIns="47728" rIns="95454" bIns="47728" rtlCol="0"/>
          <a:lstStyle>
            <a:lvl1pPr algn="l" latinLnBrk="0">
              <a:defRPr kumimoji="1" lang="ja-JP" sz="1300"/>
            </a:lvl1pPr>
          </a:lstStyle>
          <a:p>
            <a:endParaRPr kumimoji="1" lang="ja-JP" dirty="0"/>
          </a:p>
        </p:txBody>
      </p:sp>
      <p:sp>
        <p:nvSpPr>
          <p:cNvPr id="3" name="日付プレースホルダー 2"/>
          <p:cNvSpPr>
            <a:spLocks noGrp="1"/>
          </p:cNvSpPr>
          <p:nvPr>
            <p:ph type="dt" sz="quarter" idx="1"/>
          </p:nvPr>
        </p:nvSpPr>
        <p:spPr>
          <a:xfrm>
            <a:off x="5797249" y="2"/>
            <a:ext cx="4434999" cy="356198"/>
          </a:xfrm>
          <a:prstGeom prst="rect">
            <a:avLst/>
          </a:prstGeom>
        </p:spPr>
        <p:txBody>
          <a:bodyPr vert="horz" lIns="95454" tIns="47728" rIns="95454" bIns="47728" rtlCol="0"/>
          <a:lstStyle>
            <a:lvl1pPr algn="r" latinLnBrk="0">
              <a:defRPr kumimoji="1" lang="ja-JP" sz="1300"/>
            </a:lvl1pPr>
          </a:lstStyle>
          <a:p>
            <a:endParaRPr kumimoji="1" lang="ja-JP" dirty="0"/>
          </a:p>
        </p:txBody>
      </p:sp>
      <p:sp>
        <p:nvSpPr>
          <p:cNvPr id="4" name="フッター プレースホルダー 3"/>
          <p:cNvSpPr>
            <a:spLocks noGrp="1"/>
          </p:cNvSpPr>
          <p:nvPr>
            <p:ph type="ftr" sz="quarter" idx="2"/>
          </p:nvPr>
        </p:nvSpPr>
        <p:spPr>
          <a:xfrm>
            <a:off x="4" y="6743105"/>
            <a:ext cx="4434999" cy="356197"/>
          </a:xfrm>
          <a:prstGeom prst="rect">
            <a:avLst/>
          </a:prstGeom>
        </p:spPr>
        <p:txBody>
          <a:bodyPr vert="horz" lIns="95454" tIns="47728" rIns="95454" bIns="47728" rtlCol="0" anchor="b"/>
          <a:lstStyle>
            <a:lvl1pPr algn="l" latinLnBrk="0">
              <a:defRPr kumimoji="1" lang="ja-JP" sz="1300"/>
            </a:lvl1pPr>
          </a:lstStyle>
          <a:p>
            <a:endParaRPr kumimoji="1" lang="ja-JP"/>
          </a:p>
        </p:txBody>
      </p:sp>
      <p:sp>
        <p:nvSpPr>
          <p:cNvPr id="5" name="スライド番号プレースホルダー 4"/>
          <p:cNvSpPr>
            <a:spLocks noGrp="1"/>
          </p:cNvSpPr>
          <p:nvPr>
            <p:ph type="sldNum" sz="quarter" idx="3"/>
          </p:nvPr>
        </p:nvSpPr>
        <p:spPr>
          <a:xfrm>
            <a:off x="5797249" y="6743105"/>
            <a:ext cx="4434999" cy="356197"/>
          </a:xfrm>
          <a:prstGeom prst="rect">
            <a:avLst/>
          </a:prstGeom>
        </p:spPr>
        <p:txBody>
          <a:bodyPr vert="horz" lIns="95454" tIns="47728" rIns="95454" bIns="47728" rtlCol="0" anchor="b"/>
          <a:lstStyle>
            <a:lvl1pPr algn="r" latinLnBrk="0">
              <a:defRPr kumimoji="1" lang="ja-JP" sz="1300"/>
            </a:lvl1pPr>
          </a:lstStyle>
          <a:p>
            <a:fld id="{57E03411-58E2-43FD-AE1D-AD77DFF8CB20}" type="slidenum">
              <a:rPr kumimoji="1" lang="en-US" altLang="ja-JP"/>
              <a:pPr/>
              <a:t>‹#›</a:t>
            </a:fld>
            <a:endParaRPr kumimoji="1" lang="ja-JP"/>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4434999" cy="356198"/>
          </a:xfrm>
          <a:prstGeom prst="rect">
            <a:avLst/>
          </a:prstGeom>
        </p:spPr>
        <p:txBody>
          <a:bodyPr vert="horz" lIns="95454" tIns="47728" rIns="95454" bIns="47728" rtlCol="0"/>
          <a:lstStyle>
            <a:lvl1pPr algn="l" latinLnBrk="0">
              <a:defRPr kumimoji="1" lang="ja-JP" sz="1300"/>
            </a:lvl1pPr>
          </a:lstStyle>
          <a:p>
            <a:endParaRPr kumimoji="1" lang="ja-JP"/>
          </a:p>
        </p:txBody>
      </p:sp>
      <p:sp>
        <p:nvSpPr>
          <p:cNvPr id="3" name="日付プレースホルダー 2"/>
          <p:cNvSpPr>
            <a:spLocks noGrp="1"/>
          </p:cNvSpPr>
          <p:nvPr>
            <p:ph type="dt" idx="1"/>
          </p:nvPr>
        </p:nvSpPr>
        <p:spPr>
          <a:xfrm>
            <a:off x="5797249" y="2"/>
            <a:ext cx="4434999" cy="356198"/>
          </a:xfrm>
          <a:prstGeom prst="rect">
            <a:avLst/>
          </a:prstGeom>
        </p:spPr>
        <p:txBody>
          <a:bodyPr vert="horz" lIns="95454" tIns="47728" rIns="95454" bIns="47728" rtlCol="0"/>
          <a:lstStyle>
            <a:lvl1pPr algn="r" latinLnBrk="0">
              <a:defRPr kumimoji="1" lang="ja-JP" sz="1300"/>
            </a:lvl1pPr>
          </a:lstStyle>
          <a:p>
            <a:fld id="{85A3416D-7FED-43BC-AA7C-D92DBA01ED64}" type="datetimeFigureOut">
              <a:rPr lang="ja-JP" altLang="en-US"/>
              <a:pPr/>
              <a:t>2014/9/29</a:t>
            </a:fld>
            <a:endParaRPr kumimoji="1" lang="ja-JP"/>
          </a:p>
        </p:txBody>
      </p:sp>
      <p:sp>
        <p:nvSpPr>
          <p:cNvPr id="4" name="スライド イメージ プレースホルダー 3"/>
          <p:cNvSpPr>
            <a:spLocks noGrp="1" noRot="1" noChangeAspect="1"/>
          </p:cNvSpPr>
          <p:nvPr>
            <p:ph type="sldImg" idx="2"/>
          </p:nvPr>
        </p:nvSpPr>
        <p:spPr>
          <a:xfrm>
            <a:off x="3521075" y="887413"/>
            <a:ext cx="3192463" cy="2395537"/>
          </a:xfrm>
          <a:prstGeom prst="rect">
            <a:avLst/>
          </a:prstGeom>
          <a:noFill/>
          <a:ln w="12700">
            <a:solidFill>
              <a:prstClr val="black"/>
            </a:solidFill>
          </a:ln>
        </p:spPr>
        <p:txBody>
          <a:bodyPr vert="horz" lIns="95454" tIns="47728" rIns="95454" bIns="47728" rtlCol="0" anchor="ctr"/>
          <a:lstStyle/>
          <a:p>
            <a:endParaRPr kumimoji="1" lang="ja-JP"/>
          </a:p>
        </p:txBody>
      </p:sp>
      <p:sp>
        <p:nvSpPr>
          <p:cNvPr id="5" name="ノート プレースホルダー 4"/>
          <p:cNvSpPr>
            <a:spLocks noGrp="1"/>
          </p:cNvSpPr>
          <p:nvPr>
            <p:ph type="body" sz="quarter" idx="3"/>
          </p:nvPr>
        </p:nvSpPr>
        <p:spPr>
          <a:xfrm>
            <a:off x="1023462" y="3416539"/>
            <a:ext cx="8187690" cy="2795350"/>
          </a:xfrm>
          <a:prstGeom prst="rect">
            <a:avLst/>
          </a:prstGeom>
        </p:spPr>
        <p:txBody>
          <a:bodyPr vert="horz" lIns="95454" tIns="47728" rIns="95454" bIns="47728"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4" y="6743105"/>
            <a:ext cx="4434999" cy="356197"/>
          </a:xfrm>
          <a:prstGeom prst="rect">
            <a:avLst/>
          </a:prstGeom>
        </p:spPr>
        <p:txBody>
          <a:bodyPr vert="horz" lIns="95454" tIns="47728" rIns="95454" bIns="47728" rtlCol="0" anchor="b"/>
          <a:lstStyle>
            <a:lvl1pPr algn="l" latinLnBrk="0">
              <a:defRPr kumimoji="1" lang="ja-JP" sz="1300"/>
            </a:lvl1pPr>
          </a:lstStyle>
          <a:p>
            <a:endParaRPr kumimoji="1" lang="ja-JP"/>
          </a:p>
        </p:txBody>
      </p:sp>
      <p:sp>
        <p:nvSpPr>
          <p:cNvPr id="7" name="スライド番号プレースホルダー 6"/>
          <p:cNvSpPr>
            <a:spLocks noGrp="1"/>
          </p:cNvSpPr>
          <p:nvPr>
            <p:ph type="sldNum" sz="quarter" idx="5"/>
          </p:nvPr>
        </p:nvSpPr>
        <p:spPr>
          <a:xfrm>
            <a:off x="5797249" y="6743105"/>
            <a:ext cx="4434999" cy="356197"/>
          </a:xfrm>
          <a:prstGeom prst="rect">
            <a:avLst/>
          </a:prstGeom>
        </p:spPr>
        <p:txBody>
          <a:bodyPr vert="horz" lIns="95454" tIns="47728" rIns="95454" bIns="47728" rtlCol="0" anchor="b"/>
          <a:lstStyle>
            <a:lvl1pPr algn="r" latinLnBrk="0">
              <a:defRPr kumimoji="1" lang="ja-JP" sz="1300"/>
            </a:lvl1pPr>
          </a:lstStyle>
          <a:p>
            <a:fld id="{C8DC57A8-AE18-4654-B6AF-04B3577165BE}" type="slidenum">
              <a:rPr/>
              <a:pPr/>
              <a:t>‹#›</a:t>
            </a:fld>
            <a:endParaRPr kumimoji="1" lang="ja-JP"/>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21075" y="887413"/>
            <a:ext cx="3192463" cy="2395537"/>
          </a:xfrm>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smtClean="0"/>
              <a:t>昨年の臨時国会では多くの人が反対をしているなか、秘密保護法を強行しことに始まり、アメリカと情報共有のための日本版</a:t>
            </a:r>
            <a:r>
              <a:rPr lang="en-US" altLang="ja-JP" dirty="0" smtClean="0"/>
              <a:t>NSC</a:t>
            </a:r>
            <a:r>
              <a:rPr lang="ja-JP" altLang="en-US" dirty="0" smtClean="0"/>
              <a:t>を設置し、武器輸出</a:t>
            </a:r>
            <a:r>
              <a:rPr lang="en-US" altLang="ja-JP" dirty="0" smtClean="0"/>
              <a:t>3</a:t>
            </a:r>
            <a:r>
              <a:rPr lang="ja-JP" altLang="en-US" dirty="0" smtClean="0"/>
              <a:t>原則も法規し、沖縄のみ</a:t>
            </a:r>
            <a:r>
              <a:rPr lang="ja-JP" altLang="en-US" dirty="0" err="1" smtClean="0"/>
              <a:t>なさんの</a:t>
            </a:r>
            <a:r>
              <a:rPr lang="ja-JP" altLang="en-US" dirty="0" smtClean="0"/>
              <a:t>願いを無視し、辺野古への基地移設、そしていま憲法解釈を変えて集団的自衛権の行使でアメリカと一緒に戦争できる国づくりにまい進しています。</a:t>
            </a:r>
            <a:endParaRPr lang="en-US" altLang="ja-JP" dirty="0" smtClean="0"/>
          </a:p>
          <a:p>
            <a:pPr eaLnBrk="1" hangingPunct="1">
              <a:spcBef>
                <a:spcPct val="0"/>
              </a:spcBef>
            </a:pPr>
            <a:r>
              <a:rPr lang="ja-JP" altLang="en-US" dirty="0" smtClean="0"/>
              <a:t>軍事防衛費は、過去</a:t>
            </a:r>
            <a:r>
              <a:rPr lang="en-US" altLang="ja-JP" dirty="0" smtClean="0"/>
              <a:t>20</a:t>
            </a:r>
            <a:r>
              <a:rPr lang="ja-JP" altLang="en-US" dirty="0" smtClean="0"/>
              <a:t>年近くで最大の伸びとなる防衛費予算を策定しました。</a:t>
            </a:r>
          </a:p>
          <a:p>
            <a:pPr eaLnBrk="1" hangingPunct="1">
              <a:spcBef>
                <a:spcPct val="0"/>
              </a:spcBef>
            </a:pPr>
            <a:r>
              <a:rPr lang="ja-JP" altLang="en-US" dirty="0" smtClean="0"/>
              <a:t>まず、暮らしの問題では、税と社会保障の一体改革やプログラム法で社会保障制度の解体の道筋をつくり、消費税増税、医療・介護改悪総合法案、労働者いじめの労働法制改悪で残業代ゼロ、原発の問題でも、</a:t>
            </a:r>
            <a:r>
              <a:rPr lang="en-US" altLang="ja-JP" dirty="0" smtClean="0"/>
              <a:t>TPP</a:t>
            </a:r>
            <a:r>
              <a:rPr lang="ja-JP" altLang="en-US" dirty="0" smtClean="0"/>
              <a:t>の問題でも、大企業優先の政策を推し進めています。</a:t>
            </a:r>
            <a:endParaRPr lang="en-US" altLang="ja-JP" dirty="0" smtClean="0"/>
          </a:p>
          <a:p>
            <a:pPr defTabSz="954547">
              <a:spcBef>
                <a:spcPct val="0"/>
              </a:spcBef>
              <a:defRPr/>
            </a:pPr>
            <a:r>
              <a:rPr lang="ja-JP" altLang="en-US" dirty="0" smtClean="0"/>
              <a:t>安倍首相自身もはっきり明言しています。「国民が暮らしやすい国」ではなく「世界で一番企業が活躍できる国」にするんだと・・</a:t>
            </a:r>
          </a:p>
          <a:p>
            <a:endParaRPr kumimoji="1" lang="ja-JP" altLang="en-US" dirty="0"/>
          </a:p>
        </p:txBody>
      </p:sp>
      <p:sp>
        <p:nvSpPr>
          <p:cNvPr id="4" name="スライド番号プレースホルダー 3"/>
          <p:cNvSpPr>
            <a:spLocks noGrp="1"/>
          </p:cNvSpPr>
          <p:nvPr>
            <p:ph type="sldNum" sz="quarter" idx="10"/>
          </p:nvPr>
        </p:nvSpPr>
        <p:spPr/>
        <p:txBody>
          <a:bodyPr/>
          <a:lstStyle/>
          <a:p>
            <a:fld id="{6E0EDAE8-9EE5-4867-9B28-C50440446128}" type="slidenum">
              <a:rPr kumimoji="1" lang="ja-JP" altLang="en-US" smtClean="0"/>
              <a:pPr/>
              <a:t>2</a:t>
            </a:fld>
            <a:endParaRPr kumimoji="1" lang="ja-JP" altLang="en-US"/>
          </a:p>
        </p:txBody>
      </p:sp>
    </p:spTree>
    <p:extLst>
      <p:ext uri="{BB962C8B-B14F-4D97-AF65-F5344CB8AC3E}">
        <p14:creationId xmlns:p14="http://schemas.microsoft.com/office/powerpoint/2010/main" val="398711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xfrm>
            <a:off x="3521075" y="887413"/>
            <a:ext cx="3192463" cy="2395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そもそも消費税は、所得のひくい人ほど負担が重くのしかかる“くらし破壊税”です。大企業は一円も負担せず、中小業者と消費者・国民だけが負担する最悪の“不公平税制”です。それを一気に </a:t>
            </a:r>
            <a:r>
              <a:rPr lang="en-US" altLang="ja-JP" smtClean="0"/>
              <a:t>2</a:t>
            </a:r>
            <a:r>
              <a:rPr lang="ja-JP" altLang="en-US" smtClean="0"/>
              <a:t>倍にも引き上げる。</a:t>
            </a:r>
            <a:endParaRPr lang="en-US" altLang="ja-JP" smtClean="0"/>
          </a:p>
          <a:p>
            <a:r>
              <a:rPr lang="ja-JP" altLang="en-US" smtClean="0"/>
              <a:t>財界は、「日本の法人税は</a:t>
            </a:r>
            <a:r>
              <a:rPr lang="en-US" altLang="ja-JP" smtClean="0"/>
              <a:t>40</a:t>
            </a:r>
            <a:r>
              <a:rPr lang="ja-JP" altLang="en-US" smtClean="0"/>
              <a:t>％で高すぎる」といいます。しかし、日本の大企業は、「研究開発減税」「外国税額控除」など、さまざまな優遇で税金をまけてもらい、実際の法人税負担率はヨーロッパと変わらない </a:t>
            </a:r>
            <a:r>
              <a:rPr lang="en-US" altLang="ja-JP" smtClean="0"/>
              <a:t>30</a:t>
            </a:r>
            <a:r>
              <a:rPr lang="ja-JP" altLang="en-US" smtClean="0"/>
              <a:t>％程度です。世界に名だたる大企業のなかには、</a:t>
            </a:r>
            <a:r>
              <a:rPr lang="en-US" altLang="ja-JP" smtClean="0"/>
              <a:t>10</a:t>
            </a:r>
            <a:r>
              <a:rPr lang="ja-JP" altLang="en-US" smtClean="0"/>
              <a:t>％、</a:t>
            </a:r>
            <a:r>
              <a:rPr lang="en-US" altLang="ja-JP" smtClean="0"/>
              <a:t>20</a:t>
            </a:r>
            <a:r>
              <a:rPr lang="ja-JP" altLang="en-US" smtClean="0"/>
              <a:t>％しか負担していない企業すらあります。日本の法人税が高すぎるなどという根拠はまったくありません。</a:t>
            </a:r>
          </a:p>
          <a:p>
            <a:r>
              <a:rPr lang="ja-JP" altLang="en-US" smtClean="0"/>
              <a:t>　今年６月以降４カ月連続で消費者物価指数が前年同月比プラスとなっています。しかし家計の生活費である賃金は減少しています。その上消費税増税が実施されれば、国民の家計は火の車に陥るのではないでしょうか。</a:t>
            </a:r>
          </a:p>
        </p:txBody>
      </p:sp>
      <p:sp>
        <p:nvSpPr>
          <p:cNvPr id="4" name="スライド番号プレースホルダー 3"/>
          <p:cNvSpPr>
            <a:spLocks noGrp="1"/>
          </p:cNvSpPr>
          <p:nvPr>
            <p:ph type="sldNum" sz="quarter" idx="5"/>
          </p:nvPr>
        </p:nvSpPr>
        <p:spPr/>
        <p:txBody>
          <a:bodyPr/>
          <a:lstStyle/>
          <a:p>
            <a:pPr>
              <a:defRPr/>
            </a:pPr>
            <a:fld id="{928AFEC4-CEBE-460A-9B78-40EB6A7E4680}" type="slidenum">
              <a:rPr lang="ja-JP" altLang="en-US" smtClean="0"/>
              <a:pPr>
                <a:defRPr/>
              </a:pPr>
              <a:t>4</a:t>
            </a:fld>
            <a:endParaRPr lang="ja-JP" altLang="en-US"/>
          </a:p>
        </p:txBody>
      </p:sp>
    </p:spTree>
    <p:extLst>
      <p:ext uri="{BB962C8B-B14F-4D97-AF65-F5344CB8AC3E}">
        <p14:creationId xmlns:p14="http://schemas.microsoft.com/office/powerpoint/2010/main" val="391701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768135-6A6A-413C-8F0E-2AC5358D0E2C}" type="slidenum">
              <a:rPr kumimoji="1" lang="ja-JP" altLang="en-US" smtClean="0"/>
              <a:pPr/>
              <a:t>17</a:t>
            </a:fld>
            <a:endParaRPr kumimoji="1" lang="ja-JP" altLang="en-US"/>
          </a:p>
        </p:txBody>
      </p:sp>
    </p:spTree>
    <p:extLst>
      <p:ext uri="{BB962C8B-B14F-4D97-AF65-F5344CB8AC3E}">
        <p14:creationId xmlns:p14="http://schemas.microsoft.com/office/powerpoint/2010/main" val="276233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768135-6A6A-413C-8F0E-2AC5358D0E2C}" type="slidenum">
              <a:rPr kumimoji="1" lang="ja-JP" altLang="en-US" smtClean="0"/>
              <a:pPr/>
              <a:t>20</a:t>
            </a:fld>
            <a:endParaRPr kumimoji="1" lang="ja-JP" altLang="en-US"/>
          </a:p>
        </p:txBody>
      </p:sp>
    </p:spTree>
    <p:extLst>
      <p:ext uri="{BB962C8B-B14F-4D97-AF65-F5344CB8AC3E}">
        <p14:creationId xmlns:p14="http://schemas.microsoft.com/office/powerpoint/2010/main" val="63703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2)</a:t>
            </a:r>
            <a:r>
              <a:rPr lang="ja-JP" altLang="en-US" smtClean="0"/>
              <a:t>離職を考えている看護師は</a:t>
            </a:r>
            <a:r>
              <a:rPr lang="en-US" altLang="ja-JP" smtClean="0"/>
              <a:t>48.9% </a:t>
            </a:r>
            <a:r>
              <a:rPr lang="ja-JP" altLang="en-US" smtClean="0"/>
              <a:t>理由の</a:t>
            </a:r>
            <a:r>
              <a:rPr lang="en-US" altLang="ja-JP" smtClean="0"/>
              <a:t>1</a:t>
            </a:r>
            <a:r>
              <a:rPr lang="ja-JP" altLang="en-US" smtClean="0"/>
              <a:t>位は「賃金に不満あり」</a:t>
            </a:r>
          </a:p>
          <a:p>
            <a:r>
              <a:rPr lang="ja-JP" altLang="en-US" smtClean="0"/>
              <a:t>正規職員（フルタイム勤務）の非管理職について、現在の勤務先からの離職を考えている人の割合は</a:t>
            </a:r>
            <a:r>
              <a:rPr lang="en-US" altLang="ja-JP" smtClean="0"/>
              <a:t>48.9%</a:t>
            </a:r>
            <a:r>
              <a:rPr lang="ja-JP" altLang="en-US" smtClean="0"/>
              <a:t>と、ほぼ半数の看護師が離職を考えているという驚きの結果に。</a:t>
            </a:r>
          </a:p>
          <a:p>
            <a:r>
              <a:rPr lang="en-US" altLang="ja-JP" smtClean="0"/>
              <a:t>【</a:t>
            </a:r>
            <a:r>
              <a:rPr lang="ja-JP" altLang="en-US" smtClean="0"/>
              <a:t>離職意向と賃金に対する不満</a:t>
            </a:r>
            <a:r>
              <a:rPr lang="en-US" altLang="ja-JP" smtClean="0"/>
              <a:t>】</a:t>
            </a:r>
            <a:endParaRPr lang="ja-JP" altLang="en-US" smtClean="0"/>
          </a:p>
          <a:p>
            <a:r>
              <a:rPr lang="ja-JP" altLang="en-US" smtClean="0"/>
              <a:t>離職を考えている</a:t>
            </a:r>
            <a:r>
              <a:rPr lang="en-US" altLang="ja-JP" smtClean="0"/>
              <a:t>48.9%</a:t>
            </a:r>
            <a:r>
              <a:rPr lang="ja-JP" altLang="en-US" smtClean="0"/>
              <a:t>の人を対象に、「現在の給料に不満があるか」と質問したところ、「不満がある」と答えた人の割合は、</a:t>
            </a:r>
            <a:r>
              <a:rPr lang="en-US" altLang="ja-JP" smtClean="0"/>
              <a:t>69.8%</a:t>
            </a:r>
            <a:r>
              <a:rPr lang="ja-JP" altLang="en-US" smtClean="0"/>
              <a:t>でした。</a:t>
            </a:r>
          </a:p>
          <a:p>
            <a:r>
              <a:rPr lang="ja-JP" altLang="en-US" smtClean="0"/>
              <a:t>他施設への離職を考える要因として、賃金に対する納得度は、大きな影響を与えているようです。</a:t>
            </a:r>
            <a:endParaRPr lang="en-US" altLang="ja-JP" smtClean="0"/>
          </a:p>
        </p:txBody>
      </p:sp>
      <p:sp>
        <p:nvSpPr>
          <p:cNvPr id="4" name="スライド番号プレースホルダー 3"/>
          <p:cNvSpPr>
            <a:spLocks noGrp="1"/>
          </p:cNvSpPr>
          <p:nvPr>
            <p:ph type="sldNum" sz="quarter" idx="5"/>
          </p:nvPr>
        </p:nvSpPr>
        <p:spPr/>
        <p:txBody>
          <a:bodyPr/>
          <a:lstStyle/>
          <a:p>
            <a:pPr>
              <a:defRPr/>
            </a:pPr>
            <a:fld id="{ECF6FE71-DC0F-437A-A93F-833DBA0D646B}" type="slidenum">
              <a:rPr lang="ja-JP" altLang="en-US" smtClean="0"/>
              <a:pPr>
                <a:defRPr/>
              </a:pPr>
              <a:t>31</a:t>
            </a:fld>
            <a:endParaRPr lang="ja-JP" altLang="en-US"/>
          </a:p>
        </p:txBody>
      </p:sp>
    </p:spTree>
    <p:extLst>
      <p:ext uri="{BB962C8B-B14F-4D97-AF65-F5344CB8AC3E}">
        <p14:creationId xmlns:p14="http://schemas.microsoft.com/office/powerpoint/2010/main" val="3816248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C86247F-22B5-4486-99A1-07900DDCA51C}" type="slidenum">
              <a:rPr kumimoji="1" lang="ja-JP" altLang="en-US" smtClean="0"/>
              <a:pPr/>
              <a:t>36</a:t>
            </a:fld>
            <a:endParaRPr kumimoji="1" lang="ja-JP" altLang="en-US"/>
          </a:p>
        </p:txBody>
      </p:sp>
    </p:spTree>
    <p:extLst>
      <p:ext uri="{BB962C8B-B14F-4D97-AF65-F5344CB8AC3E}">
        <p14:creationId xmlns:p14="http://schemas.microsoft.com/office/powerpoint/2010/main" val="67489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いま医労連は</a:t>
            </a:r>
            <a:r>
              <a:rPr lang="en-US" altLang="ja-JP" smtClean="0"/>
              <a:t>4</a:t>
            </a:r>
            <a:r>
              <a:rPr lang="ja-JP" altLang="en-US" smtClean="0"/>
              <a:t>万人近くが加入する医労連共済という助け合い制度を持っています。どこの共済より、どこの民間保険より「安くて保障が大きい」のが特徴です。</a:t>
            </a:r>
            <a:endParaRPr lang="en-US" altLang="ja-JP" smtClean="0"/>
          </a:p>
          <a:p>
            <a:r>
              <a:rPr lang="ja-JP" altLang="en-US" smtClean="0"/>
              <a:t>その理由は、「たすけあい」の制度だからです。民間保険会社のように莫大な広告費や利潤を必要としませんので、そのぶん安い掛金で分厚い保障が可能です。仲間が困ったときにたすけあう、医労連共済は労働組合の原点です。医労連はいま１７万人の組織ですが、加入者は</a:t>
            </a:r>
            <a:r>
              <a:rPr lang="en-US" altLang="ja-JP" smtClean="0"/>
              <a:t>4</a:t>
            </a:r>
            <a:r>
              <a:rPr lang="ja-JP" altLang="en-US" smtClean="0"/>
              <a:t>分の</a:t>
            </a:r>
            <a:r>
              <a:rPr lang="en-US" altLang="ja-JP" smtClean="0"/>
              <a:t>1</a:t>
            </a:r>
            <a:r>
              <a:rPr lang="ja-JP" altLang="en-US" smtClean="0"/>
              <a:t>にとどまっています。加入者が増えれば増えるほど、保障内容ももっと厚くすることができますし、たすけあいの輪も広がります。</a:t>
            </a:r>
          </a:p>
        </p:txBody>
      </p:sp>
      <p:sp>
        <p:nvSpPr>
          <p:cNvPr id="870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pitchFamily="50" charset="-128"/>
              </a:defRPr>
            </a:lvl1pPr>
            <a:lvl2pPr marL="746798" indent="-287231" eaLnBrk="0" hangingPunct="0">
              <a:spcBef>
                <a:spcPct val="30000"/>
              </a:spcBef>
              <a:defRPr kumimoji="1" sz="1300">
                <a:solidFill>
                  <a:schemeClr val="tx1"/>
                </a:solidFill>
                <a:latin typeface="Calibri" pitchFamily="34" charset="0"/>
                <a:ea typeface="ＭＳ Ｐゴシック" pitchFamily="50" charset="-128"/>
              </a:defRPr>
            </a:lvl2pPr>
            <a:lvl3pPr marL="1148920" indent="-229784" eaLnBrk="0" hangingPunct="0">
              <a:spcBef>
                <a:spcPct val="30000"/>
              </a:spcBef>
              <a:defRPr kumimoji="1" sz="1300">
                <a:solidFill>
                  <a:schemeClr val="tx1"/>
                </a:solidFill>
                <a:latin typeface="Calibri" pitchFamily="34" charset="0"/>
                <a:ea typeface="ＭＳ Ｐゴシック" pitchFamily="50" charset="-128"/>
              </a:defRPr>
            </a:lvl3pPr>
            <a:lvl4pPr marL="1608490" indent="-229784" eaLnBrk="0" hangingPunct="0">
              <a:spcBef>
                <a:spcPct val="30000"/>
              </a:spcBef>
              <a:defRPr kumimoji="1" sz="1300">
                <a:solidFill>
                  <a:schemeClr val="tx1"/>
                </a:solidFill>
                <a:latin typeface="Calibri" pitchFamily="34" charset="0"/>
                <a:ea typeface="ＭＳ Ｐゴシック" pitchFamily="50" charset="-128"/>
              </a:defRPr>
            </a:lvl4pPr>
            <a:lvl5pPr marL="2068059" indent="-229784" eaLnBrk="0" hangingPunct="0">
              <a:spcBef>
                <a:spcPct val="30000"/>
              </a:spcBef>
              <a:defRPr kumimoji="1" sz="1300">
                <a:solidFill>
                  <a:schemeClr val="tx1"/>
                </a:solidFill>
                <a:latin typeface="Calibri" pitchFamily="34" charset="0"/>
                <a:ea typeface="ＭＳ Ｐゴシック" pitchFamily="50" charset="-128"/>
              </a:defRPr>
            </a:lvl5pPr>
            <a:lvl6pPr marL="2527627" indent="-229784"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6pPr>
            <a:lvl7pPr marL="2987196" indent="-229784"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7pPr>
            <a:lvl8pPr marL="3446763" indent="-229784"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8pPr>
            <a:lvl9pPr marL="3906334" indent="-229784"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330BD414-345C-4D33-8EE0-B564C9892BE1}" type="slidenum">
              <a:rPr lang="ja-JP" altLang="en-US" sz="1400">
                <a:solidFill>
                  <a:srgbClr val="000000"/>
                </a:solidFill>
                <a:latin typeface="HGP創英角ｺﾞｼｯｸUB" pitchFamily="50" charset="-128"/>
              </a:rPr>
              <a:pPr eaLnBrk="1" fontAlgn="base" hangingPunct="1">
                <a:spcBef>
                  <a:spcPct val="0"/>
                </a:spcBef>
                <a:spcAft>
                  <a:spcPct val="0"/>
                </a:spcAft>
              </a:pPr>
              <a:t>45</a:t>
            </a:fld>
            <a:endParaRPr lang="ja-JP" altLang="en-US" sz="1400">
              <a:solidFill>
                <a:srgbClr val="000000"/>
              </a:solidFill>
              <a:latin typeface="HGP創英角ｺﾞｼｯｸUB" pitchFamily="50" charset="-128"/>
            </a:endParaRPr>
          </a:p>
        </p:txBody>
      </p:sp>
    </p:spTree>
    <p:extLst>
      <p:ext uri="{BB962C8B-B14F-4D97-AF65-F5344CB8AC3E}">
        <p14:creationId xmlns:p14="http://schemas.microsoft.com/office/powerpoint/2010/main" val="14308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75D6606-9841-4516-B111-E83C01820E20}" type="slidenum">
              <a:rPr lang="ja-JP" altLang="en-US" smtClean="0"/>
              <a:pPr>
                <a:defRPr/>
              </a:pPr>
              <a:t>48</a:t>
            </a:fld>
            <a:endParaRPr lang="ja-JP" altLang="en-US"/>
          </a:p>
        </p:txBody>
      </p:sp>
    </p:spTree>
    <p:extLst>
      <p:ext uri="{BB962C8B-B14F-4D97-AF65-F5344CB8AC3E}">
        <p14:creationId xmlns:p14="http://schemas.microsoft.com/office/powerpoint/2010/main" val="166740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7383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t>2012/11/14</a:t>
            </a:r>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11330242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t>2012/11/14</a:t>
            </a:r>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39359051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altLang="ja-JP" smtClean="0"/>
              <a:pPr/>
              <a:t>9/29/2014</a:t>
            </a:fld>
            <a:endParaRPr kumimoji="1" lang="ja-JP" altLang="en-US"/>
          </a:p>
        </p:txBody>
      </p:sp>
      <p:sp>
        <p:nvSpPr>
          <p:cNvPr id="5" name="Footer Placeholder 4"/>
          <p:cNvSpPr>
            <a:spLocks noGrp="1"/>
          </p:cNvSpPr>
          <p:nvPr>
            <p:ph type="ftr" sz="quarter" idx="11"/>
          </p:nvPr>
        </p:nvSpPr>
        <p:spPr/>
        <p:txBody>
          <a:bodyPr/>
          <a:lstStyle/>
          <a:p>
            <a:endParaRPr kumimoji="1" lang="ja-JP"/>
          </a:p>
        </p:txBody>
      </p:sp>
      <p:sp>
        <p:nvSpPr>
          <p:cNvPr id="6" name="Slide Number Placeholder 5"/>
          <p:cNvSpPr>
            <a:spLocks noGrp="1"/>
          </p:cNvSpPr>
          <p:nvPr>
            <p:ph type="sldNum" sz="quarter" idx="12"/>
          </p:nvPr>
        </p:nvSpPr>
        <p:spPr/>
        <p:txBody>
          <a:bodyPr/>
          <a:lstStyle/>
          <a:p>
            <a:fld id="{022B156B-59AE-415F-B24B-8756D48BB977}" type="slidenum">
              <a:rPr lang="en-US" altLang="ja-JP" smtClean="0"/>
              <a:pPr/>
              <a:t>‹#›</a:t>
            </a:fld>
            <a:endParaRPr kumimoji="1" lang="ja-JP" altLang="en-US"/>
          </a:p>
        </p:txBody>
      </p:sp>
    </p:spTree>
    <p:extLst>
      <p:ext uri="{BB962C8B-B14F-4D97-AF65-F5344CB8AC3E}">
        <p14:creationId xmlns:p14="http://schemas.microsoft.com/office/powerpoint/2010/main" val="130568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4389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CF99945-0A15-4715-AB6C-F5E56CF20F70}" type="datetimeFigureOut">
              <a:rPr lang="en-US" altLang="ja-JP" smtClean="0"/>
              <a:pPr/>
              <a:t>9/29/2014</a:t>
            </a:fld>
            <a:endParaRPr kumimoji="1" lang="ja-JP" altLang="en-US"/>
          </a:p>
        </p:txBody>
      </p:sp>
      <p:sp>
        <p:nvSpPr>
          <p:cNvPr id="6" name="Footer Placeholder 5"/>
          <p:cNvSpPr>
            <a:spLocks noGrp="1"/>
          </p:cNvSpPr>
          <p:nvPr>
            <p:ph type="ftr" sz="quarter" idx="11"/>
          </p:nvPr>
        </p:nvSpPr>
        <p:spPr/>
        <p:txBody>
          <a:bodyPr/>
          <a:lstStyle/>
          <a:p>
            <a:endParaRPr kumimoji="1" lang="ja-JP"/>
          </a:p>
        </p:txBody>
      </p:sp>
      <p:sp>
        <p:nvSpPr>
          <p:cNvPr id="7" name="Slide Number Placeholder 6"/>
          <p:cNvSpPr>
            <a:spLocks noGrp="1"/>
          </p:cNvSpPr>
          <p:nvPr>
            <p:ph type="sldNum" sz="quarter" idx="12"/>
          </p:nvPr>
        </p:nvSpPr>
        <p:spPr/>
        <p:txBody>
          <a:bodyPr/>
          <a:lstStyle/>
          <a:p>
            <a:fld id="{022B156B-59AE-415F-B24B-8756D48BB977}" type="slidenum">
              <a:rPr lang="en-US" altLang="ja-JP" smtClean="0"/>
              <a:pPr/>
              <a:t>‹#›</a:t>
            </a:fld>
            <a:endParaRPr kumimoji="1" lang="ja-JP" altLang="en-US"/>
          </a:p>
        </p:txBody>
      </p:sp>
    </p:spTree>
    <p:extLst>
      <p:ext uri="{BB962C8B-B14F-4D97-AF65-F5344CB8AC3E}">
        <p14:creationId xmlns:p14="http://schemas.microsoft.com/office/powerpoint/2010/main" val="236484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CF99945-0A15-4715-AB6C-F5E56CF20F70}" type="datetimeFigureOut">
              <a:rPr lang="en-US" altLang="ja-JP" smtClean="0"/>
              <a:pPr/>
              <a:t>9/29/2014</a:t>
            </a:fld>
            <a:endParaRPr kumimoji="1" lang="ja-JP" altLang="en-US"/>
          </a:p>
        </p:txBody>
      </p:sp>
      <p:sp>
        <p:nvSpPr>
          <p:cNvPr id="8" name="Footer Placeholder 7"/>
          <p:cNvSpPr>
            <a:spLocks noGrp="1"/>
          </p:cNvSpPr>
          <p:nvPr>
            <p:ph type="ftr" sz="quarter" idx="11"/>
          </p:nvPr>
        </p:nvSpPr>
        <p:spPr/>
        <p:txBody>
          <a:bodyPr/>
          <a:lstStyle/>
          <a:p>
            <a:endParaRPr kumimoji="1" lang="ja-JP"/>
          </a:p>
        </p:txBody>
      </p:sp>
      <p:sp>
        <p:nvSpPr>
          <p:cNvPr id="9" name="Slide Number Placeholder 8"/>
          <p:cNvSpPr>
            <a:spLocks noGrp="1"/>
          </p:cNvSpPr>
          <p:nvPr>
            <p:ph type="sldNum" sz="quarter" idx="12"/>
          </p:nvPr>
        </p:nvSpPr>
        <p:spPr/>
        <p:txBody>
          <a:bodyPr/>
          <a:lstStyle/>
          <a:p>
            <a:fld id="{022B156B-59AE-415F-B24B-8756D48BB977}" type="slidenum">
              <a:rPr lang="en-US" altLang="ja-JP" smtClean="0"/>
              <a:pPr/>
              <a:t>‹#›</a:t>
            </a:fld>
            <a:endParaRPr kumimoji="1" lang="ja-JP" altLang="en-US"/>
          </a:p>
        </p:txBody>
      </p:sp>
    </p:spTree>
    <p:extLst>
      <p:ext uri="{BB962C8B-B14F-4D97-AF65-F5344CB8AC3E}">
        <p14:creationId xmlns:p14="http://schemas.microsoft.com/office/powerpoint/2010/main" val="369745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CF99945-0A15-4715-AB6C-F5E56CF20F70}" type="datetimeFigureOut">
              <a:rPr lang="en-US" altLang="ja-JP" smtClean="0"/>
              <a:pPr/>
              <a:t>9/29/2014</a:t>
            </a:fld>
            <a:endParaRPr kumimoji="1" lang="ja-JP" altLang="en-US"/>
          </a:p>
        </p:txBody>
      </p:sp>
      <p:sp>
        <p:nvSpPr>
          <p:cNvPr id="4" name="Footer Placeholder 3"/>
          <p:cNvSpPr>
            <a:spLocks noGrp="1"/>
          </p:cNvSpPr>
          <p:nvPr>
            <p:ph type="ftr" sz="quarter" idx="11"/>
          </p:nvPr>
        </p:nvSpPr>
        <p:spPr/>
        <p:txBody>
          <a:bodyPr/>
          <a:lstStyle/>
          <a:p>
            <a:endParaRPr kumimoji="1" lang="ja-JP"/>
          </a:p>
        </p:txBody>
      </p:sp>
      <p:sp>
        <p:nvSpPr>
          <p:cNvPr id="5" name="Slide Number Placeholder 4"/>
          <p:cNvSpPr>
            <a:spLocks noGrp="1"/>
          </p:cNvSpPr>
          <p:nvPr>
            <p:ph type="sldNum" sz="quarter" idx="12"/>
          </p:nvPr>
        </p:nvSpPr>
        <p:spPr/>
        <p:txBody>
          <a:bodyPr/>
          <a:lstStyle/>
          <a:p>
            <a:fld id="{022B156B-59AE-415F-B24B-8756D48BB977}" type="slidenum">
              <a:rPr lang="en-US" altLang="ja-JP" smtClean="0"/>
              <a:pPr/>
              <a:t>‹#›</a:t>
            </a:fld>
            <a:endParaRPr kumimoji="1" lang="ja-JP" altLang="en-US"/>
          </a:p>
        </p:txBody>
      </p:sp>
    </p:spTree>
    <p:extLst>
      <p:ext uri="{BB962C8B-B14F-4D97-AF65-F5344CB8AC3E}">
        <p14:creationId xmlns:p14="http://schemas.microsoft.com/office/powerpoint/2010/main" val="238884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ltLang="ja-JP" smtClean="0"/>
              <a:pPr/>
              <a:t>9/29/2014</a:t>
            </a:fld>
            <a:endParaRPr kumimoji="1" lang="ja-JP" altLang="en-US"/>
          </a:p>
        </p:txBody>
      </p:sp>
      <p:sp>
        <p:nvSpPr>
          <p:cNvPr id="3" name="Footer Placeholder 2"/>
          <p:cNvSpPr>
            <a:spLocks noGrp="1"/>
          </p:cNvSpPr>
          <p:nvPr>
            <p:ph type="ftr" sz="quarter" idx="11"/>
          </p:nvPr>
        </p:nvSpPr>
        <p:spPr/>
        <p:txBody>
          <a:bodyPr/>
          <a:lstStyle/>
          <a:p>
            <a:endParaRPr kumimoji="1" lang="ja-JP"/>
          </a:p>
        </p:txBody>
      </p:sp>
      <p:sp>
        <p:nvSpPr>
          <p:cNvPr id="4" name="Slide Number Placeholder 3"/>
          <p:cNvSpPr>
            <a:spLocks noGrp="1"/>
          </p:cNvSpPr>
          <p:nvPr>
            <p:ph type="sldNum" sz="quarter" idx="12"/>
          </p:nvPr>
        </p:nvSpPr>
        <p:spPr/>
        <p:txBody>
          <a:bodyPr/>
          <a:lstStyle/>
          <a:p>
            <a:fld id="{022B156B-59AE-415F-B24B-8756D48BB977}" type="slidenum">
              <a:rPr lang="en-US" altLang="ja-JP" smtClean="0"/>
              <a:pPr/>
              <a:t>‹#›</a:t>
            </a:fld>
            <a:endParaRPr kumimoji="1" lang="ja-JP" altLang="en-US"/>
          </a:p>
        </p:txBody>
      </p:sp>
    </p:spTree>
    <p:extLst>
      <p:ext uri="{BB962C8B-B14F-4D97-AF65-F5344CB8AC3E}">
        <p14:creationId xmlns:p14="http://schemas.microsoft.com/office/powerpoint/2010/main" val="199158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2012/11/14</a:t>
            </a:r>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41656996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2012/11/14</a:t>
            </a:r>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2385644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t>2012/11/14</a:t>
            </a:r>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2437740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4181" r="20799"/>
          <a:stretch/>
        </p:blipFill>
        <p:spPr>
          <a:xfrm>
            <a:off x="0" y="0"/>
            <a:ext cx="9162835" cy="6872127"/>
          </a:xfrm>
          <a:prstGeom prst="rect">
            <a:avLst/>
          </a:prstGeom>
          <a:noFill/>
          <a:ln>
            <a:noFill/>
          </a:ln>
        </p:spPr>
      </p:pic>
      <p:sp>
        <p:nvSpPr>
          <p:cNvPr id="2" name="タイトル 1"/>
          <p:cNvSpPr>
            <a:spLocks noGrp="1"/>
          </p:cNvSpPr>
          <p:nvPr>
            <p:ph type="ctrTitle"/>
          </p:nvPr>
        </p:nvSpPr>
        <p:spPr>
          <a:xfrm>
            <a:off x="959224" y="493059"/>
            <a:ext cx="8544372" cy="1962465"/>
          </a:xfrm>
        </p:spPr>
        <p:txBody>
          <a:bodyPr>
            <a:normAutofit/>
          </a:bodyPr>
          <a:lstStyle/>
          <a:p>
            <a:r>
              <a:rPr lang="ja-JP" altLang="en-US" sz="3600" b="1" dirty="0">
                <a:solidFill>
                  <a:srgbClr val="002060"/>
                </a:solidFill>
                <a:effectLst>
                  <a:outerShdw blurRad="38100" dist="38100" dir="2700000" algn="tl">
                    <a:srgbClr val="000000">
                      <a:alpha val="43137"/>
                    </a:srgbClr>
                  </a:outerShdw>
                </a:effectLst>
              </a:rPr>
              <a:t>大幅増員・夜勤改善・労働時間</a:t>
            </a:r>
            <a:r>
              <a:rPr lang="ja-JP" altLang="en-US" sz="3600" b="1" dirty="0" smtClean="0">
                <a:solidFill>
                  <a:srgbClr val="002060"/>
                </a:solidFill>
                <a:effectLst>
                  <a:outerShdw blurRad="38100" dist="38100" dir="2700000" algn="tl">
                    <a:srgbClr val="000000">
                      <a:alpha val="43137"/>
                    </a:srgbClr>
                  </a:outerShdw>
                </a:effectLst>
              </a:rPr>
              <a:t>規制</a:t>
            </a:r>
            <a:r>
              <a:rPr lang="en-US" altLang="ja-JP" sz="3600" b="1" dirty="0" smtClean="0">
                <a:solidFill>
                  <a:srgbClr val="002060"/>
                </a:solidFill>
                <a:effectLst>
                  <a:outerShdw blurRad="38100" dist="38100" dir="2700000" algn="tl">
                    <a:srgbClr val="000000">
                      <a:alpha val="43137"/>
                    </a:srgbClr>
                  </a:outerShdw>
                </a:effectLst>
              </a:rPr>
              <a:t/>
            </a:r>
            <a:br>
              <a:rPr lang="en-US" altLang="ja-JP" sz="3600" b="1" dirty="0" smtClean="0">
                <a:solidFill>
                  <a:srgbClr val="002060"/>
                </a:solidFill>
                <a:effectLst>
                  <a:outerShdw blurRad="38100" dist="38100" dir="2700000" algn="tl">
                    <a:srgbClr val="000000">
                      <a:alpha val="43137"/>
                    </a:srgbClr>
                  </a:outerShdw>
                </a:effectLst>
              </a:rPr>
            </a:br>
            <a:r>
              <a:rPr lang="ja-JP" altLang="en-US" sz="3600" b="1" dirty="0" smtClean="0">
                <a:solidFill>
                  <a:srgbClr val="002060"/>
                </a:solidFill>
                <a:effectLst>
                  <a:outerShdw blurRad="38100" dist="38100" dir="2700000" algn="tl">
                    <a:srgbClr val="000000">
                      <a:alpha val="43137"/>
                    </a:srgbClr>
                  </a:outerShdw>
                </a:effectLst>
              </a:rPr>
              <a:t>社会</a:t>
            </a:r>
            <a:r>
              <a:rPr lang="ja-JP" altLang="en-US" sz="3600" b="1" dirty="0">
                <a:solidFill>
                  <a:srgbClr val="002060"/>
                </a:solidFill>
                <a:effectLst>
                  <a:outerShdw blurRad="38100" dist="38100" dir="2700000" algn="tl">
                    <a:srgbClr val="000000">
                      <a:alpha val="43137"/>
                    </a:srgbClr>
                  </a:outerShdw>
                </a:effectLst>
              </a:rPr>
              <a:t>保障充実で</a:t>
            </a:r>
            <a:br>
              <a:rPr lang="ja-JP" altLang="en-US" sz="3600" b="1" dirty="0">
                <a:solidFill>
                  <a:srgbClr val="002060"/>
                </a:solidFill>
                <a:effectLst>
                  <a:outerShdw blurRad="38100" dist="38100" dir="2700000" algn="tl">
                    <a:srgbClr val="000000">
                      <a:alpha val="43137"/>
                    </a:srgbClr>
                  </a:outerShdw>
                </a:effectLst>
              </a:rPr>
            </a:br>
            <a:r>
              <a:rPr lang="ja-JP" altLang="en-US" sz="3600" b="1" dirty="0">
                <a:solidFill>
                  <a:srgbClr val="002060"/>
                </a:solidFill>
                <a:effectLst>
                  <a:outerShdw blurRad="38100" dist="38100" dir="2700000" algn="tl">
                    <a:srgbClr val="000000">
                      <a:alpha val="43137"/>
                    </a:srgbClr>
                  </a:outerShdw>
                </a:effectLst>
              </a:rPr>
              <a:t>安全・安心の医療・看護の実現</a:t>
            </a:r>
            <a:r>
              <a:rPr lang="ja-JP" altLang="en-US" sz="3600" b="1" dirty="0" smtClean="0">
                <a:solidFill>
                  <a:srgbClr val="002060"/>
                </a:solidFill>
                <a:effectLst>
                  <a:outerShdw blurRad="38100" dist="38100" dir="2700000" algn="tl">
                    <a:srgbClr val="000000">
                      <a:alpha val="43137"/>
                    </a:srgbClr>
                  </a:outerShdw>
                </a:effectLst>
              </a:rPr>
              <a:t>を</a:t>
            </a:r>
            <a:endParaRPr kumimoji="1" lang="ja-JP" sz="4800" b="1" dirty="0">
              <a:solidFill>
                <a:srgbClr val="002060"/>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2989837" y="3353495"/>
            <a:ext cx="5893423" cy="1670468"/>
          </a:xfrm>
        </p:spPr>
        <p:txBody>
          <a:bodyPr>
            <a:noAutofit/>
          </a:bodyPr>
          <a:lstStyle/>
          <a:p>
            <a:pPr algn="ctr"/>
            <a:r>
              <a:rPr lang="en-US" altLang="ja-JP" sz="2800" b="1" dirty="0" smtClean="0">
                <a:solidFill>
                  <a:schemeClr val="accent2">
                    <a:lumMod val="50000"/>
                  </a:schemeClr>
                </a:solidFill>
                <a:effectLst>
                  <a:outerShdw blurRad="38100" dist="38100" dir="2700000" algn="tl">
                    <a:srgbClr val="000000">
                      <a:alpha val="43137"/>
                    </a:srgbClr>
                  </a:outerShdw>
                </a:effectLst>
              </a:rPr>
              <a:t>2014</a:t>
            </a:r>
            <a:r>
              <a:rPr lang="ja-JP" altLang="en-US" sz="2800" b="1" dirty="0" smtClean="0">
                <a:solidFill>
                  <a:schemeClr val="accent2">
                    <a:lumMod val="50000"/>
                  </a:schemeClr>
                </a:solidFill>
                <a:effectLst>
                  <a:outerShdw blurRad="38100" dist="38100" dir="2700000" algn="tl">
                    <a:srgbClr val="000000">
                      <a:alpha val="43137"/>
                    </a:srgbClr>
                  </a:outerShdw>
                </a:effectLst>
              </a:rPr>
              <a:t>年看護要求実現全国交流集会</a:t>
            </a:r>
            <a:endParaRPr lang="en-US" altLang="ja-JP" sz="2800" b="1" dirty="0" smtClean="0">
              <a:solidFill>
                <a:schemeClr val="accent2">
                  <a:lumMod val="50000"/>
                </a:schemeClr>
              </a:solidFill>
              <a:effectLst>
                <a:outerShdw blurRad="38100" dist="38100" dir="2700000" algn="tl">
                  <a:srgbClr val="000000">
                    <a:alpha val="43137"/>
                  </a:srgbClr>
                </a:outerShdw>
              </a:effectLst>
            </a:endParaRPr>
          </a:p>
          <a:p>
            <a:pPr algn="ctr"/>
            <a:r>
              <a:rPr lang="en-US" altLang="ja-JP" sz="2800" b="1" dirty="0" smtClean="0">
                <a:solidFill>
                  <a:schemeClr val="accent2">
                    <a:lumMod val="50000"/>
                  </a:schemeClr>
                </a:solidFill>
                <a:effectLst>
                  <a:outerShdw blurRad="38100" dist="38100" dir="2700000" algn="tl">
                    <a:srgbClr val="000000">
                      <a:alpha val="43137"/>
                    </a:srgbClr>
                  </a:outerShdw>
                </a:effectLst>
              </a:rPr>
              <a:t>2014</a:t>
            </a:r>
            <a:r>
              <a:rPr lang="ja-JP" altLang="en-US" sz="2800" b="1" dirty="0" smtClean="0">
                <a:solidFill>
                  <a:schemeClr val="accent2">
                    <a:lumMod val="50000"/>
                  </a:schemeClr>
                </a:solidFill>
                <a:effectLst>
                  <a:outerShdw blurRad="38100" dist="38100" dir="2700000" algn="tl">
                    <a:srgbClr val="000000">
                      <a:alpha val="43137"/>
                    </a:srgbClr>
                  </a:outerShdw>
                </a:effectLst>
              </a:rPr>
              <a:t>年９月３日 </a:t>
            </a:r>
            <a:r>
              <a:rPr lang="en-US" altLang="ja-JP" sz="2800" b="1" dirty="0" smtClean="0">
                <a:solidFill>
                  <a:schemeClr val="accent2">
                    <a:lumMod val="50000"/>
                  </a:schemeClr>
                </a:solidFill>
                <a:effectLst>
                  <a:outerShdw blurRad="38100" dist="38100" dir="2700000" algn="tl">
                    <a:srgbClr val="000000">
                      <a:alpha val="43137"/>
                    </a:srgbClr>
                  </a:outerShdw>
                </a:effectLst>
              </a:rPr>
              <a:t>/ </a:t>
            </a:r>
            <a:r>
              <a:rPr lang="ja-JP" altLang="en-US" sz="2800" b="1" dirty="0" smtClean="0">
                <a:solidFill>
                  <a:schemeClr val="accent2">
                    <a:lumMod val="50000"/>
                  </a:schemeClr>
                </a:solidFill>
                <a:effectLst>
                  <a:outerShdw blurRad="38100" dist="38100" dir="2700000" algn="tl">
                    <a:srgbClr val="000000">
                      <a:alpha val="43137"/>
                    </a:srgbClr>
                  </a:outerShdw>
                </a:effectLst>
              </a:rPr>
              <a:t>熱海後楽園</a:t>
            </a:r>
            <a:endParaRPr lang="en-US" altLang="ja-JP" sz="2800" b="1" dirty="0" smtClean="0">
              <a:solidFill>
                <a:schemeClr val="accent2">
                  <a:lumMod val="50000"/>
                </a:schemeClr>
              </a:solidFill>
              <a:effectLst>
                <a:outerShdw blurRad="38100" dist="38100" dir="2700000" algn="tl">
                  <a:srgbClr val="000000">
                    <a:alpha val="43137"/>
                  </a:srgbClr>
                </a:outerShdw>
              </a:effectLst>
            </a:endParaRPr>
          </a:p>
          <a:p>
            <a:pPr algn="ctr"/>
            <a:r>
              <a:rPr kumimoji="1" lang="ja-JP" altLang="en-US" sz="2800" b="1" dirty="0" smtClean="0">
                <a:solidFill>
                  <a:schemeClr val="accent2">
                    <a:lumMod val="50000"/>
                  </a:schemeClr>
                </a:solidFill>
                <a:effectLst>
                  <a:outerShdw blurRad="38100" dist="38100" dir="2700000" algn="tl">
                    <a:srgbClr val="000000">
                      <a:alpha val="43137"/>
                    </a:srgbClr>
                  </a:outerShdw>
                </a:effectLst>
              </a:rPr>
              <a:t> 日本医労連  三浦 宜子</a:t>
            </a:r>
            <a:endParaRPr kumimoji="1" lang="ja-JP" sz="28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7834" y="224117"/>
            <a:ext cx="7252447" cy="779929"/>
          </a:xfrm>
          <a:solidFill>
            <a:srgbClr val="FFFF00"/>
          </a:solidFill>
        </p:spPr>
        <p:txBody>
          <a:bodyPr>
            <a:normAutofit/>
          </a:bodyPr>
          <a:lstStyle/>
          <a:p>
            <a:pPr algn="ctr"/>
            <a:r>
              <a:rPr lang="en-US" altLang="ja-JP" sz="3600" b="1" dirty="0" smtClean="0">
                <a:solidFill>
                  <a:srgbClr val="002060"/>
                </a:solidFill>
                <a:effectLst>
                  <a:outerShdw blurRad="38100" dist="38100" dir="2700000" algn="tl">
                    <a:srgbClr val="000000">
                      <a:alpha val="43137"/>
                    </a:srgbClr>
                  </a:outerShdw>
                </a:effectLst>
                <a:latin typeface="+mj-ea"/>
              </a:rPr>
              <a:t>2014</a:t>
            </a:r>
            <a:r>
              <a:rPr lang="ja-JP" altLang="en-US" sz="3600" b="1" dirty="0" smtClean="0">
                <a:solidFill>
                  <a:srgbClr val="002060"/>
                </a:solidFill>
                <a:effectLst>
                  <a:outerShdw blurRad="38100" dist="38100" dir="2700000" algn="tl">
                    <a:srgbClr val="000000">
                      <a:alpha val="43137"/>
                    </a:srgbClr>
                  </a:outerShdw>
                </a:effectLst>
                <a:latin typeface="+mj-ea"/>
              </a:rPr>
              <a:t>年診療報酬改定（全体概要）</a:t>
            </a:r>
            <a:endParaRPr kumimoji="1" lang="ja-JP" altLang="en-US" sz="3600" b="1" dirty="0">
              <a:solidFill>
                <a:srgbClr val="002060"/>
              </a:solidFill>
              <a:effectLst>
                <a:outerShdw blurRad="38100" dist="38100" dir="2700000" algn="tl">
                  <a:srgbClr val="000000">
                    <a:alpha val="43137"/>
                  </a:srgbClr>
                </a:outerShdw>
              </a:effectLst>
              <a:latin typeface="+mj-ea"/>
            </a:endParaRPr>
          </a:p>
        </p:txBody>
      </p:sp>
      <p:sp>
        <p:nvSpPr>
          <p:cNvPr id="6" name="テキスト ボックス 5"/>
          <p:cNvSpPr txBox="1"/>
          <p:nvPr/>
        </p:nvSpPr>
        <p:spPr>
          <a:xfrm>
            <a:off x="228600" y="1112520"/>
            <a:ext cx="8503920" cy="5262979"/>
          </a:xfrm>
          <a:prstGeom prst="rect">
            <a:avLst/>
          </a:prstGeom>
          <a:noFill/>
        </p:spPr>
        <p:txBody>
          <a:bodyPr wrap="square" rtlCol="0">
            <a:spAutoFit/>
          </a:bodyPr>
          <a:lstStyle/>
          <a:p>
            <a:r>
              <a:rPr lang="ja-JP" altLang="en-US" sz="2800" dirty="0">
                <a:solidFill>
                  <a:srgbClr val="002060"/>
                </a:solidFill>
                <a:latin typeface="+mn-ea"/>
              </a:rPr>
              <a:t>●実質１．２６％引き</a:t>
            </a:r>
            <a:r>
              <a:rPr lang="ja-JP" altLang="en-US" sz="2800" dirty="0" smtClean="0">
                <a:solidFill>
                  <a:srgbClr val="002060"/>
                </a:solidFill>
                <a:latin typeface="+mn-ea"/>
              </a:rPr>
              <a:t>下げ</a:t>
            </a:r>
            <a:endParaRPr lang="en-US" altLang="ja-JP" sz="2800" dirty="0">
              <a:solidFill>
                <a:srgbClr val="002060"/>
              </a:solidFill>
              <a:latin typeface="+mn-ea"/>
            </a:endParaRPr>
          </a:p>
          <a:p>
            <a:r>
              <a:rPr lang="ja-JP" altLang="en-US" sz="2800" dirty="0">
                <a:solidFill>
                  <a:srgbClr val="002060"/>
                </a:solidFill>
                <a:latin typeface="+mn-ea"/>
              </a:rPr>
              <a:t>●</a:t>
            </a:r>
            <a:r>
              <a:rPr lang="ja-JP" altLang="en-US" sz="2800" dirty="0">
                <a:solidFill>
                  <a:srgbClr val="C00000"/>
                </a:solidFill>
                <a:latin typeface="+mn-ea"/>
              </a:rPr>
              <a:t>「</a:t>
            </a:r>
            <a:r>
              <a:rPr lang="en-US" altLang="ja-JP" sz="2800" dirty="0">
                <a:solidFill>
                  <a:srgbClr val="C00000"/>
                </a:solidFill>
                <a:latin typeface="+mn-ea"/>
              </a:rPr>
              <a:t>7</a:t>
            </a:r>
            <a:r>
              <a:rPr lang="ja-JP" altLang="en-US" sz="2800" dirty="0">
                <a:solidFill>
                  <a:srgbClr val="C00000"/>
                </a:solidFill>
                <a:latin typeface="+mn-ea"/>
              </a:rPr>
              <a:t>対</a:t>
            </a:r>
            <a:r>
              <a:rPr lang="en-US" altLang="ja-JP" sz="2800" dirty="0">
                <a:solidFill>
                  <a:srgbClr val="C00000"/>
                </a:solidFill>
                <a:latin typeface="+mn-ea"/>
              </a:rPr>
              <a:t>1</a:t>
            </a:r>
            <a:r>
              <a:rPr lang="ja-JP" altLang="en-US" sz="2800" dirty="0">
                <a:solidFill>
                  <a:srgbClr val="C00000"/>
                </a:solidFill>
                <a:latin typeface="+mn-ea"/>
              </a:rPr>
              <a:t>」の要件厳格化・削減、入院病床の再編</a:t>
            </a:r>
            <a:endParaRPr lang="en-US" altLang="ja-JP" sz="2800" dirty="0">
              <a:solidFill>
                <a:srgbClr val="C00000"/>
              </a:solidFill>
              <a:latin typeface="+mn-ea"/>
            </a:endParaRPr>
          </a:p>
          <a:p>
            <a:r>
              <a:rPr kumimoji="1" lang="ja-JP" altLang="en-US" sz="2800" dirty="0">
                <a:solidFill>
                  <a:srgbClr val="002060"/>
                </a:solidFill>
                <a:latin typeface="+mn-ea"/>
              </a:rPr>
              <a:t>・</a:t>
            </a:r>
            <a:r>
              <a:rPr kumimoji="1" lang="ja-JP" altLang="en-US" sz="2800" dirty="0">
                <a:solidFill>
                  <a:srgbClr val="C00000"/>
                </a:solidFill>
                <a:latin typeface="+mn-ea"/>
              </a:rPr>
              <a:t>重症度</a:t>
            </a:r>
            <a:r>
              <a:rPr kumimoji="1" lang="ja-JP" altLang="en-US" sz="2800" dirty="0" smtClean="0">
                <a:solidFill>
                  <a:srgbClr val="C00000"/>
                </a:solidFill>
                <a:latin typeface="+mn-ea"/>
              </a:rPr>
              <a:t>・医療・看護必要度</a:t>
            </a:r>
            <a:r>
              <a:rPr kumimoji="1" lang="ja-JP" altLang="en-US" sz="2800" dirty="0">
                <a:solidFill>
                  <a:srgbClr val="C00000"/>
                </a:solidFill>
                <a:latin typeface="+mn-ea"/>
              </a:rPr>
              <a:t>の基準引上げ</a:t>
            </a:r>
            <a:r>
              <a:rPr kumimoji="1" lang="ja-JP" altLang="en-US" sz="2800" dirty="0">
                <a:solidFill>
                  <a:srgbClr val="002060"/>
                </a:solidFill>
                <a:latin typeface="+mn-ea"/>
              </a:rPr>
              <a:t>。</a:t>
            </a:r>
          </a:p>
          <a:p>
            <a:r>
              <a:rPr kumimoji="1" lang="ja-JP" altLang="en-US" sz="2800" dirty="0" smtClean="0">
                <a:solidFill>
                  <a:srgbClr val="002060"/>
                </a:solidFill>
                <a:latin typeface="+mn-ea"/>
              </a:rPr>
              <a:t>・</a:t>
            </a:r>
            <a:r>
              <a:rPr kumimoji="1" lang="ja-JP" altLang="en-US" sz="2800" dirty="0" smtClean="0">
                <a:solidFill>
                  <a:srgbClr val="C00000"/>
                </a:solidFill>
                <a:latin typeface="+mn-ea"/>
              </a:rPr>
              <a:t>平均在院日数適用除外</a:t>
            </a:r>
            <a:r>
              <a:rPr kumimoji="1" lang="ja-JP" altLang="en-US" sz="2800" dirty="0">
                <a:solidFill>
                  <a:srgbClr val="C00000"/>
                </a:solidFill>
                <a:latin typeface="+mn-ea"/>
              </a:rPr>
              <a:t>制度の廃止</a:t>
            </a:r>
            <a:r>
              <a:rPr kumimoji="1" lang="ja-JP" altLang="en-US" sz="2800" dirty="0">
                <a:solidFill>
                  <a:srgbClr val="002060"/>
                </a:solidFill>
                <a:latin typeface="+mn-ea"/>
              </a:rPr>
              <a:t>。</a:t>
            </a:r>
          </a:p>
          <a:p>
            <a:r>
              <a:rPr kumimoji="1" lang="ja-JP" altLang="en-US" sz="2800" dirty="0">
                <a:solidFill>
                  <a:srgbClr val="002060"/>
                </a:solidFill>
                <a:latin typeface="+mn-ea"/>
              </a:rPr>
              <a:t>・短期手術・検査入院の除外。</a:t>
            </a:r>
            <a:endParaRPr kumimoji="1" lang="en-US" altLang="ja-JP" sz="2800" dirty="0">
              <a:solidFill>
                <a:srgbClr val="002060"/>
              </a:solidFill>
              <a:latin typeface="+mn-ea"/>
            </a:endParaRPr>
          </a:p>
          <a:p>
            <a:r>
              <a:rPr lang="ja-JP" altLang="en-US" sz="2800" dirty="0">
                <a:solidFill>
                  <a:srgbClr val="002060"/>
                </a:solidFill>
                <a:latin typeface="+mn-ea"/>
              </a:rPr>
              <a:t>・</a:t>
            </a:r>
            <a:r>
              <a:rPr lang="ja-JP" altLang="en-US" sz="2800" dirty="0">
                <a:solidFill>
                  <a:srgbClr val="C00000"/>
                </a:solidFill>
                <a:latin typeface="+mn-ea"/>
              </a:rPr>
              <a:t>自宅等への復帰率要件を導入</a:t>
            </a:r>
            <a:r>
              <a:rPr lang="ja-JP" altLang="en-US" sz="2800" dirty="0">
                <a:solidFill>
                  <a:srgbClr val="002060"/>
                </a:solidFill>
                <a:latin typeface="+mn-ea"/>
              </a:rPr>
              <a:t>。</a:t>
            </a:r>
            <a:endParaRPr kumimoji="1" lang="ja-JP" altLang="en-US" sz="2800" dirty="0">
              <a:solidFill>
                <a:srgbClr val="002060"/>
              </a:solidFill>
              <a:latin typeface="+mn-ea"/>
            </a:endParaRPr>
          </a:p>
          <a:p>
            <a:r>
              <a:rPr kumimoji="1" lang="ja-JP" altLang="en-US" sz="2800" dirty="0">
                <a:solidFill>
                  <a:srgbClr val="002060"/>
                </a:solidFill>
                <a:latin typeface="+mn-ea"/>
              </a:rPr>
              <a:t>・スーパー急性期病院の設置。</a:t>
            </a:r>
          </a:p>
          <a:p>
            <a:r>
              <a:rPr kumimoji="1" lang="ja-JP" altLang="en-US" sz="2800" dirty="0">
                <a:solidFill>
                  <a:srgbClr val="002060"/>
                </a:solidFill>
                <a:latin typeface="+mn-ea"/>
              </a:rPr>
              <a:t>・「地域包括ケア病棟」（</a:t>
            </a:r>
            <a:r>
              <a:rPr kumimoji="1" lang="ja-JP" altLang="en-US" sz="2800" dirty="0">
                <a:solidFill>
                  <a:srgbClr val="C00000"/>
                </a:solidFill>
                <a:latin typeface="+mn-ea"/>
              </a:rPr>
              <a:t>看護体制「</a:t>
            </a:r>
            <a:r>
              <a:rPr kumimoji="1" lang="en-US" altLang="ja-JP" sz="2800" dirty="0">
                <a:solidFill>
                  <a:srgbClr val="C00000"/>
                </a:solidFill>
                <a:latin typeface="+mn-ea"/>
              </a:rPr>
              <a:t>13</a:t>
            </a:r>
            <a:r>
              <a:rPr kumimoji="1" lang="ja-JP" altLang="en-US" sz="2800" dirty="0">
                <a:solidFill>
                  <a:srgbClr val="C00000"/>
                </a:solidFill>
                <a:latin typeface="+mn-ea"/>
              </a:rPr>
              <a:t>対１」</a:t>
            </a:r>
            <a:r>
              <a:rPr kumimoji="1" lang="ja-JP" altLang="en-US" sz="2800" dirty="0">
                <a:solidFill>
                  <a:srgbClr val="002060"/>
                </a:solidFill>
                <a:latin typeface="+mn-ea"/>
              </a:rPr>
              <a:t>）新設。</a:t>
            </a:r>
            <a:endParaRPr kumimoji="1" lang="en-US" altLang="ja-JP" sz="2800" dirty="0">
              <a:solidFill>
                <a:srgbClr val="002060"/>
              </a:solidFill>
              <a:latin typeface="+mn-ea"/>
            </a:endParaRPr>
          </a:p>
          <a:p>
            <a:r>
              <a:rPr lang="ja-JP" altLang="en-US" sz="2800" dirty="0">
                <a:solidFill>
                  <a:srgbClr val="002060"/>
                </a:solidFill>
                <a:latin typeface="+mn-ea"/>
              </a:rPr>
              <a:t>●診療所や中小病院の「主治医機能」の強化、「地域包括診療料・加算」導入。</a:t>
            </a:r>
            <a:endParaRPr lang="en-US" altLang="ja-JP" sz="2800" dirty="0">
              <a:solidFill>
                <a:srgbClr val="002060"/>
              </a:solidFill>
              <a:latin typeface="+mn-ea"/>
            </a:endParaRPr>
          </a:p>
          <a:p>
            <a:r>
              <a:rPr lang="ja-JP" altLang="en-US" sz="2800" dirty="0">
                <a:solidFill>
                  <a:srgbClr val="002060"/>
                </a:solidFill>
                <a:latin typeface="+mn-ea"/>
              </a:rPr>
              <a:t>●大病院の外来縮小　</a:t>
            </a:r>
            <a:r>
              <a:rPr lang="ja-JP" altLang="en-US" sz="2800" dirty="0" smtClean="0">
                <a:solidFill>
                  <a:srgbClr val="002060"/>
                </a:solidFill>
                <a:latin typeface="+mn-ea"/>
              </a:rPr>
              <a:t>など</a:t>
            </a:r>
            <a:endParaRPr lang="en-US" altLang="ja-JP" sz="2800" dirty="0" smtClean="0">
              <a:solidFill>
                <a:srgbClr val="002060"/>
              </a:solidFill>
              <a:latin typeface="+mn-ea"/>
            </a:endParaRPr>
          </a:p>
          <a:p>
            <a:r>
              <a:rPr kumimoji="1" lang="ja-JP" altLang="en-US" sz="2800" dirty="0" smtClean="0">
                <a:solidFill>
                  <a:srgbClr val="002060"/>
                </a:solidFill>
                <a:latin typeface="+mn-ea"/>
              </a:rPr>
              <a:t>●在宅</a:t>
            </a:r>
            <a:r>
              <a:rPr kumimoji="1" lang="ja-JP" altLang="en-US" sz="2800" dirty="0">
                <a:solidFill>
                  <a:srgbClr val="002060"/>
                </a:solidFill>
                <a:latin typeface="+mn-ea"/>
              </a:rPr>
              <a:t>医療における「同一建物居住者」への大幅減算</a:t>
            </a:r>
          </a:p>
        </p:txBody>
      </p:sp>
      <p:sp>
        <p:nvSpPr>
          <p:cNvPr id="3" name="正方形/長方形 2"/>
          <p:cNvSpPr/>
          <p:nvPr/>
        </p:nvSpPr>
        <p:spPr>
          <a:xfrm>
            <a:off x="5343324" y="3042512"/>
            <a:ext cx="3495876" cy="972108"/>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50000"/>
              </a:lnSpc>
            </a:pPr>
            <a:r>
              <a:rPr kumimoji="1" lang="ja-JP" altLang="en-US" sz="2000" dirty="0">
                <a:solidFill>
                  <a:srgbClr val="C00000"/>
                </a:solidFill>
                <a:latin typeface="HGPｺﾞｼｯｸE" panose="020B0900000000000000" pitchFamily="50" charset="-128"/>
                <a:ea typeface="HGPｺﾞｼｯｸE" panose="020B0900000000000000" pitchFamily="50" charset="-128"/>
              </a:rPr>
              <a:t>医療・介護総合法先取り</a:t>
            </a:r>
            <a:endParaRPr kumimoji="1" lang="en-US" altLang="ja-JP" sz="2000" dirty="0">
              <a:solidFill>
                <a:srgbClr val="C00000"/>
              </a:solidFill>
              <a:latin typeface="HGPｺﾞｼｯｸE" panose="020B0900000000000000" pitchFamily="50" charset="-128"/>
              <a:ea typeface="HGPｺﾞｼｯｸE" panose="020B0900000000000000" pitchFamily="50" charset="-128"/>
            </a:endParaRPr>
          </a:p>
          <a:p>
            <a:pPr algn="ctr">
              <a:lnSpc>
                <a:spcPct val="150000"/>
              </a:lnSpc>
            </a:pPr>
            <a:r>
              <a:rPr kumimoji="1" lang="ja-JP" altLang="en-US" sz="2000" dirty="0">
                <a:solidFill>
                  <a:srgbClr val="C00000"/>
                </a:solidFill>
                <a:latin typeface="HGPｺﾞｼｯｸE" panose="020B0900000000000000" pitchFamily="50" charset="-128"/>
                <a:ea typeface="HGPｺﾞｼｯｸE" panose="020B0900000000000000" pitchFamily="50" charset="-128"/>
              </a:rPr>
              <a:t>安上がり体制への誘導</a:t>
            </a:r>
          </a:p>
        </p:txBody>
      </p:sp>
    </p:spTree>
    <p:extLst>
      <p:ext uri="{BB962C8B-B14F-4D97-AF65-F5344CB8AC3E}">
        <p14:creationId xmlns:p14="http://schemas.microsoft.com/office/powerpoint/2010/main" val="92834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a:spLocks noGrp="1"/>
          </p:cNvSpPr>
          <p:nvPr>
            <p:ph type="title"/>
          </p:nvPr>
        </p:nvSpPr>
        <p:spPr>
          <a:xfrm>
            <a:off x="170331" y="78257"/>
            <a:ext cx="8776446" cy="638920"/>
          </a:xfrm>
          <a:solidFill>
            <a:srgbClr val="FFFF00"/>
          </a:solidFill>
        </p:spPr>
        <p:txBody>
          <a:bodyPr>
            <a:normAutofit/>
          </a:bodyPr>
          <a:lstStyle/>
          <a:p>
            <a:pPr>
              <a:defRPr/>
            </a:pPr>
            <a:r>
              <a:rPr lang="ja-JP" altLang="en-US" sz="3600" b="1" dirty="0" smtClean="0">
                <a:solidFill>
                  <a:srgbClr val="002060"/>
                </a:solidFill>
                <a:effectLst>
                  <a:outerShdw blurRad="38100" dist="38100" dir="2700000" algn="tl">
                    <a:srgbClr val="000000">
                      <a:alpha val="43137"/>
                    </a:srgbClr>
                  </a:outerShdw>
                </a:effectLst>
                <a:latin typeface="+mj-ea"/>
              </a:rPr>
              <a:t>「改定医療法」</a:t>
            </a:r>
            <a:r>
              <a:rPr lang="ja-JP" altLang="en-US" sz="3600" b="1" dirty="0">
                <a:solidFill>
                  <a:srgbClr val="002060"/>
                </a:solidFill>
                <a:effectLst>
                  <a:outerShdw blurRad="38100" dist="38100" dir="2700000" algn="tl">
                    <a:srgbClr val="000000">
                      <a:alpha val="43137"/>
                    </a:srgbClr>
                  </a:outerShdw>
                </a:effectLst>
                <a:latin typeface="+mj-ea"/>
              </a:rPr>
              <a:t>　</a:t>
            </a:r>
            <a:r>
              <a:rPr lang="ja-JP" altLang="en-US" sz="3600" b="1" dirty="0" smtClean="0">
                <a:solidFill>
                  <a:srgbClr val="002060"/>
                </a:solidFill>
                <a:effectLst>
                  <a:outerShdw blurRad="38100" dist="38100" dir="2700000" algn="tl">
                    <a:srgbClr val="000000">
                      <a:alpha val="43137"/>
                    </a:srgbClr>
                  </a:outerShdw>
                </a:effectLst>
                <a:latin typeface="+mj-ea"/>
              </a:rPr>
              <a:t>医療従事者の確保関係</a:t>
            </a:r>
            <a:endParaRPr lang="ja-JP" altLang="en-US" sz="3600" b="1" dirty="0">
              <a:solidFill>
                <a:srgbClr val="002060"/>
              </a:solidFill>
              <a:effectLst>
                <a:outerShdw blurRad="38100" dist="38100" dir="2700000" algn="tl">
                  <a:srgbClr val="000000">
                    <a:alpha val="43137"/>
                  </a:srgbClr>
                </a:outerShdw>
              </a:effectLst>
              <a:latin typeface="+mj-ea"/>
            </a:endParaRPr>
          </a:p>
        </p:txBody>
      </p:sp>
      <p:sp>
        <p:nvSpPr>
          <p:cNvPr id="3" name="テキスト ボックス 2"/>
          <p:cNvSpPr txBox="1"/>
          <p:nvPr/>
        </p:nvSpPr>
        <p:spPr>
          <a:xfrm>
            <a:off x="152400" y="762000"/>
            <a:ext cx="8991600" cy="2677656"/>
          </a:xfrm>
          <a:prstGeom prst="rect">
            <a:avLst/>
          </a:prstGeom>
          <a:noFill/>
        </p:spPr>
        <p:txBody>
          <a:bodyPr wrap="square" rtlCol="0">
            <a:spAutoFit/>
          </a:bodyPr>
          <a:lstStyle/>
          <a:p>
            <a:r>
              <a:rPr kumimoji="1" lang="ja-JP" altLang="en-US" sz="2400" dirty="0" smtClean="0">
                <a:solidFill>
                  <a:srgbClr val="002060"/>
                </a:solidFill>
              </a:rPr>
              <a:t>●医師確保支援を行う地域医療支援センターの機能を位置づけ</a:t>
            </a:r>
            <a:endParaRPr kumimoji="1" lang="en-US" altLang="ja-JP" sz="2400" dirty="0" smtClean="0">
              <a:solidFill>
                <a:srgbClr val="002060"/>
              </a:solidFill>
            </a:endParaRPr>
          </a:p>
          <a:p>
            <a:r>
              <a:rPr kumimoji="1" lang="ja-JP" altLang="en-US" sz="2400" dirty="0" smtClean="0">
                <a:solidFill>
                  <a:srgbClr val="002060"/>
                </a:solidFill>
              </a:rPr>
              <a:t>●看護師免許保持者のナースセンターへの届け出制度を創設</a:t>
            </a:r>
            <a:endParaRPr kumimoji="1" lang="en-US" altLang="ja-JP" sz="2400" dirty="0" smtClean="0">
              <a:solidFill>
                <a:srgbClr val="002060"/>
              </a:solidFill>
            </a:endParaRPr>
          </a:p>
          <a:p>
            <a:r>
              <a:rPr kumimoji="1" lang="ja-JP" altLang="en-US" sz="2400" dirty="0" smtClean="0">
                <a:solidFill>
                  <a:srgbClr val="C00000"/>
                </a:solidFill>
                <a:effectLst>
                  <a:outerShdw blurRad="38100" dist="38100" dir="2700000" algn="tl">
                    <a:srgbClr val="000000">
                      <a:alpha val="43137"/>
                    </a:srgbClr>
                  </a:outerShdw>
                </a:effectLst>
              </a:rPr>
              <a:t>●医療</a:t>
            </a:r>
            <a:r>
              <a:rPr kumimoji="1" lang="ja-JP" altLang="en-US" sz="2400" dirty="0">
                <a:solidFill>
                  <a:srgbClr val="C00000"/>
                </a:solidFill>
                <a:effectLst>
                  <a:outerShdw blurRad="38100" dist="38100" dir="2700000" algn="tl">
                    <a:srgbClr val="000000">
                      <a:alpha val="43137"/>
                    </a:srgbClr>
                  </a:outerShdw>
                </a:effectLst>
              </a:rPr>
              <a:t>機関</a:t>
            </a:r>
            <a:r>
              <a:rPr kumimoji="1" lang="ja-JP" altLang="en-US" sz="2400" dirty="0" smtClean="0">
                <a:solidFill>
                  <a:srgbClr val="C00000"/>
                </a:solidFill>
                <a:effectLst>
                  <a:outerShdw blurRad="38100" dist="38100" dir="2700000" algn="tl">
                    <a:srgbClr val="000000">
                      <a:alpha val="43137"/>
                    </a:srgbClr>
                  </a:outerShdw>
                </a:effectLst>
              </a:rPr>
              <a:t>の勤務環境改善</a:t>
            </a:r>
            <a:endParaRPr kumimoji="1" lang="en-US" altLang="ja-JP" sz="2400" dirty="0" smtClean="0">
              <a:solidFill>
                <a:srgbClr val="C00000"/>
              </a:solidFill>
              <a:effectLst>
                <a:outerShdw blurRad="38100" dist="38100" dir="2700000" algn="tl">
                  <a:srgbClr val="000000">
                    <a:alpha val="43137"/>
                  </a:srgbClr>
                </a:outerShdw>
              </a:effectLst>
            </a:endParaRPr>
          </a:p>
          <a:p>
            <a:r>
              <a:rPr kumimoji="1" lang="ja-JP" altLang="en-US" sz="2400" dirty="0" smtClean="0">
                <a:solidFill>
                  <a:srgbClr val="002060"/>
                </a:solidFill>
              </a:rPr>
              <a:t>・離職防止、医療の質の向上のためのガイドライン（指針）を国が策定</a:t>
            </a:r>
            <a:endParaRPr kumimoji="1" lang="en-US" altLang="ja-JP" sz="2400" dirty="0" smtClean="0">
              <a:solidFill>
                <a:srgbClr val="002060"/>
              </a:solidFill>
            </a:endParaRPr>
          </a:p>
          <a:p>
            <a:r>
              <a:rPr kumimoji="1" lang="ja-JP" altLang="en-US" sz="2400" dirty="0" smtClean="0">
                <a:solidFill>
                  <a:srgbClr val="C00000"/>
                </a:solidFill>
              </a:rPr>
              <a:t>・医療機関は勤務環境改善の措置を講ずる（努力義務）</a:t>
            </a:r>
            <a:endParaRPr kumimoji="1" lang="en-US" altLang="ja-JP" sz="2400" dirty="0" smtClean="0">
              <a:solidFill>
                <a:srgbClr val="C00000"/>
              </a:solidFill>
            </a:endParaRPr>
          </a:p>
          <a:p>
            <a:r>
              <a:rPr kumimoji="1" lang="ja-JP" altLang="en-US" sz="2400" dirty="0" smtClean="0">
                <a:solidFill>
                  <a:srgbClr val="C00000"/>
                </a:solidFill>
              </a:rPr>
              <a:t>・医療機関の勤務環境改善マネジメントシステム（ＰＤＣＡサイクルによる計画的な取り組み）導入</a:t>
            </a:r>
            <a:endParaRPr kumimoji="1" lang="en-US" altLang="ja-JP" sz="2400" dirty="0" smtClean="0">
              <a:solidFill>
                <a:srgbClr val="C00000"/>
              </a:solidFill>
            </a:endParaRP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48506"/>
          <a:stretch/>
        </p:blipFill>
        <p:spPr bwMode="auto">
          <a:xfrm>
            <a:off x="4782670" y="3196289"/>
            <a:ext cx="4182036" cy="3545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52400" y="3459504"/>
            <a:ext cx="4495800" cy="3693319"/>
          </a:xfrm>
          <a:prstGeom prst="rect">
            <a:avLst/>
          </a:prstGeom>
          <a:noFill/>
        </p:spPr>
        <p:txBody>
          <a:bodyPr wrap="square" rtlCol="0">
            <a:spAutoFit/>
          </a:bodyPr>
          <a:lstStyle/>
          <a:p>
            <a:r>
              <a:rPr kumimoji="1" lang="ja-JP" altLang="en-US" sz="2400" dirty="0">
                <a:solidFill>
                  <a:srgbClr val="C00000"/>
                </a:solidFill>
              </a:rPr>
              <a:t>・都道府県ごとに、「医療勤務環境改善支援センター」設置、医療機関の取り組み支援。</a:t>
            </a:r>
            <a:endParaRPr kumimoji="1" lang="en-US" altLang="ja-JP" sz="2400" dirty="0">
              <a:solidFill>
                <a:srgbClr val="C00000"/>
              </a:solidFill>
            </a:endParaRPr>
          </a:p>
          <a:p>
            <a:r>
              <a:rPr kumimoji="1" lang="ja-JP" altLang="en-US" sz="2400" dirty="0">
                <a:solidFill>
                  <a:srgbClr val="C00000"/>
                </a:solidFill>
              </a:rPr>
              <a:t>・「新たな財政支援制度」（</a:t>
            </a:r>
            <a:r>
              <a:rPr kumimoji="1" lang="en-US" altLang="ja-JP" sz="2400" dirty="0">
                <a:solidFill>
                  <a:srgbClr val="C00000"/>
                </a:solidFill>
              </a:rPr>
              <a:t>14</a:t>
            </a:r>
            <a:r>
              <a:rPr kumimoji="1" lang="ja-JP" altLang="en-US" sz="2400" dirty="0">
                <a:solidFill>
                  <a:srgbClr val="C00000"/>
                </a:solidFill>
              </a:rPr>
              <a:t>年度</a:t>
            </a:r>
            <a:r>
              <a:rPr kumimoji="1" lang="en-US" altLang="ja-JP" sz="2400" dirty="0">
                <a:solidFill>
                  <a:srgbClr val="C00000"/>
                </a:solidFill>
              </a:rPr>
              <a:t>904</a:t>
            </a:r>
            <a:r>
              <a:rPr kumimoji="1" lang="ja-JP" altLang="en-US" sz="2400" dirty="0">
                <a:solidFill>
                  <a:srgbClr val="C00000"/>
                </a:solidFill>
              </a:rPr>
              <a:t>億円）の対象（都道府県が計画を国に申請</a:t>
            </a:r>
            <a:r>
              <a:rPr kumimoji="1" lang="ja-JP" altLang="en-US" sz="2400" dirty="0" smtClean="0">
                <a:solidFill>
                  <a:srgbClr val="C00000"/>
                </a:solidFill>
              </a:rPr>
              <a:t>）</a:t>
            </a:r>
            <a:endParaRPr kumimoji="1" lang="en-US" altLang="ja-JP" sz="2400" dirty="0" smtClean="0">
              <a:solidFill>
                <a:srgbClr val="C00000"/>
              </a:solidFill>
            </a:endParaRPr>
          </a:p>
          <a:p>
            <a:r>
              <a:rPr kumimoji="1" lang="ja-JP" altLang="en-US" sz="2400" dirty="0" smtClean="0">
                <a:solidFill>
                  <a:srgbClr val="002060"/>
                </a:solidFill>
              </a:rPr>
              <a:t>・</a:t>
            </a:r>
            <a:r>
              <a:rPr kumimoji="1" lang="en-US" altLang="ja-JP" sz="2400" dirty="0" smtClean="0">
                <a:solidFill>
                  <a:srgbClr val="002060"/>
                </a:solidFill>
              </a:rPr>
              <a:t>14</a:t>
            </a:r>
            <a:r>
              <a:rPr kumimoji="1" lang="ja-JP" altLang="en-US" sz="2400" dirty="0" smtClean="0">
                <a:solidFill>
                  <a:srgbClr val="002060"/>
                </a:solidFill>
              </a:rPr>
              <a:t>年度</a:t>
            </a:r>
            <a:r>
              <a:rPr kumimoji="1" lang="ja-JP" altLang="en-US" sz="2400" dirty="0">
                <a:solidFill>
                  <a:srgbClr val="002060"/>
                </a:solidFill>
              </a:rPr>
              <a:t>「新たな財政支援制度」 枠</a:t>
            </a:r>
            <a:r>
              <a:rPr kumimoji="1" lang="ja-JP" altLang="en-US" sz="2400" dirty="0" smtClean="0">
                <a:solidFill>
                  <a:srgbClr val="002060"/>
                </a:solidFill>
              </a:rPr>
              <a:t>＋労働保険特別会計（</a:t>
            </a:r>
            <a:r>
              <a:rPr kumimoji="1" lang="en-US" altLang="ja-JP" sz="2400" dirty="0" smtClean="0">
                <a:solidFill>
                  <a:srgbClr val="002060"/>
                </a:solidFill>
              </a:rPr>
              <a:t>2.2</a:t>
            </a:r>
            <a:r>
              <a:rPr kumimoji="1" lang="ja-JP" altLang="en-US" sz="2400" dirty="0" smtClean="0">
                <a:solidFill>
                  <a:srgbClr val="002060"/>
                </a:solidFill>
              </a:rPr>
              <a:t>憶円）予算計上</a:t>
            </a:r>
            <a:endParaRPr kumimoji="1" lang="en-US" altLang="ja-JP" sz="2400" dirty="0">
              <a:solidFill>
                <a:srgbClr val="002060"/>
              </a:solidFill>
            </a:endParaRPr>
          </a:p>
          <a:p>
            <a:endParaRPr kumimoji="1" lang="ja-JP" altLang="en-US" dirty="0"/>
          </a:p>
        </p:txBody>
      </p:sp>
    </p:spTree>
    <p:extLst>
      <p:ext uri="{BB962C8B-B14F-4D97-AF65-F5344CB8AC3E}">
        <p14:creationId xmlns:p14="http://schemas.microsoft.com/office/powerpoint/2010/main" val="174774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val="3183483141"/>
              </p:ext>
            </p:extLst>
          </p:nvPr>
        </p:nvGraphicFramePr>
        <p:xfrm>
          <a:off x="189057" y="1387334"/>
          <a:ext cx="864095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タイトル 2"/>
          <p:cNvSpPr>
            <a:spLocks noGrp="1"/>
          </p:cNvSpPr>
          <p:nvPr>
            <p:ph type="title"/>
          </p:nvPr>
        </p:nvSpPr>
        <p:spPr>
          <a:xfrm>
            <a:off x="628650" y="365127"/>
            <a:ext cx="7886700" cy="1051298"/>
          </a:xfrm>
          <a:noFill/>
        </p:spPr>
        <p:txBody>
          <a:bodyPr/>
          <a:lstStyle/>
          <a:p>
            <a:pPr algn="ctr"/>
            <a:r>
              <a:rPr lang="ja-JP" altLang="en-US" dirty="0">
                <a:solidFill>
                  <a:srgbClr val="002060"/>
                </a:solidFill>
                <a:effectLst>
                  <a:outerShdw blurRad="38100" dist="38100" dir="2700000" algn="tl">
                    <a:srgbClr val="000000">
                      <a:alpha val="43137"/>
                    </a:srgbClr>
                  </a:outerShdw>
                </a:effectLst>
              </a:rPr>
              <a:t>提案</a:t>
            </a:r>
            <a:r>
              <a:rPr lang="ja-JP" altLang="en-US" dirty="0" smtClean="0">
                <a:solidFill>
                  <a:srgbClr val="002060"/>
                </a:solidFill>
                <a:effectLst>
                  <a:outerShdw blurRad="38100" dist="38100" dir="2700000" algn="tl">
                    <a:srgbClr val="000000">
                      <a:alpha val="43137"/>
                    </a:srgbClr>
                  </a:outerShdw>
                </a:effectLst>
              </a:rPr>
              <a:t>の柱　</a:t>
            </a:r>
            <a:r>
              <a:rPr kumimoji="1" lang="ja-JP" altLang="en-US" dirty="0" smtClean="0">
                <a:solidFill>
                  <a:srgbClr val="002060"/>
                </a:solidFill>
                <a:effectLst>
                  <a:outerShdw blurRad="38100" dist="38100" dir="2700000" algn="tl">
                    <a:srgbClr val="000000">
                      <a:alpha val="43137"/>
                    </a:srgbClr>
                  </a:outerShdw>
                </a:effectLst>
              </a:rPr>
              <a:t>重点課題の取組</a:t>
            </a:r>
            <a:endParaRPr kumimoji="1" lang="ja-JP" alt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462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546847" y="1070442"/>
            <a:ext cx="8229600" cy="4243387"/>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nSpc>
                <a:spcPct val="200000"/>
              </a:lnSpc>
            </a:pPr>
            <a:r>
              <a:rPr lang="ja-JP" altLang="en-US" sz="4800" dirty="0" smtClean="0">
                <a:solidFill>
                  <a:srgbClr val="06067C"/>
                </a:solidFill>
                <a:latin typeface="HGPｺﾞｼｯｸE" pitchFamily="50" charset="-128"/>
                <a:ea typeface="HGPｺﾞｼｯｸE" pitchFamily="50" charset="-128"/>
              </a:rPr>
              <a:t>１</a:t>
            </a:r>
            <a:r>
              <a:rPr lang="ja-JP" altLang="en-US" sz="4800" dirty="0">
                <a:solidFill>
                  <a:srgbClr val="06067C"/>
                </a:solidFill>
                <a:latin typeface="HGPｺﾞｼｯｸE" pitchFamily="50" charset="-128"/>
                <a:ea typeface="HGPｺﾞｼｯｸE" pitchFamily="50" charset="-128"/>
              </a:rPr>
              <a:t>、大幅</a:t>
            </a:r>
            <a:r>
              <a:rPr lang="ja-JP" altLang="en-US" sz="4800" dirty="0" smtClean="0">
                <a:solidFill>
                  <a:srgbClr val="06067C"/>
                </a:solidFill>
                <a:latin typeface="HGPｺﾞｼｯｸE" pitchFamily="50" charset="-128"/>
                <a:ea typeface="HGPｺﾞｼｯｸE" pitchFamily="50" charset="-128"/>
              </a:rPr>
              <a:t>増員と夜勤改善・</a:t>
            </a:r>
            <a:r>
              <a:rPr lang="en-US" altLang="ja-JP" sz="4800" dirty="0" smtClean="0">
                <a:solidFill>
                  <a:srgbClr val="06067C"/>
                </a:solidFill>
                <a:latin typeface="HGPｺﾞｼｯｸE" pitchFamily="50" charset="-128"/>
                <a:ea typeface="HGPｺﾞｼｯｸE" pitchFamily="50" charset="-128"/>
              </a:rPr>
              <a:t/>
            </a:r>
            <a:br>
              <a:rPr lang="en-US" altLang="ja-JP" sz="4800" dirty="0" smtClean="0">
                <a:solidFill>
                  <a:srgbClr val="06067C"/>
                </a:solidFill>
                <a:latin typeface="HGPｺﾞｼｯｸE" pitchFamily="50" charset="-128"/>
                <a:ea typeface="HGPｺﾞｼｯｸE" pitchFamily="50" charset="-128"/>
              </a:rPr>
            </a:br>
            <a:r>
              <a:rPr lang="ja-JP" altLang="en-US" sz="4800" dirty="0" smtClean="0">
                <a:solidFill>
                  <a:srgbClr val="06067C"/>
                </a:solidFill>
                <a:latin typeface="HGPｺﾞｼｯｸE" pitchFamily="50" charset="-128"/>
                <a:ea typeface="HGPｺﾞｼｯｸE" pitchFamily="50" charset="-128"/>
              </a:rPr>
              <a:t>労働時間規制の世論をつくる</a:t>
            </a:r>
            <a:endParaRPr kumimoji="1" lang="ja-JP" altLang="en-US" sz="4800" dirty="0">
              <a:solidFill>
                <a:srgbClr val="06067C"/>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3751177619"/>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print"/>
          <a:srcRect/>
          <a:stretch>
            <a:fillRect/>
          </a:stretch>
        </p:blipFill>
        <p:spPr bwMode="auto">
          <a:xfrm>
            <a:off x="5333380" y="4033268"/>
            <a:ext cx="3810620" cy="2824732"/>
          </a:xfrm>
          <a:prstGeom prst="rect">
            <a:avLst/>
          </a:prstGeom>
          <a:noFill/>
          <a:ln w="9525">
            <a:noFill/>
            <a:miter lim="800000"/>
            <a:headEnd/>
            <a:tailEnd/>
          </a:ln>
          <a:effectLst/>
        </p:spPr>
      </p:pic>
      <p:sp>
        <p:nvSpPr>
          <p:cNvPr id="2" name="コンテンツ プレースホルダ 1"/>
          <p:cNvSpPr>
            <a:spLocks noGrp="1"/>
          </p:cNvSpPr>
          <p:nvPr>
            <p:ph idx="1"/>
          </p:nvPr>
        </p:nvSpPr>
        <p:spPr>
          <a:xfrm>
            <a:off x="0" y="1268760"/>
            <a:ext cx="9144000" cy="4248472"/>
          </a:xfrm>
        </p:spPr>
        <p:txBody>
          <a:bodyPr>
            <a:normAutofit lnSpcReduction="10000"/>
          </a:bodyPr>
          <a:lstStyle/>
          <a:p>
            <a:pPr>
              <a:buNone/>
            </a:pPr>
            <a:r>
              <a:rPr lang="en-US" altLang="ja-JP" sz="2800" dirty="0" smtClean="0">
                <a:effectLst>
                  <a:outerShdw blurRad="38100" dist="38100" dir="2700000" algn="tl">
                    <a:srgbClr val="000000">
                      <a:alpha val="43137"/>
                    </a:srgbClr>
                  </a:outerShdw>
                </a:effectLst>
                <a:latin typeface="+mn-ea"/>
              </a:rPr>
              <a:t>2005</a:t>
            </a:r>
            <a:r>
              <a:rPr lang="ja-JP" altLang="en-US" sz="2800" dirty="0" smtClean="0">
                <a:effectLst>
                  <a:outerShdw blurRad="38100" dist="38100" dir="2700000" algn="tl">
                    <a:srgbClr val="000000">
                      <a:alpha val="43137"/>
                    </a:srgbClr>
                  </a:outerShdw>
                </a:effectLst>
                <a:latin typeface="+mn-ea"/>
              </a:rPr>
              <a:t>年　　大幅増員闘争開始　</a:t>
            </a:r>
            <a:endParaRPr lang="en-US" altLang="ja-JP" sz="2800" dirty="0" smtClean="0">
              <a:effectLst>
                <a:outerShdw blurRad="38100" dist="38100" dir="2700000" algn="tl">
                  <a:srgbClr val="000000">
                    <a:alpha val="43137"/>
                  </a:srgbClr>
                </a:outerShdw>
              </a:effectLst>
              <a:latin typeface="+mn-ea"/>
            </a:endParaRPr>
          </a:p>
          <a:p>
            <a:pPr>
              <a:buNone/>
            </a:pPr>
            <a:r>
              <a:rPr lang="en-US" altLang="ja-JP" sz="2800" dirty="0" smtClean="0">
                <a:effectLst>
                  <a:outerShdw blurRad="38100" dist="38100" dir="2700000" algn="tl">
                    <a:srgbClr val="000000">
                      <a:alpha val="43137"/>
                    </a:srgbClr>
                  </a:outerShdw>
                </a:effectLst>
                <a:latin typeface="+mn-ea"/>
              </a:rPr>
              <a:t>2008</a:t>
            </a:r>
            <a:r>
              <a:rPr lang="ja-JP" altLang="en-US" sz="2800" dirty="0" smtClean="0">
                <a:effectLst>
                  <a:outerShdw blurRad="38100" dist="38100" dir="2700000" algn="tl">
                    <a:srgbClr val="000000">
                      <a:alpha val="43137"/>
                    </a:srgbClr>
                  </a:outerShdw>
                </a:effectLst>
                <a:latin typeface="+mn-ea"/>
              </a:rPr>
              <a:t>年　　村上優子さん過労死裁判勝利判決</a:t>
            </a:r>
            <a:endParaRPr lang="en-US" altLang="ja-JP" sz="2800" dirty="0" smtClean="0">
              <a:effectLst>
                <a:outerShdw blurRad="38100" dist="38100" dir="2700000" algn="tl">
                  <a:srgbClr val="000000">
                    <a:alpha val="43137"/>
                  </a:srgbClr>
                </a:outerShdw>
              </a:effectLst>
              <a:latin typeface="+mn-ea"/>
            </a:endParaRPr>
          </a:p>
          <a:p>
            <a:pPr>
              <a:buNone/>
            </a:pPr>
            <a:r>
              <a:rPr lang="en-US" altLang="ja-JP" sz="2800" dirty="0" smtClean="0">
                <a:effectLst>
                  <a:outerShdw blurRad="38100" dist="38100" dir="2700000" algn="tl">
                    <a:srgbClr val="000000">
                      <a:alpha val="43137"/>
                    </a:srgbClr>
                  </a:outerShdw>
                </a:effectLst>
                <a:latin typeface="+mn-ea"/>
              </a:rPr>
              <a:t>2009</a:t>
            </a:r>
            <a:r>
              <a:rPr lang="ja-JP" altLang="en-US" sz="2800" dirty="0" smtClean="0">
                <a:effectLst>
                  <a:outerShdw blurRad="38100" dist="38100" dir="2700000" algn="tl">
                    <a:srgbClr val="000000">
                      <a:alpha val="43137"/>
                    </a:srgbClr>
                  </a:outerShdw>
                </a:effectLst>
                <a:latin typeface="+mn-ea"/>
              </a:rPr>
              <a:t>年　　日本医労連 「看護職員の労働実態調査」</a:t>
            </a:r>
            <a:endParaRPr lang="en-US" altLang="ja-JP" sz="2800" dirty="0" smtClean="0">
              <a:effectLst>
                <a:outerShdw blurRad="38100" dist="38100" dir="2700000" algn="tl">
                  <a:srgbClr val="000000">
                    <a:alpha val="43137"/>
                  </a:srgbClr>
                </a:outerShdw>
              </a:effectLst>
              <a:latin typeface="+mn-ea"/>
            </a:endParaRPr>
          </a:p>
          <a:p>
            <a:pPr>
              <a:buNone/>
            </a:pPr>
            <a:r>
              <a:rPr lang="en-US" altLang="ja-JP" sz="2800" dirty="0" smtClean="0">
                <a:effectLst>
                  <a:outerShdw blurRad="38100" dist="38100" dir="2700000" algn="tl">
                    <a:srgbClr val="000000">
                      <a:alpha val="43137"/>
                    </a:srgbClr>
                  </a:outerShdw>
                </a:effectLst>
                <a:latin typeface="+mn-ea"/>
              </a:rPr>
              <a:t>2010</a:t>
            </a:r>
            <a:r>
              <a:rPr lang="ja-JP" altLang="en-US" sz="2800" dirty="0" smtClean="0">
                <a:effectLst>
                  <a:outerShdw blurRad="38100" dist="38100" dir="2700000" algn="tl">
                    <a:srgbClr val="000000">
                      <a:alpha val="43137"/>
                    </a:srgbClr>
                  </a:outerShdw>
                </a:effectLst>
                <a:latin typeface="+mn-ea"/>
              </a:rPr>
              <a:t>年　　日本看護協会「夜勤・交替職員実態調査」</a:t>
            </a:r>
            <a:endParaRPr lang="en-US" altLang="ja-JP" sz="2800" dirty="0" smtClean="0">
              <a:effectLst>
                <a:outerShdw blurRad="38100" dist="38100" dir="2700000" algn="tl">
                  <a:srgbClr val="000000">
                    <a:alpha val="43137"/>
                  </a:srgbClr>
                </a:outerShdw>
              </a:effectLst>
              <a:latin typeface="+mn-ea"/>
            </a:endParaRPr>
          </a:p>
          <a:p>
            <a:pPr>
              <a:buNone/>
            </a:pPr>
            <a:r>
              <a:rPr lang="en-US" altLang="ja-JP" sz="2800" dirty="0" smtClean="0">
                <a:effectLst>
                  <a:outerShdw blurRad="38100" dist="38100" dir="2700000" algn="tl">
                    <a:srgbClr val="000000">
                      <a:alpha val="43137"/>
                    </a:srgbClr>
                  </a:outerShdw>
                </a:effectLst>
                <a:latin typeface="+mn-ea"/>
              </a:rPr>
              <a:t>2010</a:t>
            </a:r>
            <a:r>
              <a:rPr lang="ja-JP" altLang="en-US" sz="2800" dirty="0" smtClean="0">
                <a:effectLst>
                  <a:outerShdw blurRad="38100" dist="38100" dir="2700000" algn="tl">
                    <a:srgbClr val="000000">
                      <a:alpha val="43137"/>
                    </a:srgbClr>
                  </a:outerShdw>
                </a:effectLst>
                <a:latin typeface="+mn-ea"/>
              </a:rPr>
              <a:t>年　　厚労省「プロジェクトチーム」設置</a:t>
            </a:r>
            <a:endParaRPr lang="en-US" altLang="ja-JP" sz="2800" dirty="0" smtClean="0">
              <a:effectLst>
                <a:outerShdw blurRad="38100" dist="38100" dir="2700000" algn="tl">
                  <a:srgbClr val="000000">
                    <a:alpha val="43137"/>
                  </a:srgbClr>
                </a:outerShdw>
              </a:effectLst>
              <a:latin typeface="+mn-ea"/>
            </a:endParaRPr>
          </a:p>
          <a:p>
            <a:pPr>
              <a:buNone/>
            </a:pPr>
            <a:r>
              <a:rPr lang="en-US" altLang="ja-JP" sz="2800" dirty="0" smtClean="0">
                <a:effectLst>
                  <a:outerShdw blurRad="38100" dist="38100" dir="2700000" algn="tl">
                    <a:srgbClr val="000000">
                      <a:alpha val="43137"/>
                    </a:srgbClr>
                  </a:outerShdw>
                </a:effectLst>
                <a:latin typeface="+mn-ea"/>
              </a:rPr>
              <a:t>2011</a:t>
            </a:r>
            <a:r>
              <a:rPr lang="ja-JP" altLang="en-US" sz="2800" dirty="0" smtClean="0">
                <a:effectLst>
                  <a:outerShdw blurRad="38100" dist="38100" dir="2700000" algn="tl">
                    <a:srgbClr val="000000">
                      <a:alpha val="43137"/>
                    </a:srgbClr>
                  </a:outerShdw>
                </a:effectLst>
                <a:latin typeface="+mn-ea"/>
              </a:rPr>
              <a:t>年　　厚労省「</a:t>
            </a:r>
            <a:r>
              <a:rPr lang="ja-JP" altLang="en-US" sz="2800" dirty="0">
                <a:effectLst>
                  <a:outerShdw blurRad="38100" dist="38100" dir="2700000" algn="tl">
                    <a:srgbClr val="000000">
                      <a:alpha val="43137"/>
                    </a:srgbClr>
                  </a:outerShdw>
                </a:effectLst>
                <a:latin typeface="+mn-ea"/>
              </a:rPr>
              <a:t>５局長通知</a:t>
            </a:r>
            <a:r>
              <a:rPr lang="ja-JP" altLang="en-US" sz="2800" dirty="0" smtClean="0">
                <a:effectLst>
                  <a:outerShdw blurRad="38100" dist="38100" dir="2700000" algn="tl">
                    <a:srgbClr val="000000">
                      <a:alpha val="43137"/>
                    </a:srgbClr>
                  </a:outerShdw>
                </a:effectLst>
                <a:latin typeface="+mn-ea"/>
              </a:rPr>
              <a:t>」</a:t>
            </a:r>
            <a:endParaRPr lang="en-US" altLang="ja-JP" sz="2800" dirty="0" smtClean="0">
              <a:effectLst>
                <a:outerShdw blurRad="38100" dist="38100" dir="2700000" algn="tl">
                  <a:srgbClr val="000000">
                    <a:alpha val="43137"/>
                  </a:srgbClr>
                </a:outerShdw>
              </a:effectLst>
              <a:latin typeface="+mn-ea"/>
            </a:endParaRPr>
          </a:p>
          <a:p>
            <a:pPr>
              <a:buNone/>
            </a:pPr>
            <a:r>
              <a:rPr lang="en-US" altLang="ja-JP" sz="2800" dirty="0" smtClean="0">
                <a:effectLst>
                  <a:outerShdw blurRad="38100" dist="38100" dir="2700000" algn="tl">
                    <a:srgbClr val="000000">
                      <a:alpha val="43137"/>
                    </a:srgbClr>
                  </a:outerShdw>
                </a:effectLst>
                <a:latin typeface="+mn-ea"/>
              </a:rPr>
              <a:t>2013</a:t>
            </a:r>
            <a:r>
              <a:rPr lang="ja-JP" altLang="en-US" sz="2800" dirty="0" smtClean="0">
                <a:effectLst>
                  <a:outerShdw blurRad="38100" dist="38100" dir="2700000" algn="tl">
                    <a:srgbClr val="000000">
                      <a:alpha val="43137"/>
                    </a:srgbClr>
                  </a:outerShdw>
                </a:effectLst>
                <a:latin typeface="+mn-ea"/>
              </a:rPr>
              <a:t>年</a:t>
            </a:r>
            <a:r>
              <a:rPr lang="ja-JP" altLang="en-US" sz="2800" dirty="0">
                <a:effectLst>
                  <a:outerShdw blurRad="38100" dist="38100" dir="2700000" algn="tl">
                    <a:srgbClr val="000000">
                      <a:alpha val="43137"/>
                    </a:srgbClr>
                  </a:outerShdw>
                </a:effectLst>
                <a:latin typeface="+mn-ea"/>
              </a:rPr>
              <a:t>　</a:t>
            </a:r>
            <a:r>
              <a:rPr lang="ja-JP" altLang="en-US" sz="2800" dirty="0" smtClean="0">
                <a:effectLst>
                  <a:outerShdw blurRad="38100" dist="38100" dir="2700000" algn="tl">
                    <a:srgbClr val="000000">
                      <a:alpha val="43137"/>
                    </a:srgbClr>
                  </a:outerShdw>
                </a:effectLst>
                <a:latin typeface="+mn-ea"/>
              </a:rPr>
              <a:t>　厚労省「</a:t>
            </a:r>
            <a:r>
              <a:rPr lang="ja-JP" altLang="en-US" sz="2800" dirty="0">
                <a:effectLst>
                  <a:outerShdw blurRad="38100" dist="38100" dir="2700000" algn="tl">
                    <a:srgbClr val="000000">
                      <a:alpha val="43137"/>
                    </a:srgbClr>
                  </a:outerShdw>
                </a:effectLst>
                <a:latin typeface="+mn-ea"/>
              </a:rPr>
              <a:t>６局長通知」</a:t>
            </a:r>
            <a:endParaRPr lang="en-US" altLang="ja-JP" sz="2800" dirty="0">
              <a:effectLst>
                <a:outerShdw blurRad="38100" dist="38100" dir="2700000" algn="tl">
                  <a:srgbClr val="000000">
                    <a:alpha val="43137"/>
                  </a:srgbClr>
                </a:outerShdw>
              </a:effectLst>
              <a:latin typeface="+mn-ea"/>
            </a:endParaRPr>
          </a:p>
          <a:p>
            <a:pPr>
              <a:buNone/>
            </a:pPr>
            <a:r>
              <a:rPr lang="en-US" altLang="ja-JP" sz="2800" dirty="0" smtClean="0">
                <a:effectLst>
                  <a:outerShdw blurRad="38100" dist="38100" dir="2700000" algn="tl">
                    <a:srgbClr val="000000">
                      <a:alpha val="43137"/>
                    </a:srgbClr>
                  </a:outerShdw>
                </a:effectLst>
                <a:latin typeface="+mn-ea"/>
              </a:rPr>
              <a:t>2013</a:t>
            </a:r>
            <a:r>
              <a:rPr lang="ja-JP" altLang="en-US" sz="2800" dirty="0" smtClean="0">
                <a:effectLst>
                  <a:outerShdw blurRad="38100" dist="38100" dir="2700000" algn="tl">
                    <a:srgbClr val="000000">
                      <a:alpha val="43137"/>
                    </a:srgbClr>
                  </a:outerShdw>
                </a:effectLst>
                <a:latin typeface="+mn-ea"/>
              </a:rPr>
              <a:t>年</a:t>
            </a:r>
            <a:r>
              <a:rPr lang="ja-JP" altLang="en-US" sz="2800" dirty="0">
                <a:effectLst>
                  <a:outerShdw blurRad="38100" dist="38100" dir="2700000" algn="tl">
                    <a:srgbClr val="000000">
                      <a:alpha val="43137"/>
                    </a:srgbClr>
                  </a:outerShdw>
                </a:effectLst>
                <a:latin typeface="+mn-ea"/>
              </a:rPr>
              <a:t>　</a:t>
            </a:r>
            <a:r>
              <a:rPr lang="ja-JP" altLang="en-US" sz="2800" dirty="0" smtClean="0">
                <a:effectLst>
                  <a:outerShdw blurRad="38100" dist="38100" dir="2700000" algn="tl">
                    <a:srgbClr val="000000">
                      <a:alpha val="43137"/>
                    </a:srgbClr>
                  </a:outerShdw>
                </a:effectLst>
                <a:latin typeface="+mn-ea"/>
              </a:rPr>
              <a:t>　日本看護協会</a:t>
            </a:r>
            <a:endParaRPr lang="en-US" altLang="ja-JP" sz="2800" dirty="0" smtClean="0">
              <a:effectLst>
                <a:outerShdw blurRad="38100" dist="38100" dir="2700000" algn="tl">
                  <a:srgbClr val="000000">
                    <a:alpha val="43137"/>
                  </a:srgbClr>
                </a:outerShdw>
              </a:effectLst>
              <a:latin typeface="+mn-ea"/>
            </a:endParaRPr>
          </a:p>
          <a:p>
            <a:pPr>
              <a:buNone/>
            </a:pPr>
            <a:r>
              <a:rPr lang="ja-JP" altLang="en-US" sz="2800" dirty="0" smtClean="0">
                <a:effectLst>
                  <a:outerShdw blurRad="38100" dist="38100" dir="2700000" algn="tl">
                    <a:srgbClr val="000000">
                      <a:alpha val="43137"/>
                    </a:srgbClr>
                  </a:outerShdw>
                </a:effectLst>
                <a:latin typeface="+mn-ea"/>
              </a:rPr>
              <a:t>　「夜勤・交代制勤務ガイドライン」</a:t>
            </a:r>
            <a:endParaRPr lang="en-US" altLang="ja-JP" sz="2800" dirty="0" smtClean="0">
              <a:effectLst>
                <a:outerShdw blurRad="38100" dist="38100" dir="2700000" algn="tl">
                  <a:srgbClr val="000000">
                    <a:alpha val="43137"/>
                  </a:srgbClr>
                </a:outerShdw>
              </a:effectLst>
              <a:latin typeface="+mn-ea"/>
            </a:endParaRPr>
          </a:p>
          <a:p>
            <a:pPr>
              <a:buNone/>
            </a:pPr>
            <a:endParaRPr kumimoji="1" lang="en-US" altLang="ja-JP" dirty="0">
              <a:latin typeface="+mn-ea"/>
            </a:endParaRPr>
          </a:p>
        </p:txBody>
      </p:sp>
      <p:sp>
        <p:nvSpPr>
          <p:cNvPr id="5" name="タイトル 4"/>
          <p:cNvSpPr>
            <a:spLocks noGrp="1"/>
          </p:cNvSpPr>
          <p:nvPr>
            <p:ph type="title"/>
          </p:nvPr>
        </p:nvSpPr>
        <p:spPr>
          <a:xfrm>
            <a:off x="323528" y="0"/>
            <a:ext cx="8445624" cy="1224136"/>
          </a:xfrm>
          <a:noFill/>
        </p:spPr>
        <p:txBody>
          <a:bodyPr>
            <a:normAutofit/>
          </a:bodyPr>
          <a:lstStyle/>
          <a:p>
            <a:pPr algn="ctr"/>
            <a:r>
              <a:rPr kumimoji="1" lang="ja-JP" altLang="en-US" sz="3600" dirty="0" smtClean="0">
                <a:solidFill>
                  <a:srgbClr val="002060"/>
                </a:solidFill>
                <a:effectLst>
                  <a:outerShdw blurRad="38100" dist="38100" dir="2700000" algn="tl">
                    <a:srgbClr val="000000">
                      <a:alpha val="43137"/>
                    </a:srgbClr>
                  </a:outerShdw>
                </a:effectLst>
                <a:latin typeface="+mj-ea"/>
              </a:rPr>
              <a:t>夜勤改善・大幅増員の</a:t>
            </a:r>
            <a:r>
              <a:rPr kumimoji="1" lang="en-US" altLang="ja-JP" sz="3600" dirty="0" smtClean="0">
                <a:solidFill>
                  <a:srgbClr val="002060"/>
                </a:solidFill>
                <a:effectLst>
                  <a:outerShdw blurRad="38100" dist="38100" dir="2700000" algn="tl">
                    <a:srgbClr val="000000">
                      <a:alpha val="43137"/>
                    </a:srgbClr>
                  </a:outerShdw>
                </a:effectLst>
                <a:latin typeface="+mj-ea"/>
              </a:rPr>
              <a:t/>
            </a:r>
            <a:br>
              <a:rPr kumimoji="1" lang="en-US" altLang="ja-JP" sz="3600" dirty="0" smtClean="0">
                <a:solidFill>
                  <a:srgbClr val="002060"/>
                </a:solidFill>
                <a:effectLst>
                  <a:outerShdw blurRad="38100" dist="38100" dir="2700000" algn="tl">
                    <a:srgbClr val="000000">
                      <a:alpha val="43137"/>
                    </a:srgbClr>
                  </a:outerShdw>
                </a:effectLst>
                <a:latin typeface="+mj-ea"/>
              </a:rPr>
            </a:br>
            <a:r>
              <a:rPr kumimoji="1" lang="ja-JP" altLang="en-US" sz="3600" dirty="0" smtClean="0">
                <a:solidFill>
                  <a:srgbClr val="002060"/>
                </a:solidFill>
                <a:effectLst>
                  <a:outerShdw blurRad="38100" dist="38100" dir="2700000" algn="tl">
                    <a:srgbClr val="000000">
                      <a:alpha val="43137"/>
                    </a:srgbClr>
                  </a:outerShdw>
                </a:effectLst>
                <a:latin typeface="+mj-ea"/>
              </a:rPr>
              <a:t>運動でつくりだしてきた到達点</a:t>
            </a:r>
            <a:endParaRPr kumimoji="1" lang="ja-JP" altLang="en-US" sz="3600" dirty="0">
              <a:solidFill>
                <a:srgbClr val="002060"/>
              </a:solidFill>
              <a:effectLst>
                <a:outerShdw blurRad="38100" dist="38100" dir="2700000" algn="tl">
                  <a:srgbClr val="000000">
                    <a:alpha val="43137"/>
                  </a:srgbClr>
                </a:outerShdw>
              </a:effectLst>
              <a:latin typeface="+mj-ea"/>
            </a:endParaRPr>
          </a:p>
        </p:txBody>
      </p:sp>
      <p:sp>
        <p:nvSpPr>
          <p:cNvPr id="6" name="角丸四角形 5"/>
          <p:cNvSpPr/>
          <p:nvPr/>
        </p:nvSpPr>
        <p:spPr>
          <a:xfrm>
            <a:off x="0" y="5345832"/>
            <a:ext cx="5004048" cy="15121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2800" dirty="0" smtClean="0">
                <a:solidFill>
                  <a:srgbClr val="FF0000"/>
                </a:solidFill>
                <a:effectLst>
                  <a:outerShdw blurRad="38100" dist="38100" dir="2700000" algn="tl">
                    <a:srgbClr val="000000">
                      <a:alpha val="43137"/>
                    </a:srgbClr>
                  </a:outerShdw>
                </a:effectLst>
                <a:latin typeface="+mn-ea"/>
              </a:rPr>
              <a:t>「行政」も「職能団体」も</a:t>
            </a:r>
            <a:endParaRPr lang="en-US" altLang="ja-JP" sz="2800" dirty="0" smtClean="0">
              <a:solidFill>
                <a:srgbClr val="FF0000"/>
              </a:solidFill>
              <a:effectLst>
                <a:outerShdw blurRad="38100" dist="38100" dir="2700000" algn="tl">
                  <a:srgbClr val="000000">
                    <a:alpha val="43137"/>
                  </a:srgbClr>
                </a:outerShdw>
              </a:effectLst>
              <a:latin typeface="+mn-ea"/>
            </a:endParaRPr>
          </a:p>
          <a:p>
            <a:pPr>
              <a:buNone/>
            </a:pPr>
            <a:r>
              <a:rPr lang="ja-JP" altLang="en-US" sz="2800" dirty="0" smtClean="0">
                <a:solidFill>
                  <a:srgbClr val="FF0000"/>
                </a:solidFill>
                <a:effectLst>
                  <a:outerShdw blurRad="38100" dist="38100" dir="2700000" algn="tl">
                    <a:srgbClr val="000000">
                      <a:alpha val="43137"/>
                    </a:srgbClr>
                  </a:outerShdw>
                </a:effectLst>
                <a:latin typeface="+mn-ea"/>
              </a:rPr>
              <a:t>夜勤交替制労働の改善に言及</a:t>
            </a:r>
            <a:endParaRPr kumimoji="1" lang="ja-JP" altLang="en-US" sz="2800" dirty="0">
              <a:solidFill>
                <a:srgbClr val="FF0000"/>
              </a:solidFill>
              <a:effectLst>
                <a:outerShdw blurRad="38100" dist="38100" dir="2700000" algn="tl">
                  <a:srgbClr val="000000">
                    <a:alpha val="43137"/>
                  </a:srgbClr>
                </a:outerShdw>
              </a:effectLst>
            </a:endParaRPr>
          </a:p>
        </p:txBody>
      </p:sp>
      <p:sp>
        <p:nvSpPr>
          <p:cNvPr id="8" name="テキスト ボックス 7"/>
          <p:cNvSpPr txBox="1"/>
          <p:nvPr/>
        </p:nvSpPr>
        <p:spPr>
          <a:xfrm>
            <a:off x="5652120" y="4437112"/>
            <a:ext cx="3168352" cy="954107"/>
          </a:xfrm>
          <a:prstGeom prst="rect">
            <a:avLst/>
          </a:prstGeom>
          <a:noFill/>
        </p:spPr>
        <p:txBody>
          <a:bodyPr wrap="square" rtlCol="0">
            <a:spAutoFit/>
          </a:bodyPr>
          <a:lstStyle/>
          <a:p>
            <a:r>
              <a:rPr kumimoji="1" lang="en-US" altLang="ja-JP" sz="2800"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2005</a:t>
            </a:r>
            <a:r>
              <a:rPr kumimoji="1" lang="ja-JP" altLang="en-US" sz="2800"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年</a:t>
            </a:r>
            <a:endParaRPr kumimoji="1" lang="en-US" altLang="ja-JP" sz="2800"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endParaRPr>
          </a:p>
          <a:p>
            <a:r>
              <a:rPr kumimoji="1" lang="ja-JP" altLang="en-US" sz="2800"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大幅増員闘争開始</a:t>
            </a:r>
            <a:endParaRPr kumimoji="1" lang="ja-JP" altLang="en-US" sz="28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348717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E:\医療労働運動の歴史.files\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614064"/>
            <a:ext cx="2941405" cy="196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2"/>
          <p:cNvSpPr>
            <a:spLocks noGrp="1"/>
          </p:cNvSpPr>
          <p:nvPr>
            <p:ph type="title"/>
          </p:nvPr>
        </p:nvSpPr>
        <p:spPr>
          <a:xfrm>
            <a:off x="251520" y="116632"/>
            <a:ext cx="8568952" cy="1224136"/>
          </a:xfrm>
          <a:solidFill>
            <a:srgbClr val="FFFF00"/>
          </a:solidFill>
        </p:spPr>
        <p:txBody>
          <a:bodyPr>
            <a:normAutofit fontScale="90000"/>
          </a:bodyPr>
          <a:lstStyle/>
          <a:p>
            <a:pPr algn="ctr"/>
            <a:r>
              <a:rPr kumimoji="1" lang="ja-JP" altLang="en-US" dirty="0" smtClean="0">
                <a:solidFill>
                  <a:srgbClr val="002060"/>
                </a:solidFill>
                <a:effectLst>
                  <a:outerShdw blurRad="38100" dist="38100" dir="2700000" algn="tl">
                    <a:srgbClr val="000000">
                      <a:alpha val="43137"/>
                    </a:srgbClr>
                  </a:outerShdw>
                </a:effectLst>
              </a:rPr>
              <a:t>これまでの運動を発展させ</a:t>
            </a:r>
            <a:r>
              <a:rPr kumimoji="1" lang="en-US" altLang="ja-JP" dirty="0" smtClean="0">
                <a:solidFill>
                  <a:srgbClr val="002060"/>
                </a:solidFill>
                <a:effectLst>
                  <a:outerShdw blurRad="38100" dist="38100" dir="2700000" algn="tl">
                    <a:srgbClr val="000000">
                      <a:alpha val="43137"/>
                    </a:srgbClr>
                  </a:outerShdw>
                </a:effectLst>
              </a:rPr>
              <a:t/>
            </a:r>
            <a:br>
              <a:rPr kumimoji="1" lang="en-US" altLang="ja-JP" dirty="0" smtClean="0">
                <a:solidFill>
                  <a:srgbClr val="002060"/>
                </a:solidFill>
                <a:effectLst>
                  <a:outerShdw blurRad="38100" dist="38100" dir="2700000" algn="tl">
                    <a:srgbClr val="000000">
                      <a:alpha val="43137"/>
                    </a:srgbClr>
                  </a:outerShdw>
                </a:effectLst>
              </a:rPr>
            </a:br>
            <a:r>
              <a:rPr kumimoji="1" lang="ja-JP" altLang="en-US" dirty="0" smtClean="0">
                <a:solidFill>
                  <a:srgbClr val="002060"/>
                </a:solidFill>
                <a:effectLst>
                  <a:outerShdw blurRad="38100" dist="38100" dir="2700000" algn="tl">
                    <a:srgbClr val="000000">
                      <a:alpha val="43137"/>
                    </a:srgbClr>
                  </a:outerShdw>
                </a:effectLst>
              </a:rPr>
              <a:t>労働時間規制の実現を</a:t>
            </a:r>
            <a:endParaRPr kumimoji="1" lang="ja-JP" altLang="en-US" dirty="0">
              <a:solidFill>
                <a:srgbClr val="002060"/>
              </a:solidFill>
              <a:effectLst>
                <a:outerShdw blurRad="38100" dist="38100" dir="2700000" algn="tl">
                  <a:srgbClr val="000000">
                    <a:alpha val="43137"/>
                  </a:srgbClr>
                </a:outerShdw>
              </a:effectLst>
            </a:endParaRPr>
          </a:p>
        </p:txBody>
      </p:sp>
      <p:sp>
        <p:nvSpPr>
          <p:cNvPr id="8" name="テキスト ボックス 7"/>
          <p:cNvSpPr txBox="1"/>
          <p:nvPr/>
        </p:nvSpPr>
        <p:spPr>
          <a:xfrm>
            <a:off x="251520" y="1431990"/>
            <a:ext cx="7344816" cy="2554545"/>
          </a:xfrm>
          <a:prstGeom prst="rect">
            <a:avLst/>
          </a:prstGeom>
          <a:noFill/>
        </p:spPr>
        <p:txBody>
          <a:bodyPr wrap="square" rtlCol="0">
            <a:spAutoFit/>
          </a:bodyPr>
          <a:lstStyle/>
          <a:p>
            <a:r>
              <a:rPr kumimoji="1" lang="ja-JP" altLang="en-US" sz="3200" dirty="0" smtClean="0">
                <a:solidFill>
                  <a:srgbClr val="06067C"/>
                </a:solidFill>
                <a:latin typeface="+mn-ea"/>
              </a:rPr>
              <a:t>●人事院「夜勤判定」（</a:t>
            </a:r>
            <a:r>
              <a:rPr kumimoji="1" lang="en-US" altLang="ja-JP" sz="3200" dirty="0" smtClean="0">
                <a:solidFill>
                  <a:srgbClr val="06067C"/>
                </a:solidFill>
                <a:latin typeface="+mn-ea"/>
              </a:rPr>
              <a:t>1965</a:t>
            </a:r>
            <a:r>
              <a:rPr kumimoji="1" lang="ja-JP" altLang="en-US" sz="3200" dirty="0" smtClean="0">
                <a:solidFill>
                  <a:srgbClr val="06067C"/>
                </a:solidFill>
                <a:latin typeface="+mn-ea"/>
              </a:rPr>
              <a:t>年）　</a:t>
            </a:r>
            <a:endParaRPr kumimoji="1" lang="en-US" altLang="ja-JP" sz="3200" dirty="0" smtClean="0">
              <a:solidFill>
                <a:srgbClr val="06067C"/>
              </a:solidFill>
              <a:latin typeface="+mn-ea"/>
            </a:endParaRPr>
          </a:p>
          <a:p>
            <a:r>
              <a:rPr kumimoji="1" lang="ja-JP" altLang="en-US" sz="3200" dirty="0" smtClean="0">
                <a:solidFill>
                  <a:srgbClr val="06067C"/>
                </a:solidFill>
                <a:latin typeface="+mn-ea"/>
              </a:rPr>
              <a:t>●ニッパチ（複数・月</a:t>
            </a:r>
            <a:r>
              <a:rPr kumimoji="1" lang="en-US" altLang="ja-JP" sz="3200" dirty="0" smtClean="0">
                <a:solidFill>
                  <a:srgbClr val="06067C"/>
                </a:solidFill>
                <a:latin typeface="+mn-ea"/>
              </a:rPr>
              <a:t>8</a:t>
            </a:r>
            <a:r>
              <a:rPr kumimoji="1" lang="ja-JP" altLang="en-US" sz="3200" dirty="0" smtClean="0">
                <a:solidFill>
                  <a:srgbClr val="06067C"/>
                </a:solidFill>
                <a:latin typeface="+mn-ea"/>
              </a:rPr>
              <a:t>日）闘争</a:t>
            </a:r>
            <a:endParaRPr kumimoji="1" lang="en-US" altLang="ja-JP" sz="3200" dirty="0" smtClean="0">
              <a:solidFill>
                <a:srgbClr val="06067C"/>
              </a:solidFill>
              <a:latin typeface="+mn-ea"/>
            </a:endParaRPr>
          </a:p>
          <a:p>
            <a:r>
              <a:rPr kumimoji="1" lang="ja-JP" altLang="en-US" sz="3200" dirty="0" smtClean="0">
                <a:solidFill>
                  <a:srgbClr val="06067C"/>
                </a:solidFill>
                <a:latin typeface="+mn-ea"/>
              </a:rPr>
              <a:t>●ナースウェーブ</a:t>
            </a:r>
            <a:endParaRPr kumimoji="1" lang="en-US" altLang="ja-JP" sz="3200" dirty="0" smtClean="0">
              <a:solidFill>
                <a:srgbClr val="06067C"/>
              </a:solidFill>
              <a:latin typeface="+mn-ea"/>
            </a:endParaRPr>
          </a:p>
          <a:p>
            <a:r>
              <a:rPr kumimoji="1" lang="ja-JP" altLang="en-US" sz="3200" dirty="0" smtClean="0">
                <a:solidFill>
                  <a:srgbClr val="06067C"/>
                </a:solidFill>
                <a:latin typeface="+mn-ea"/>
              </a:rPr>
              <a:t>●</a:t>
            </a:r>
            <a:r>
              <a:rPr kumimoji="1" lang="ja-JP" altLang="en-US" sz="3200" spc="-300" dirty="0" smtClean="0">
                <a:solidFill>
                  <a:srgbClr val="06067C"/>
                </a:solidFill>
                <a:latin typeface="+mn-ea"/>
              </a:rPr>
              <a:t>看護師確保法・基本指針（</a:t>
            </a:r>
            <a:r>
              <a:rPr kumimoji="1" lang="en-US" altLang="ja-JP" sz="3200" spc="-300" dirty="0" smtClean="0">
                <a:solidFill>
                  <a:srgbClr val="06067C"/>
                </a:solidFill>
                <a:latin typeface="+mn-ea"/>
              </a:rPr>
              <a:t>1992</a:t>
            </a:r>
            <a:r>
              <a:rPr kumimoji="1" lang="ja-JP" altLang="en-US" sz="3200" spc="-300" dirty="0" smtClean="0">
                <a:solidFill>
                  <a:srgbClr val="06067C"/>
                </a:solidFill>
                <a:latin typeface="+mn-ea"/>
              </a:rPr>
              <a:t>年）</a:t>
            </a:r>
            <a:endParaRPr kumimoji="1" lang="en-US" altLang="ja-JP" sz="3200" spc="-300" dirty="0" smtClean="0">
              <a:solidFill>
                <a:srgbClr val="06067C"/>
              </a:solidFill>
              <a:latin typeface="+mn-ea"/>
            </a:endParaRPr>
          </a:p>
          <a:p>
            <a:r>
              <a:rPr kumimoji="1" lang="ja-JP" altLang="en-US" sz="3200" dirty="0" smtClean="0">
                <a:solidFill>
                  <a:srgbClr val="06067C"/>
                </a:solidFill>
                <a:latin typeface="+mn-ea"/>
              </a:rPr>
              <a:t>●大幅増員闘争（</a:t>
            </a:r>
            <a:r>
              <a:rPr kumimoji="1" lang="en-US" altLang="ja-JP" sz="3200" dirty="0" smtClean="0">
                <a:solidFill>
                  <a:srgbClr val="06067C"/>
                </a:solidFill>
                <a:latin typeface="+mn-ea"/>
              </a:rPr>
              <a:t>2005</a:t>
            </a:r>
            <a:r>
              <a:rPr kumimoji="1" lang="ja-JP" altLang="en-US" sz="3200" dirty="0" smtClean="0">
                <a:solidFill>
                  <a:srgbClr val="06067C"/>
                </a:solidFill>
                <a:latin typeface="+mn-ea"/>
              </a:rPr>
              <a:t>年～）</a:t>
            </a:r>
            <a:r>
              <a:rPr kumimoji="1" lang="ja-JP" altLang="en-US" sz="3200" dirty="0">
                <a:solidFill>
                  <a:srgbClr val="06067C"/>
                </a:solidFill>
                <a:latin typeface="+mn-ea"/>
              </a:rPr>
              <a:t>　</a:t>
            </a:r>
            <a:r>
              <a:rPr kumimoji="1" lang="ja-JP" altLang="en-US" sz="3200" dirty="0" smtClean="0">
                <a:solidFill>
                  <a:srgbClr val="06067C"/>
                </a:solidFill>
                <a:latin typeface="+mn-ea"/>
              </a:rPr>
              <a:t>　</a:t>
            </a:r>
            <a:endParaRPr kumimoji="1" lang="en-US" altLang="ja-JP" sz="3600" dirty="0" smtClean="0">
              <a:solidFill>
                <a:srgbClr val="06067C"/>
              </a:solidFill>
              <a:latin typeface="+mn-ea"/>
            </a:endParaRPr>
          </a:p>
        </p:txBody>
      </p:sp>
      <p:sp>
        <p:nvSpPr>
          <p:cNvPr id="2" name="下矢印 1"/>
          <p:cNvSpPr/>
          <p:nvPr/>
        </p:nvSpPr>
        <p:spPr>
          <a:xfrm>
            <a:off x="2915816" y="4077072"/>
            <a:ext cx="28803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51520" y="4797152"/>
            <a:ext cx="8640960" cy="1508105"/>
          </a:xfrm>
          <a:prstGeom prst="rect">
            <a:avLst/>
          </a:prstGeom>
          <a:solidFill>
            <a:srgbClr val="FFFF00"/>
          </a:solidFill>
        </p:spPr>
        <p:txBody>
          <a:bodyPr wrap="square" rtlCol="0">
            <a:spAutoFit/>
          </a:bodyPr>
          <a:lstStyle/>
          <a:p>
            <a:r>
              <a:rPr kumimoji="1" lang="ja-JP" altLang="en-US" sz="3600" dirty="0" smtClean="0">
                <a:solidFill>
                  <a:srgbClr val="FF0000"/>
                </a:solidFill>
                <a:effectLst>
                  <a:outerShdw blurRad="38100" dist="38100" dir="2700000" algn="tl">
                    <a:srgbClr val="000000">
                      <a:alpha val="43137"/>
                    </a:srgbClr>
                  </a:outerShdw>
                </a:effectLst>
                <a:latin typeface="+mn-ea"/>
              </a:rPr>
              <a:t>「夜勤改善・大幅増員署名」</a:t>
            </a:r>
            <a:r>
              <a:rPr kumimoji="1" lang="en-US" altLang="ja-JP" sz="3600" dirty="0">
                <a:solidFill>
                  <a:srgbClr val="FF0000"/>
                </a:solidFill>
                <a:effectLst>
                  <a:outerShdw blurRad="38100" dist="38100" dir="2700000" algn="tl">
                    <a:srgbClr val="000000">
                      <a:alpha val="43137"/>
                    </a:srgbClr>
                  </a:outerShdw>
                </a:effectLst>
                <a:latin typeface="+mn-ea"/>
              </a:rPr>
              <a:t>100</a:t>
            </a:r>
            <a:r>
              <a:rPr kumimoji="1" lang="ja-JP" altLang="en-US" sz="3600" dirty="0">
                <a:solidFill>
                  <a:srgbClr val="FF0000"/>
                </a:solidFill>
                <a:effectLst>
                  <a:outerShdw blurRad="38100" dist="38100" dir="2700000" algn="tl">
                    <a:srgbClr val="000000">
                      <a:alpha val="43137"/>
                    </a:srgbClr>
                  </a:outerShdw>
                </a:effectLst>
                <a:latin typeface="+mn-ea"/>
              </a:rPr>
              <a:t>万筆</a:t>
            </a:r>
            <a:r>
              <a:rPr kumimoji="1" lang="en-US" altLang="ja-JP" sz="3600" dirty="0">
                <a:solidFill>
                  <a:srgbClr val="FF0000"/>
                </a:solidFill>
                <a:effectLst>
                  <a:outerShdw blurRad="38100" dist="38100" dir="2700000" algn="tl">
                    <a:srgbClr val="000000">
                      <a:alpha val="43137"/>
                    </a:srgbClr>
                  </a:outerShdw>
                </a:effectLst>
                <a:latin typeface="+mn-ea"/>
              </a:rPr>
              <a:t>×3</a:t>
            </a:r>
            <a:r>
              <a:rPr kumimoji="1" lang="ja-JP" altLang="en-US" sz="3600" dirty="0">
                <a:solidFill>
                  <a:srgbClr val="FF0000"/>
                </a:solidFill>
                <a:effectLst>
                  <a:outerShdw blurRad="38100" dist="38100" dir="2700000" algn="tl">
                    <a:srgbClr val="000000">
                      <a:alpha val="43137"/>
                    </a:srgbClr>
                  </a:outerShdw>
                </a:effectLst>
                <a:latin typeface="+mn-ea"/>
              </a:rPr>
              <a:t>年　</a:t>
            </a:r>
            <a:endParaRPr kumimoji="1" lang="en-US" altLang="ja-JP" sz="3600" dirty="0" smtClean="0">
              <a:solidFill>
                <a:srgbClr val="FF0000"/>
              </a:solidFill>
              <a:effectLst>
                <a:outerShdw blurRad="38100" dist="38100" dir="2700000" algn="tl">
                  <a:srgbClr val="000000">
                    <a:alpha val="43137"/>
                  </a:srgbClr>
                </a:outerShdw>
              </a:effectLst>
              <a:latin typeface="+mn-ea"/>
            </a:endParaRPr>
          </a:p>
          <a:p>
            <a:r>
              <a:rPr kumimoji="1" lang="ja-JP" altLang="en-US" sz="2800" dirty="0" smtClean="0">
                <a:solidFill>
                  <a:srgbClr val="FF0000"/>
                </a:solidFill>
                <a:effectLst>
                  <a:outerShdw blurRad="38100" dist="38100" dir="2700000" algn="tl">
                    <a:srgbClr val="000000">
                      <a:alpha val="43137"/>
                    </a:srgbClr>
                  </a:outerShdw>
                </a:effectLst>
                <a:latin typeface="+mn-ea"/>
              </a:rPr>
              <a:t>国会審議につなげ実効ある規制を！</a:t>
            </a:r>
            <a:endParaRPr kumimoji="1" lang="en-US" altLang="ja-JP" sz="2800" dirty="0" smtClean="0">
              <a:solidFill>
                <a:srgbClr val="FF0000"/>
              </a:solidFill>
              <a:effectLst>
                <a:outerShdw blurRad="38100" dist="38100" dir="2700000" algn="tl">
                  <a:srgbClr val="000000">
                    <a:alpha val="43137"/>
                  </a:srgbClr>
                </a:outerShdw>
              </a:effectLst>
              <a:latin typeface="+mn-ea"/>
            </a:endParaRPr>
          </a:p>
          <a:p>
            <a:r>
              <a:rPr kumimoji="1" lang="en-US" altLang="ja-JP" sz="2800" dirty="0" smtClean="0">
                <a:solidFill>
                  <a:srgbClr val="FF0000"/>
                </a:solidFill>
                <a:effectLst>
                  <a:outerShdw blurRad="38100" dist="38100" dir="2700000" algn="tl">
                    <a:srgbClr val="000000">
                      <a:alpha val="43137"/>
                    </a:srgbClr>
                  </a:outerShdw>
                </a:effectLst>
                <a:latin typeface="+mn-ea"/>
              </a:rPr>
              <a:t>1</a:t>
            </a:r>
            <a:r>
              <a:rPr kumimoji="1" lang="ja-JP" altLang="en-US" sz="2800" dirty="0" smtClean="0">
                <a:solidFill>
                  <a:srgbClr val="FF0000"/>
                </a:solidFill>
                <a:effectLst>
                  <a:outerShdw blurRad="38100" dist="38100" dir="2700000" algn="tl">
                    <a:srgbClr val="000000">
                      <a:alpha val="43137"/>
                    </a:srgbClr>
                  </a:outerShdw>
                </a:effectLst>
                <a:latin typeface="+mn-ea"/>
              </a:rPr>
              <a:t>日</a:t>
            </a:r>
            <a:r>
              <a:rPr kumimoji="1" lang="en-US" altLang="ja-JP" sz="2800" dirty="0" smtClean="0">
                <a:solidFill>
                  <a:srgbClr val="FF0000"/>
                </a:solidFill>
                <a:effectLst>
                  <a:outerShdw blurRad="38100" dist="38100" dir="2700000" algn="tl">
                    <a:srgbClr val="000000">
                      <a:alpha val="43137"/>
                    </a:srgbClr>
                  </a:outerShdw>
                </a:effectLst>
                <a:latin typeface="+mn-ea"/>
              </a:rPr>
              <a:t>8</a:t>
            </a:r>
            <a:r>
              <a:rPr kumimoji="1" lang="ja-JP" altLang="en-US" sz="2800" dirty="0" smtClean="0">
                <a:solidFill>
                  <a:srgbClr val="FF0000"/>
                </a:solidFill>
                <a:effectLst>
                  <a:outerShdw blurRad="38100" dist="38100" dir="2700000" algn="tl">
                    <a:srgbClr val="000000">
                      <a:alpha val="43137"/>
                    </a:srgbClr>
                  </a:outerShdw>
                </a:effectLst>
                <a:latin typeface="+mn-ea"/>
              </a:rPr>
              <a:t>時間以内、勤務間隔</a:t>
            </a:r>
            <a:r>
              <a:rPr kumimoji="1" lang="en-US" altLang="ja-JP" sz="2800" dirty="0" smtClean="0">
                <a:solidFill>
                  <a:srgbClr val="FF0000"/>
                </a:solidFill>
                <a:effectLst>
                  <a:outerShdw blurRad="38100" dist="38100" dir="2700000" algn="tl">
                    <a:srgbClr val="000000">
                      <a:alpha val="43137"/>
                    </a:srgbClr>
                  </a:outerShdw>
                </a:effectLst>
                <a:latin typeface="+mn-ea"/>
              </a:rPr>
              <a:t>12</a:t>
            </a:r>
            <a:r>
              <a:rPr kumimoji="1" lang="ja-JP" altLang="en-US" sz="2800" dirty="0" smtClean="0">
                <a:solidFill>
                  <a:srgbClr val="FF0000"/>
                </a:solidFill>
                <a:effectLst>
                  <a:outerShdw blurRad="38100" dist="38100" dir="2700000" algn="tl">
                    <a:srgbClr val="000000">
                      <a:alpha val="43137"/>
                    </a:srgbClr>
                  </a:outerShdw>
                </a:effectLst>
                <a:latin typeface="+mn-ea"/>
              </a:rPr>
              <a:t>時間以上、週</a:t>
            </a:r>
            <a:r>
              <a:rPr kumimoji="1" lang="en-US" altLang="ja-JP" sz="2800" dirty="0" smtClean="0">
                <a:solidFill>
                  <a:srgbClr val="FF0000"/>
                </a:solidFill>
                <a:effectLst>
                  <a:outerShdw blurRad="38100" dist="38100" dir="2700000" algn="tl">
                    <a:srgbClr val="000000">
                      <a:alpha val="43137"/>
                    </a:srgbClr>
                  </a:outerShdw>
                </a:effectLst>
                <a:latin typeface="+mn-ea"/>
              </a:rPr>
              <a:t>32</a:t>
            </a:r>
            <a:r>
              <a:rPr kumimoji="1" lang="ja-JP" altLang="en-US" sz="2800" dirty="0" smtClean="0">
                <a:solidFill>
                  <a:srgbClr val="FF0000"/>
                </a:solidFill>
                <a:effectLst>
                  <a:outerShdw blurRad="38100" dist="38100" dir="2700000" algn="tl">
                    <a:srgbClr val="000000">
                      <a:alpha val="43137"/>
                    </a:srgbClr>
                  </a:outerShdw>
                </a:effectLst>
                <a:latin typeface="+mn-ea"/>
              </a:rPr>
              <a:t>時間以内に</a:t>
            </a:r>
            <a:endParaRPr kumimoji="1" lang="ja-JP" altLang="en-US" sz="2800" dirty="0">
              <a:solidFill>
                <a:srgbClr val="FF0000"/>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410619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Server\共有データ１\各種委員会\看護対策\2013年度\9月看護集会\写真データ\IMAG0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88184">
            <a:off x="271669" y="3505527"/>
            <a:ext cx="1268274" cy="1799646"/>
          </a:xfrm>
          <a:prstGeom prst="rect">
            <a:avLst/>
          </a:prstGeom>
          <a:noFill/>
          <a:extLst>
            <a:ext uri="{909E8E84-426E-40DD-AFC4-6F175D3DCCD1}">
              <a14:hiddenFill xmlns:a14="http://schemas.microsoft.com/office/drawing/2010/main">
                <a:solidFill>
                  <a:srgbClr val="FFFFFF"/>
                </a:solidFill>
              </a14:hiddenFill>
            </a:ext>
          </a:extLst>
        </p:spPr>
      </p:pic>
      <p:pic>
        <p:nvPicPr>
          <p:cNvPr id="8" name="図 9" descr="C:\Users\aoyama\AppData\Local\Microsoft\Windows\Temporary Internet Files\Content.Word\P1090230.jpg"/>
          <p:cNvPicPr>
            <a:picLocks noChangeAspect="1" noChangeArrowheads="1"/>
          </p:cNvPicPr>
          <p:nvPr/>
        </p:nvPicPr>
        <p:blipFill rotWithShape="1">
          <a:blip r:embed="rId3" cstate="email"/>
          <a:srcRect t="9432"/>
          <a:stretch/>
        </p:blipFill>
        <p:spPr bwMode="auto">
          <a:xfrm>
            <a:off x="3752672" y="1081885"/>
            <a:ext cx="4987593" cy="3391231"/>
          </a:xfrm>
          <a:prstGeom prst="rect">
            <a:avLst/>
          </a:prstGeom>
          <a:noFill/>
          <a:ln w="9525">
            <a:noFill/>
            <a:miter lim="800000"/>
            <a:headEnd/>
            <a:tailEnd/>
          </a:ln>
        </p:spPr>
      </p:pic>
      <p:sp>
        <p:nvSpPr>
          <p:cNvPr id="2" name="タイトル 1"/>
          <p:cNvSpPr>
            <a:spLocks noGrp="1"/>
          </p:cNvSpPr>
          <p:nvPr>
            <p:ph type="title"/>
          </p:nvPr>
        </p:nvSpPr>
        <p:spPr>
          <a:xfrm>
            <a:off x="251520" y="62753"/>
            <a:ext cx="8636479" cy="1568823"/>
          </a:xfrm>
          <a:solidFill>
            <a:srgbClr val="FFFF00"/>
          </a:solidFill>
        </p:spPr>
        <p:txBody>
          <a:bodyPr>
            <a:normAutofit fontScale="90000"/>
          </a:bodyPr>
          <a:lstStyle/>
          <a:p>
            <a:pPr algn="l"/>
            <a:r>
              <a:rPr lang="en-US" altLang="ja-JP" sz="4000" dirty="0" smtClean="0">
                <a:solidFill>
                  <a:srgbClr val="002060"/>
                </a:solidFill>
                <a:effectLst>
                  <a:outerShdw blurRad="38100" dist="38100" dir="2700000" algn="tl">
                    <a:srgbClr val="000000">
                      <a:alpha val="43137"/>
                    </a:srgbClr>
                  </a:outerShdw>
                </a:effectLst>
                <a:latin typeface="+mj-ea"/>
              </a:rPr>
              <a:t>13</a:t>
            </a:r>
            <a:r>
              <a:rPr lang="ja-JP" altLang="en-US" sz="4000" dirty="0" smtClean="0">
                <a:solidFill>
                  <a:srgbClr val="002060"/>
                </a:solidFill>
                <a:effectLst>
                  <a:outerShdw blurRad="38100" dist="38100" dir="2700000" algn="tl">
                    <a:srgbClr val="000000">
                      <a:alpha val="43137"/>
                    </a:srgbClr>
                  </a:outerShdw>
                </a:effectLst>
                <a:latin typeface="+mj-ea"/>
              </a:rPr>
              <a:t>年秋</a:t>
            </a:r>
            <a:r>
              <a:rPr lang="en-US" altLang="ja-JP" sz="4000" dirty="0" smtClean="0">
                <a:solidFill>
                  <a:srgbClr val="002060"/>
                </a:solidFill>
                <a:effectLst>
                  <a:outerShdw blurRad="38100" dist="38100" dir="2700000" algn="tl">
                    <a:srgbClr val="000000">
                      <a:alpha val="43137"/>
                    </a:srgbClr>
                  </a:outerShdw>
                </a:effectLst>
                <a:latin typeface="+mj-ea"/>
              </a:rPr>
              <a:t/>
            </a:r>
            <a:br>
              <a:rPr lang="en-US" altLang="ja-JP" sz="4000" dirty="0" smtClean="0">
                <a:solidFill>
                  <a:srgbClr val="002060"/>
                </a:solidFill>
                <a:effectLst>
                  <a:outerShdw blurRad="38100" dist="38100" dir="2700000" algn="tl">
                    <a:srgbClr val="000000">
                      <a:alpha val="43137"/>
                    </a:srgbClr>
                  </a:outerShdw>
                </a:effectLst>
                <a:latin typeface="+mj-ea"/>
              </a:rPr>
            </a:br>
            <a:r>
              <a:rPr lang="ja-JP" altLang="en-US" sz="4000" dirty="0" smtClean="0">
                <a:solidFill>
                  <a:srgbClr val="002060"/>
                </a:solidFill>
                <a:effectLst>
                  <a:outerShdw blurRad="38100" dist="38100" dir="2700000" algn="tl">
                    <a:srgbClr val="000000">
                      <a:alpha val="43137"/>
                    </a:srgbClr>
                  </a:outerShdw>
                </a:effectLst>
                <a:latin typeface="+mj-ea"/>
              </a:rPr>
              <a:t>「</a:t>
            </a:r>
            <a:r>
              <a:rPr lang="ja-JP" altLang="en-US" sz="4000" dirty="0">
                <a:solidFill>
                  <a:srgbClr val="002060"/>
                </a:solidFill>
                <a:effectLst>
                  <a:outerShdw blurRad="38100" dist="38100" dir="2700000" algn="tl">
                    <a:srgbClr val="000000">
                      <a:alpha val="43137"/>
                    </a:srgbClr>
                  </a:outerShdw>
                </a:effectLst>
                <a:latin typeface="+mj-ea"/>
              </a:rPr>
              <a:t>いのちまもる地域キャラバン行動</a:t>
            </a:r>
            <a:r>
              <a:rPr lang="ja-JP" altLang="en-US" sz="4000" dirty="0" smtClean="0">
                <a:solidFill>
                  <a:srgbClr val="002060"/>
                </a:solidFill>
                <a:effectLst>
                  <a:outerShdw blurRad="38100" dist="38100" dir="2700000" algn="tl">
                    <a:srgbClr val="000000">
                      <a:alpha val="43137"/>
                    </a:srgbClr>
                  </a:outerShdw>
                </a:effectLst>
                <a:latin typeface="+mj-ea"/>
              </a:rPr>
              <a:t>」</a:t>
            </a:r>
            <a:r>
              <a:rPr lang="en-US" altLang="ja-JP" sz="4000" dirty="0" smtClean="0">
                <a:solidFill>
                  <a:srgbClr val="002060"/>
                </a:solidFill>
                <a:effectLst>
                  <a:outerShdw blurRad="38100" dist="38100" dir="2700000" algn="tl">
                    <a:srgbClr val="000000">
                      <a:alpha val="43137"/>
                    </a:srgbClr>
                  </a:outerShdw>
                </a:effectLst>
                <a:latin typeface="+mj-ea"/>
              </a:rPr>
              <a:t/>
            </a:r>
            <a:br>
              <a:rPr lang="en-US" altLang="ja-JP" sz="4000" dirty="0" smtClean="0">
                <a:solidFill>
                  <a:srgbClr val="002060"/>
                </a:solidFill>
                <a:effectLst>
                  <a:outerShdw blurRad="38100" dist="38100" dir="2700000" algn="tl">
                    <a:srgbClr val="000000">
                      <a:alpha val="43137"/>
                    </a:srgbClr>
                  </a:outerShdw>
                </a:effectLst>
                <a:latin typeface="+mj-ea"/>
              </a:rPr>
            </a:br>
            <a:r>
              <a:rPr lang="ja-JP" altLang="en-US" sz="4000" dirty="0" smtClean="0">
                <a:solidFill>
                  <a:srgbClr val="002060"/>
                </a:solidFill>
                <a:effectLst>
                  <a:outerShdw blurRad="38100" dist="38100" dir="2700000" algn="tl">
                    <a:srgbClr val="000000">
                      <a:alpha val="43137"/>
                    </a:srgbClr>
                  </a:outerShdw>
                </a:effectLst>
                <a:latin typeface="+mj-ea"/>
              </a:rPr>
              <a:t>約</a:t>
            </a:r>
            <a:r>
              <a:rPr lang="en-US" altLang="ja-JP" sz="4000" dirty="0">
                <a:solidFill>
                  <a:srgbClr val="002060"/>
                </a:solidFill>
                <a:effectLst>
                  <a:outerShdw blurRad="38100" dist="38100" dir="2700000" algn="tl">
                    <a:srgbClr val="000000">
                      <a:alpha val="43137"/>
                    </a:srgbClr>
                  </a:outerShdw>
                </a:effectLst>
                <a:latin typeface="+mj-ea"/>
              </a:rPr>
              <a:t>5000</a:t>
            </a:r>
            <a:r>
              <a:rPr lang="ja-JP" altLang="en-US" sz="4000" dirty="0">
                <a:solidFill>
                  <a:srgbClr val="002060"/>
                </a:solidFill>
                <a:effectLst>
                  <a:outerShdw blurRad="38100" dist="38100" dir="2700000" algn="tl">
                    <a:srgbClr val="000000">
                      <a:alpha val="43137"/>
                    </a:srgbClr>
                  </a:outerShdw>
                </a:effectLst>
                <a:latin typeface="+mj-ea"/>
              </a:rPr>
              <a:t>人</a:t>
            </a:r>
            <a:r>
              <a:rPr lang="ja-JP" altLang="en-US" sz="4000" dirty="0" smtClean="0">
                <a:solidFill>
                  <a:srgbClr val="002060"/>
                </a:solidFill>
                <a:effectLst>
                  <a:outerShdw blurRad="38100" dist="38100" dir="2700000" algn="tl">
                    <a:srgbClr val="000000">
                      <a:alpha val="43137"/>
                    </a:srgbClr>
                  </a:outerShdw>
                </a:effectLst>
                <a:latin typeface="+mj-ea"/>
              </a:rPr>
              <a:t>が</a:t>
            </a:r>
            <a:r>
              <a:rPr lang="ja-JP" altLang="en-US" sz="4000" dirty="0">
                <a:solidFill>
                  <a:srgbClr val="002060"/>
                </a:solidFill>
                <a:effectLst>
                  <a:outerShdw blurRad="38100" dist="38100" dir="2700000" algn="tl">
                    <a:srgbClr val="000000">
                      <a:alpha val="43137"/>
                    </a:srgbClr>
                  </a:outerShdw>
                </a:effectLst>
                <a:latin typeface="+mj-ea"/>
              </a:rPr>
              <a:t>行動</a:t>
            </a:r>
            <a:endParaRPr kumimoji="1" lang="ja-JP" altLang="en-US" dirty="0">
              <a:solidFill>
                <a:srgbClr val="002060"/>
              </a:solidFill>
              <a:effectLst>
                <a:outerShdw blurRad="38100" dist="38100" dir="2700000" algn="tl">
                  <a:srgbClr val="000000">
                    <a:alpha val="43137"/>
                  </a:srgbClr>
                </a:outerShdw>
              </a:effectLst>
              <a:latin typeface="+mj-ea"/>
            </a:endParaRPr>
          </a:p>
        </p:txBody>
      </p:sp>
      <p:pic>
        <p:nvPicPr>
          <p:cNvPr id="1026" name="Picture 2" descr="静岡"/>
          <p:cNvPicPr>
            <a:picLocks noChangeAspect="1" noChangeArrowheads="1"/>
          </p:cNvPicPr>
          <p:nvPr/>
        </p:nvPicPr>
        <p:blipFill>
          <a:blip r:embed="rId4">
            <a:extLst>
              <a:ext uri="{28A0092B-C50C-407E-A947-70E740481C1C}">
                <a14:useLocalDpi xmlns:a14="http://schemas.microsoft.com/office/drawing/2010/main" val="0"/>
              </a:ext>
            </a:extLst>
          </a:blip>
          <a:srcRect l="5846" r="10715" b="29999"/>
          <a:stretch>
            <a:fillRect/>
          </a:stretch>
        </p:blipFill>
        <p:spPr bwMode="auto">
          <a:xfrm>
            <a:off x="199058" y="5229200"/>
            <a:ext cx="228579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2014-04-19 10"/>
          <p:cNvPicPr>
            <a:picLocks noChangeAspect="1" noChangeArrowheads="1"/>
          </p:cNvPicPr>
          <p:nvPr/>
        </p:nvPicPr>
        <p:blipFill>
          <a:blip r:embed="rId5" cstate="print">
            <a:extLst>
              <a:ext uri="{28A0092B-C50C-407E-A947-70E740481C1C}">
                <a14:useLocalDpi xmlns:a14="http://schemas.microsoft.com/office/drawing/2010/main" val="0"/>
              </a:ext>
            </a:extLst>
          </a:blip>
          <a:srcRect t="27783" b="21706"/>
          <a:stretch>
            <a:fillRect/>
          </a:stretch>
        </p:blipFill>
        <p:spPr bwMode="auto">
          <a:xfrm>
            <a:off x="2776124" y="4535487"/>
            <a:ext cx="611187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139884460649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029" y="1556792"/>
            <a:ext cx="2498725" cy="1911350"/>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descr="\\Server\共有データ１\各種委員会\看護対策\2013年度\9月看護集会\写真データ\IMAG0114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08088">
            <a:off x="2870269" y="1859388"/>
            <a:ext cx="1051472" cy="21509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40446"/>
          <a:stretch/>
        </p:blipFill>
        <p:spPr bwMode="auto">
          <a:xfrm rot="2019763">
            <a:off x="7239759" y="588845"/>
            <a:ext cx="1564088" cy="1344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2100" y="3587291"/>
            <a:ext cx="75819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37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88640"/>
            <a:ext cx="8928992" cy="949878"/>
          </a:xfrm>
          <a:solidFill>
            <a:srgbClr val="FFFF00"/>
          </a:solidFill>
        </p:spPr>
        <p:txBody>
          <a:bodyPr>
            <a:normAutofit/>
          </a:bodyPr>
          <a:lstStyle/>
          <a:p>
            <a:pPr algn="ctr"/>
            <a:r>
              <a:rPr kumimoji="1" lang="ja-JP" altLang="en-US" dirty="0" smtClean="0"/>
              <a:t>夜勤改善・大幅増員署名の到達</a:t>
            </a:r>
            <a:endParaRPr kumimoji="1" lang="ja-JP" altLang="en-US" sz="2000" dirty="0">
              <a:latin typeface="HGPｺﾞｼｯｸE" panose="020B0900000000000000" pitchFamily="50" charset="-128"/>
              <a:ea typeface="HGPｺﾞｼｯｸE" panose="020B0900000000000000"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555728123"/>
              </p:ext>
            </p:extLst>
          </p:nvPr>
        </p:nvGraphicFramePr>
        <p:xfrm>
          <a:off x="457200" y="1340769"/>
          <a:ext cx="8229600" cy="5400599"/>
        </p:xfrm>
        <a:graphic>
          <a:graphicData uri="http://schemas.openxmlformats.org/drawingml/2006/table">
            <a:tbl>
              <a:tblPr firstRow="1" bandRow="1">
                <a:tableStyleId>{5C22544A-7EE6-4342-B048-85BDC9FD1C3A}</a:tableStyleId>
              </a:tblPr>
              <a:tblGrid>
                <a:gridCol w="2057400"/>
                <a:gridCol w="2057400"/>
                <a:gridCol w="2057400"/>
                <a:gridCol w="2057400"/>
              </a:tblGrid>
              <a:tr h="1445393">
                <a:tc>
                  <a:txBody>
                    <a:bodyPr/>
                    <a:lstStyle/>
                    <a:p>
                      <a:endParaRPr kumimoji="1" lang="ja-JP" altLang="en-US" dirty="0"/>
                    </a:p>
                  </a:txBody>
                  <a:tcPr/>
                </a:tc>
                <a:tc>
                  <a:txBody>
                    <a:bodyPr/>
                    <a:lstStyle/>
                    <a:p>
                      <a:pPr algn="ctr"/>
                      <a:r>
                        <a:rPr kumimoji="1" lang="en-US" altLang="ja-JP" sz="4000" dirty="0" smtClean="0"/>
                        <a:t>2012</a:t>
                      </a:r>
                      <a:r>
                        <a:rPr kumimoji="1" lang="ja-JP" altLang="en-US" sz="4000" dirty="0" smtClean="0"/>
                        <a:t>年</a:t>
                      </a:r>
                      <a:endParaRPr kumimoji="1" lang="en-US" altLang="ja-JP" sz="4000" dirty="0" smtClean="0"/>
                    </a:p>
                    <a:p>
                      <a:pPr algn="l"/>
                      <a:r>
                        <a:rPr kumimoji="1" lang="ja-JP" altLang="en-US" sz="3600" dirty="0" smtClean="0"/>
                        <a:t>　</a:t>
                      </a:r>
                      <a:endParaRPr kumimoji="1" lang="ja-JP" altLang="en-US" sz="3600" dirty="0"/>
                    </a:p>
                  </a:txBody>
                  <a:tcPr/>
                </a:tc>
                <a:tc>
                  <a:txBody>
                    <a:bodyPr/>
                    <a:lstStyle/>
                    <a:p>
                      <a:r>
                        <a:rPr kumimoji="1" lang="en-US" altLang="ja-JP" sz="4400" dirty="0" smtClean="0"/>
                        <a:t>2013</a:t>
                      </a:r>
                      <a:r>
                        <a:rPr kumimoji="1" lang="ja-JP" altLang="en-US" sz="4400" dirty="0" smtClean="0"/>
                        <a:t>年</a:t>
                      </a:r>
                      <a:endParaRPr kumimoji="1" lang="ja-JP" altLang="en-US" sz="4400" dirty="0"/>
                    </a:p>
                  </a:txBody>
                  <a:tcPr/>
                </a:tc>
                <a:tc>
                  <a:txBody>
                    <a:bodyPr/>
                    <a:lstStyle/>
                    <a:p>
                      <a:r>
                        <a:rPr kumimoji="1" lang="en-US" altLang="ja-JP" sz="4400" dirty="0" smtClean="0"/>
                        <a:t>2014</a:t>
                      </a:r>
                      <a:r>
                        <a:rPr kumimoji="1" lang="ja-JP" altLang="en-US" sz="4400" dirty="0" smtClean="0"/>
                        <a:t>年</a:t>
                      </a:r>
                      <a:endParaRPr kumimoji="1" lang="en-US" altLang="ja-JP" sz="4400" dirty="0" smtClean="0"/>
                    </a:p>
                    <a:p>
                      <a:r>
                        <a:rPr kumimoji="1" lang="ja-JP" altLang="en-US" sz="4400" dirty="0" smtClean="0"/>
                        <a:t>　</a:t>
                      </a:r>
                      <a:r>
                        <a:rPr kumimoji="1" lang="en-US" altLang="ja-JP" sz="4400" dirty="0" smtClean="0"/>
                        <a:t>5</a:t>
                      </a:r>
                      <a:r>
                        <a:rPr kumimoji="1" lang="ja-JP" altLang="en-US" sz="4400" dirty="0" smtClean="0"/>
                        <a:t>月末</a:t>
                      </a:r>
                      <a:endParaRPr kumimoji="1" lang="ja-JP" altLang="en-US" sz="4400" dirty="0"/>
                    </a:p>
                  </a:txBody>
                  <a:tcPr/>
                </a:tc>
              </a:tr>
              <a:tr h="1506900">
                <a:tc>
                  <a:txBody>
                    <a:bodyPr/>
                    <a:lstStyle/>
                    <a:p>
                      <a:pPr algn="ctr"/>
                      <a:r>
                        <a:rPr kumimoji="1" lang="ja-JP" altLang="en-US" sz="4800" dirty="0" smtClean="0"/>
                        <a:t>署名数</a:t>
                      </a:r>
                      <a:endParaRPr kumimoji="1" lang="ja-JP" altLang="en-US" sz="4800" dirty="0"/>
                    </a:p>
                  </a:txBody>
                  <a:tcPr/>
                </a:tc>
                <a:tc>
                  <a:txBody>
                    <a:bodyPr/>
                    <a:lstStyle/>
                    <a:p>
                      <a:pPr algn="ctr"/>
                      <a:r>
                        <a:rPr kumimoji="1" lang="ja-JP" altLang="en-US" sz="4400" dirty="0" smtClean="0"/>
                        <a:t>６３万</a:t>
                      </a:r>
                      <a:endParaRPr kumimoji="1" lang="en-US" altLang="ja-JP" sz="4400" dirty="0" smtClean="0"/>
                    </a:p>
                    <a:p>
                      <a:pPr algn="ctr"/>
                      <a:r>
                        <a:rPr kumimoji="1" lang="ja-JP" altLang="en-US" sz="2400" dirty="0" smtClean="0"/>
                        <a:t>（</a:t>
                      </a:r>
                      <a:r>
                        <a:rPr kumimoji="1" lang="en-US" altLang="ja-JP" sz="2400" dirty="0" smtClean="0"/>
                        <a:t>632,820</a:t>
                      </a:r>
                      <a:r>
                        <a:rPr kumimoji="1" lang="ja-JP" altLang="en-US" sz="2400" dirty="0" smtClean="0"/>
                        <a:t>筆）</a:t>
                      </a:r>
                      <a:endParaRPr kumimoji="1" lang="ja-JP" altLang="en-US" sz="2400" dirty="0"/>
                    </a:p>
                  </a:txBody>
                  <a:tcPr/>
                </a:tc>
                <a:tc>
                  <a:txBody>
                    <a:bodyPr/>
                    <a:lstStyle/>
                    <a:p>
                      <a:pPr algn="ctr"/>
                      <a:r>
                        <a:rPr kumimoji="1" lang="ja-JP" altLang="en-US" sz="4400" dirty="0" smtClean="0"/>
                        <a:t>４５万</a:t>
                      </a:r>
                      <a:endParaRPr kumimoji="1" lang="en-US" altLang="ja-JP" sz="4400" dirty="0" smtClean="0"/>
                    </a:p>
                    <a:p>
                      <a:pPr algn="ctr"/>
                      <a:r>
                        <a:rPr kumimoji="1" lang="ja-JP" altLang="en-US" sz="2400" dirty="0" smtClean="0"/>
                        <a:t>（</a:t>
                      </a:r>
                      <a:r>
                        <a:rPr kumimoji="1" lang="en-US" altLang="ja-JP" sz="2400" dirty="0" smtClean="0"/>
                        <a:t>448,639</a:t>
                      </a:r>
                      <a:r>
                        <a:rPr kumimoji="1" lang="ja-JP" altLang="en-US" sz="2400" dirty="0" smtClean="0"/>
                        <a:t>筆）</a:t>
                      </a:r>
                      <a:endParaRPr kumimoji="1" lang="ja-JP" altLang="en-US" sz="2400" dirty="0"/>
                    </a:p>
                  </a:txBody>
                  <a:tcPr/>
                </a:tc>
                <a:tc>
                  <a:txBody>
                    <a:bodyPr/>
                    <a:lstStyle/>
                    <a:p>
                      <a:pPr algn="ctr"/>
                      <a:r>
                        <a:rPr kumimoji="1" lang="ja-JP" altLang="en-US" sz="4400" dirty="0" smtClean="0"/>
                        <a:t>４８万</a:t>
                      </a:r>
                      <a:endParaRPr kumimoji="1" lang="en-US" altLang="ja-JP" sz="4400" dirty="0" smtClean="0"/>
                    </a:p>
                    <a:p>
                      <a:pPr algn="ctr"/>
                      <a:r>
                        <a:rPr kumimoji="1" lang="ja-JP" altLang="en-US" sz="2400" dirty="0" smtClean="0"/>
                        <a:t>（</a:t>
                      </a:r>
                      <a:r>
                        <a:rPr kumimoji="1" lang="en-US" altLang="ja-JP" sz="2400" dirty="0" smtClean="0"/>
                        <a:t>476,463</a:t>
                      </a:r>
                      <a:r>
                        <a:rPr kumimoji="1" lang="ja-JP" altLang="en-US" sz="2400" dirty="0" smtClean="0"/>
                        <a:t>筆）</a:t>
                      </a:r>
                    </a:p>
                    <a:p>
                      <a:pPr algn="ctr"/>
                      <a:endParaRPr kumimoji="1" lang="ja-JP" altLang="en-US" sz="2400" dirty="0"/>
                    </a:p>
                  </a:txBody>
                  <a:tcPr/>
                </a:tc>
              </a:tr>
              <a:tr h="1224153">
                <a:tc>
                  <a:txBody>
                    <a:bodyPr/>
                    <a:lstStyle/>
                    <a:p>
                      <a:pPr algn="ctr"/>
                      <a:r>
                        <a:rPr kumimoji="1" lang="ja-JP" altLang="en-US" sz="4800" dirty="0" smtClean="0"/>
                        <a:t>達成率</a:t>
                      </a:r>
                      <a:endParaRPr kumimoji="1" lang="ja-JP" altLang="en-US" sz="4800" dirty="0"/>
                    </a:p>
                  </a:txBody>
                  <a:tcPr/>
                </a:tc>
                <a:tc>
                  <a:txBody>
                    <a:bodyPr/>
                    <a:lstStyle/>
                    <a:p>
                      <a:pPr algn="ctr"/>
                      <a:r>
                        <a:rPr kumimoji="1" lang="en-US" altLang="ja-JP" sz="4400" dirty="0" smtClean="0"/>
                        <a:t>28.3</a:t>
                      </a:r>
                      <a:r>
                        <a:rPr kumimoji="1" lang="ja-JP" altLang="en-US" sz="4400" dirty="0" smtClean="0"/>
                        <a:t>％</a:t>
                      </a:r>
                      <a:endParaRPr kumimoji="1" lang="ja-JP" altLang="en-US" sz="4400" dirty="0"/>
                    </a:p>
                  </a:txBody>
                  <a:tcPr/>
                </a:tc>
                <a:tc>
                  <a:txBody>
                    <a:bodyPr/>
                    <a:lstStyle/>
                    <a:p>
                      <a:pPr algn="ctr"/>
                      <a:r>
                        <a:rPr kumimoji="1" lang="en-US" altLang="ja-JP" sz="4400" dirty="0" smtClean="0"/>
                        <a:t>19.8</a:t>
                      </a:r>
                      <a:r>
                        <a:rPr kumimoji="1" lang="ja-JP" altLang="en-US" sz="4400" dirty="0" smtClean="0"/>
                        <a:t>％</a:t>
                      </a:r>
                      <a:endParaRPr kumimoji="1" lang="ja-JP" altLang="en-US" sz="4400" dirty="0"/>
                    </a:p>
                  </a:txBody>
                  <a:tcPr/>
                </a:tc>
                <a:tc>
                  <a:txBody>
                    <a:bodyPr/>
                    <a:lstStyle/>
                    <a:p>
                      <a:pPr algn="ctr"/>
                      <a:r>
                        <a:rPr kumimoji="1" lang="en-US" altLang="ja-JP" sz="4400" dirty="0" smtClean="0"/>
                        <a:t>20.9</a:t>
                      </a:r>
                      <a:r>
                        <a:rPr kumimoji="1" lang="ja-JP" altLang="en-US" sz="4400" dirty="0" smtClean="0"/>
                        <a:t>％</a:t>
                      </a:r>
                      <a:endParaRPr kumimoji="1" lang="ja-JP" altLang="en-US" sz="4400" dirty="0"/>
                    </a:p>
                  </a:txBody>
                  <a:tcPr/>
                </a:tc>
              </a:tr>
              <a:tr h="1224153">
                <a:tc>
                  <a:txBody>
                    <a:bodyPr/>
                    <a:lstStyle/>
                    <a:p>
                      <a:pPr algn="l"/>
                      <a:r>
                        <a:rPr kumimoji="1" lang="en-US" altLang="ja-JP" sz="3600" dirty="0" smtClean="0"/>
                        <a:t>10</a:t>
                      </a:r>
                      <a:r>
                        <a:rPr kumimoji="1" lang="ja-JP" altLang="en-US" sz="3600" dirty="0" smtClean="0"/>
                        <a:t>％未満組織数</a:t>
                      </a:r>
                      <a:endParaRPr kumimoji="1" lang="ja-JP" altLang="en-US" sz="3600" dirty="0"/>
                    </a:p>
                  </a:txBody>
                  <a:tcPr/>
                </a:tc>
                <a:tc>
                  <a:txBody>
                    <a:bodyPr/>
                    <a:lstStyle/>
                    <a:p>
                      <a:pPr algn="ctr"/>
                      <a:r>
                        <a:rPr kumimoji="1" lang="en-US" altLang="ja-JP" sz="4400" dirty="0" smtClean="0"/>
                        <a:t>7</a:t>
                      </a:r>
                      <a:r>
                        <a:rPr kumimoji="1" lang="ja-JP" altLang="en-US" sz="4400" dirty="0" smtClean="0"/>
                        <a:t>組織</a:t>
                      </a:r>
                      <a:endParaRPr kumimoji="1" lang="ja-JP" altLang="en-US" sz="4400" dirty="0"/>
                    </a:p>
                  </a:txBody>
                  <a:tcPr/>
                </a:tc>
                <a:tc>
                  <a:txBody>
                    <a:bodyPr/>
                    <a:lstStyle/>
                    <a:p>
                      <a:pPr algn="ctr"/>
                      <a:r>
                        <a:rPr kumimoji="1" lang="en-US" altLang="ja-JP" sz="4400" dirty="0" smtClean="0"/>
                        <a:t>11</a:t>
                      </a:r>
                      <a:r>
                        <a:rPr kumimoji="1" lang="ja-JP" altLang="en-US" sz="4400" dirty="0" smtClean="0"/>
                        <a:t>組織</a:t>
                      </a:r>
                      <a:endParaRPr kumimoji="1" lang="ja-JP" altLang="en-US" sz="4400" dirty="0"/>
                    </a:p>
                  </a:txBody>
                  <a:tcPr/>
                </a:tc>
                <a:tc>
                  <a:txBody>
                    <a:bodyPr/>
                    <a:lstStyle/>
                    <a:p>
                      <a:pPr algn="ctr"/>
                      <a:r>
                        <a:rPr kumimoji="1" lang="ja-JP" altLang="en-US" sz="4000" dirty="0" smtClean="0"/>
                        <a:t>１４組織</a:t>
                      </a:r>
                      <a:endParaRPr kumimoji="1" lang="ja-JP" altLang="en-US" sz="4000" dirty="0"/>
                    </a:p>
                  </a:txBody>
                  <a:tcPr/>
                </a:tc>
              </a:tr>
            </a:tbl>
          </a:graphicData>
        </a:graphic>
      </p:graphicFrame>
      <p:sp>
        <p:nvSpPr>
          <p:cNvPr id="7" name="正方形/長方形 6"/>
          <p:cNvSpPr/>
          <p:nvPr/>
        </p:nvSpPr>
        <p:spPr>
          <a:xfrm>
            <a:off x="5868144" y="6165304"/>
            <a:ext cx="3168352" cy="692696"/>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rgbClr val="FF0000"/>
                </a:solidFill>
              </a:rPr>
              <a:t>30</a:t>
            </a:r>
            <a:r>
              <a:rPr kumimoji="1" lang="ja-JP" altLang="en-US" sz="2800" b="1" dirty="0" smtClean="0">
                <a:solidFill>
                  <a:srgbClr val="FF0000"/>
                </a:solidFill>
              </a:rPr>
              <a:t>％以上</a:t>
            </a:r>
            <a:r>
              <a:rPr kumimoji="1" lang="en-US" altLang="ja-JP" sz="2800" b="1" dirty="0" smtClean="0">
                <a:solidFill>
                  <a:srgbClr val="FF0000"/>
                </a:solidFill>
              </a:rPr>
              <a:t>9</a:t>
            </a:r>
            <a:r>
              <a:rPr kumimoji="1" lang="ja-JP" altLang="en-US" sz="2800" b="1" dirty="0" smtClean="0">
                <a:solidFill>
                  <a:srgbClr val="FF0000"/>
                </a:solidFill>
              </a:rPr>
              <a:t>組織</a:t>
            </a:r>
            <a:endParaRPr kumimoji="1" lang="ja-JP" altLang="en-US" sz="2800" b="1" dirty="0">
              <a:solidFill>
                <a:srgbClr val="FF0000"/>
              </a:solidFill>
            </a:endParaRPr>
          </a:p>
        </p:txBody>
      </p:sp>
    </p:spTree>
    <p:extLst>
      <p:ext uri="{BB962C8B-B14F-4D97-AF65-F5344CB8AC3E}">
        <p14:creationId xmlns:p14="http://schemas.microsoft.com/office/powerpoint/2010/main" val="166017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20080"/>
          </a:xfrm>
          <a:solidFill>
            <a:srgbClr val="FFFF00"/>
          </a:solidFill>
        </p:spPr>
        <p:txBody>
          <a:bodyPr>
            <a:normAutofit/>
          </a:bodyPr>
          <a:lstStyle/>
          <a:p>
            <a:pPr algn="ctr"/>
            <a:r>
              <a:rPr kumimoji="1" lang="ja-JP" altLang="en-US" sz="4000" dirty="0" smtClean="0">
                <a:effectLst>
                  <a:outerShdw blurRad="38100" dist="38100" dir="2700000" algn="tl">
                    <a:srgbClr val="000000">
                      <a:alpha val="43137"/>
                    </a:srgbClr>
                  </a:outerShdw>
                </a:effectLst>
              </a:rPr>
              <a:t>署名や自治体決議の状況</a:t>
            </a:r>
            <a:endParaRPr kumimoji="1" lang="ja-JP" altLang="en-US" sz="4000" dirty="0">
              <a:effectLst>
                <a:outerShdw blurRad="38100" dist="38100" dir="2700000" algn="tl">
                  <a:srgbClr val="000000">
                    <a:alpha val="43137"/>
                  </a:srgbClr>
                </a:outerShdw>
              </a:effectLst>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81504412"/>
              </p:ext>
            </p:extLst>
          </p:nvPr>
        </p:nvGraphicFramePr>
        <p:xfrm>
          <a:off x="97377" y="971616"/>
          <a:ext cx="8949680" cy="6035904"/>
        </p:xfrm>
        <a:graphic>
          <a:graphicData uri="http://schemas.openxmlformats.org/drawingml/2006/table">
            <a:tbl>
              <a:tblPr firstRow="1" bandRow="1">
                <a:tableStyleId>{5C22544A-7EE6-4342-B048-85BDC9FD1C3A}</a:tableStyleId>
              </a:tblPr>
              <a:tblGrid>
                <a:gridCol w="1630743"/>
                <a:gridCol w="1440160"/>
                <a:gridCol w="1609617"/>
                <a:gridCol w="1512168"/>
                <a:gridCol w="2756992"/>
              </a:tblGrid>
              <a:tr h="1155360">
                <a:tc>
                  <a:txBody>
                    <a:bodyPr/>
                    <a:lstStyle/>
                    <a:p>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pPr algn="ctr"/>
                      <a:r>
                        <a:rPr kumimoji="1" lang="ja-JP" altLang="en-US" sz="3200" b="0" dirty="0" smtClean="0">
                          <a:solidFill>
                            <a:schemeClr val="bg1"/>
                          </a:solidFill>
                          <a:latin typeface="HGPｺﾞｼｯｸE" panose="020B0900000000000000" pitchFamily="50" charset="-128"/>
                          <a:ea typeface="HGPｺﾞｼｯｸE" panose="020B0900000000000000" pitchFamily="50" charset="-128"/>
                        </a:rPr>
                        <a:t>署名</a:t>
                      </a:r>
                      <a:endParaRPr kumimoji="1" lang="en-US" altLang="ja-JP" sz="3200" b="0" dirty="0" smtClean="0">
                        <a:solidFill>
                          <a:schemeClr val="bg1"/>
                        </a:solidFill>
                        <a:latin typeface="HGPｺﾞｼｯｸE" panose="020B0900000000000000" pitchFamily="50" charset="-128"/>
                        <a:ea typeface="HGPｺﾞｼｯｸE" panose="020B0900000000000000" pitchFamily="50" charset="-128"/>
                      </a:endParaRPr>
                    </a:p>
                    <a:p>
                      <a:pPr algn="ctr"/>
                      <a:r>
                        <a:rPr kumimoji="1" lang="ja-JP" altLang="en-US" sz="3200" b="0" dirty="0" smtClean="0">
                          <a:solidFill>
                            <a:schemeClr val="bg1"/>
                          </a:solidFill>
                          <a:latin typeface="HGPｺﾞｼｯｸE" panose="020B0900000000000000" pitchFamily="50" charset="-128"/>
                          <a:ea typeface="HGPｺﾞｼｯｸE" panose="020B0900000000000000" pitchFamily="50" charset="-128"/>
                        </a:rPr>
                        <a:t>数</a:t>
                      </a:r>
                      <a:endParaRPr kumimoji="1" lang="ja-JP" altLang="en-US" sz="3200" b="0" dirty="0">
                        <a:solidFill>
                          <a:schemeClr val="bg1"/>
                        </a:solidFill>
                        <a:latin typeface="HGPｺﾞｼｯｸE" panose="020B0900000000000000" pitchFamily="50" charset="-128"/>
                        <a:ea typeface="HGPｺﾞｼｯｸE" panose="020B0900000000000000" pitchFamily="50" charset="-128"/>
                      </a:endParaRPr>
                    </a:p>
                  </a:txBody>
                  <a:tcPr anchor="ctr"/>
                </a:tc>
                <a:tc>
                  <a:txBody>
                    <a:bodyPr/>
                    <a:lstStyle/>
                    <a:p>
                      <a:pPr algn="ctr"/>
                      <a:r>
                        <a:rPr kumimoji="1" lang="ja-JP" altLang="en-US" sz="3200" b="0" dirty="0" smtClean="0">
                          <a:latin typeface="HGPｺﾞｼｯｸE" panose="020B0900000000000000" pitchFamily="50" charset="-128"/>
                          <a:ea typeface="HGPｺﾞｼｯｸE" panose="020B0900000000000000" pitchFamily="50" charset="-128"/>
                        </a:rPr>
                        <a:t>自治体</a:t>
                      </a:r>
                      <a:endParaRPr kumimoji="1" lang="en-US" altLang="ja-JP" sz="3200" b="0" dirty="0" smtClean="0">
                        <a:latin typeface="HGPｺﾞｼｯｸE" panose="020B0900000000000000" pitchFamily="50" charset="-128"/>
                        <a:ea typeface="HGPｺﾞｼｯｸE" panose="020B0900000000000000" pitchFamily="50" charset="-128"/>
                      </a:endParaRPr>
                    </a:p>
                    <a:p>
                      <a:pPr algn="ctr"/>
                      <a:r>
                        <a:rPr kumimoji="1" lang="ja-JP" altLang="en-US" sz="3200" b="0" dirty="0" smtClean="0">
                          <a:latin typeface="HGPｺﾞｼｯｸE" panose="020B0900000000000000" pitchFamily="50" charset="-128"/>
                          <a:ea typeface="HGPｺﾞｼｯｸE" panose="020B0900000000000000" pitchFamily="50" charset="-128"/>
                        </a:rPr>
                        <a:t>決議</a:t>
                      </a:r>
                      <a:endParaRPr kumimoji="1" lang="ja-JP" altLang="en-US" sz="3200" b="0" dirty="0">
                        <a:latin typeface="HGPｺﾞｼｯｸE" panose="020B0900000000000000" pitchFamily="50" charset="-128"/>
                        <a:ea typeface="HGPｺﾞｼｯｸE" panose="020B0900000000000000" pitchFamily="50" charset="-128"/>
                      </a:endParaRPr>
                    </a:p>
                  </a:txBody>
                  <a:tcPr anchor="ctr"/>
                </a:tc>
                <a:tc>
                  <a:txBody>
                    <a:bodyPr/>
                    <a:lstStyle/>
                    <a:p>
                      <a:pPr algn="ctr"/>
                      <a:r>
                        <a:rPr kumimoji="1" lang="ja-JP" altLang="en-US" sz="3200" b="0" dirty="0" smtClean="0">
                          <a:latin typeface="HGPｺﾞｼｯｸE" panose="020B0900000000000000" pitchFamily="50" charset="-128"/>
                          <a:ea typeface="HGPｺﾞｼｯｸE" panose="020B0900000000000000" pitchFamily="50" charset="-128"/>
                        </a:rPr>
                        <a:t>国会議員</a:t>
                      </a:r>
                      <a:endParaRPr kumimoji="1" lang="ja-JP" altLang="en-US" sz="3200" b="0" dirty="0">
                        <a:latin typeface="HGPｺﾞｼｯｸE" panose="020B0900000000000000" pitchFamily="50" charset="-128"/>
                        <a:ea typeface="HGPｺﾞｼｯｸE" panose="020B0900000000000000" pitchFamily="50" charset="-128"/>
                      </a:endParaRPr>
                    </a:p>
                  </a:txBody>
                  <a:tcPr anchor="ctr"/>
                </a:tc>
                <a:tc>
                  <a:txBody>
                    <a:bodyPr/>
                    <a:lstStyle/>
                    <a:p>
                      <a:pPr algn="ctr"/>
                      <a:r>
                        <a:rPr kumimoji="1" lang="ja-JP" altLang="en-US" sz="3200" b="0" dirty="0" smtClean="0">
                          <a:latin typeface="HGPｺﾞｼｯｸE" panose="020B0900000000000000" pitchFamily="50" charset="-128"/>
                          <a:ea typeface="HGPｺﾞｼｯｸE" panose="020B0900000000000000" pitchFamily="50" charset="-128"/>
                        </a:rPr>
                        <a:t>成　　果</a:t>
                      </a:r>
                      <a:endParaRPr kumimoji="1" lang="ja-JP" altLang="en-US" sz="3200" b="0" dirty="0">
                        <a:latin typeface="HGPｺﾞｼｯｸE" panose="020B0900000000000000" pitchFamily="50" charset="-128"/>
                        <a:ea typeface="HGPｺﾞｼｯｸE" panose="020B0900000000000000" pitchFamily="50" charset="-128"/>
                      </a:endParaRPr>
                    </a:p>
                  </a:txBody>
                  <a:tcPr anchor="ctr"/>
                </a:tc>
              </a:tr>
              <a:tr h="1510855">
                <a:tc>
                  <a:txBody>
                    <a:bodyPr/>
                    <a:lstStyle/>
                    <a:p>
                      <a:pPr algn="ctr"/>
                      <a:r>
                        <a:rPr kumimoji="1" lang="en-US" altLang="ja-JP" sz="3600" dirty="0" smtClean="0">
                          <a:latin typeface="HGPｺﾞｼｯｸE" panose="020B0900000000000000" pitchFamily="50" charset="-128"/>
                          <a:ea typeface="HGPｺﾞｼｯｸE" panose="020B0900000000000000" pitchFamily="50" charset="-128"/>
                        </a:rPr>
                        <a:t>1989</a:t>
                      </a:r>
                      <a:r>
                        <a:rPr kumimoji="1" lang="ja-JP" altLang="en-US" sz="3600" dirty="0" smtClean="0">
                          <a:latin typeface="HGPｺﾞｼｯｸE" panose="020B0900000000000000" pitchFamily="50" charset="-128"/>
                          <a:ea typeface="HGPｺﾞｼｯｸE" panose="020B0900000000000000" pitchFamily="50" charset="-128"/>
                        </a:rPr>
                        <a:t>年</a:t>
                      </a:r>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pPr algn="ctr"/>
                      <a:r>
                        <a:rPr kumimoji="1" lang="en-US" altLang="ja-JP" sz="3600" dirty="0" smtClean="0">
                          <a:latin typeface="HGPｺﾞｼｯｸE" panose="020B0900000000000000" pitchFamily="50" charset="-128"/>
                          <a:ea typeface="HGPｺﾞｼｯｸE" panose="020B0900000000000000" pitchFamily="50" charset="-128"/>
                        </a:rPr>
                        <a:t>540</a:t>
                      </a:r>
                      <a:r>
                        <a:rPr kumimoji="1" lang="ja-JP" altLang="en-US" sz="3600" dirty="0" smtClean="0">
                          <a:latin typeface="HGPｺﾞｼｯｸE" panose="020B0900000000000000" pitchFamily="50" charset="-128"/>
                          <a:ea typeface="HGPｺﾞｼｯｸE" panose="020B0900000000000000" pitchFamily="50" charset="-128"/>
                        </a:rPr>
                        <a:t>万</a:t>
                      </a:r>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pPr algn="ctr"/>
                      <a:r>
                        <a:rPr kumimoji="1" lang="en-US" altLang="ja-JP" sz="3600" dirty="0" smtClean="0">
                          <a:latin typeface="HGPｺﾞｼｯｸE" panose="020B0900000000000000" pitchFamily="50" charset="-128"/>
                          <a:ea typeface="HGPｺﾞｼｯｸE" panose="020B0900000000000000" pitchFamily="50" charset="-128"/>
                        </a:rPr>
                        <a:t>1500</a:t>
                      </a:r>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pPr algn="ctr"/>
                      <a:r>
                        <a:rPr kumimoji="1" lang="en-US" altLang="ja-JP" sz="3600" dirty="0" smtClean="0">
                          <a:latin typeface="HGPｺﾞｼｯｸE" panose="020B0900000000000000" pitchFamily="50" charset="-128"/>
                          <a:ea typeface="HGPｺﾞｼｯｸE" panose="020B0900000000000000" pitchFamily="50" charset="-128"/>
                        </a:rPr>
                        <a:t>275</a:t>
                      </a:r>
                      <a:r>
                        <a:rPr kumimoji="1" lang="ja-JP" altLang="en-US" sz="3600" dirty="0" smtClean="0">
                          <a:latin typeface="HGPｺﾞｼｯｸE" panose="020B0900000000000000" pitchFamily="50" charset="-128"/>
                          <a:ea typeface="HGPｺﾞｼｯｸE" panose="020B0900000000000000" pitchFamily="50" charset="-128"/>
                        </a:rPr>
                        <a:t>人</a:t>
                      </a:r>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・看護師確保法</a:t>
                      </a:r>
                      <a:endParaRPr kumimoji="1" lang="en-US" altLang="ja-JP" sz="2400" dirty="0" smtClean="0">
                        <a:solidFill>
                          <a:srgbClr val="C00000"/>
                        </a:solidFill>
                        <a:latin typeface="HGPｺﾞｼｯｸE" panose="020B0900000000000000" pitchFamily="50" charset="-128"/>
                        <a:ea typeface="HGPｺﾞｼｯｸE" panose="020B0900000000000000" pitchFamily="50" charset="-128"/>
                      </a:endParaRPr>
                    </a:p>
                    <a:p>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・診療報酬改善</a:t>
                      </a:r>
                      <a:endParaRPr kumimoji="1" lang="en-US" altLang="ja-JP" sz="2400" dirty="0" smtClean="0">
                        <a:solidFill>
                          <a:srgbClr val="C00000"/>
                        </a:solidFill>
                        <a:latin typeface="HGPｺﾞｼｯｸE" panose="020B0900000000000000" pitchFamily="50" charset="-128"/>
                        <a:ea typeface="HGPｺﾞｼｯｸE" panose="020B0900000000000000" pitchFamily="50" charset="-128"/>
                      </a:endParaRPr>
                    </a:p>
                    <a:p>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・看護師確保予算　</a:t>
                      </a:r>
                      <a:endParaRPr kumimoji="1" lang="en-US" altLang="ja-JP" sz="2400" dirty="0" smtClean="0">
                        <a:solidFill>
                          <a:srgbClr val="C00000"/>
                        </a:solidFill>
                        <a:latin typeface="HGPｺﾞｼｯｸE" panose="020B0900000000000000" pitchFamily="50" charset="-128"/>
                        <a:ea typeface="HGPｺﾞｼｯｸE" panose="020B0900000000000000" pitchFamily="50" charset="-128"/>
                      </a:endParaRPr>
                    </a:p>
                    <a:p>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　増額</a:t>
                      </a:r>
                      <a:endParaRPr kumimoji="1" lang="ja-JP" altLang="en-US" sz="2400" dirty="0">
                        <a:solidFill>
                          <a:srgbClr val="C00000"/>
                        </a:solidFill>
                        <a:latin typeface="HGPｺﾞｼｯｸE" panose="020B0900000000000000" pitchFamily="50" charset="-128"/>
                        <a:ea typeface="HGPｺﾞｼｯｸE" panose="020B0900000000000000" pitchFamily="50" charset="-128"/>
                      </a:endParaRPr>
                    </a:p>
                  </a:txBody>
                  <a:tcPr/>
                </a:tc>
              </a:tr>
              <a:tr h="1688603">
                <a:tc>
                  <a:txBody>
                    <a:bodyPr/>
                    <a:lstStyle/>
                    <a:p>
                      <a:pPr algn="ctr"/>
                      <a:r>
                        <a:rPr kumimoji="1" lang="en-US" altLang="ja-JP" sz="3600" dirty="0" smtClean="0">
                          <a:latin typeface="HGPｺﾞｼｯｸE" panose="020B0900000000000000" pitchFamily="50" charset="-128"/>
                          <a:ea typeface="HGPｺﾞｼｯｸE" panose="020B0900000000000000" pitchFamily="50" charset="-128"/>
                        </a:rPr>
                        <a:t>2007</a:t>
                      </a:r>
                      <a:r>
                        <a:rPr kumimoji="1" lang="ja-JP" altLang="en-US" sz="3600" dirty="0" smtClean="0">
                          <a:latin typeface="HGPｺﾞｼｯｸE" panose="020B0900000000000000" pitchFamily="50" charset="-128"/>
                          <a:ea typeface="HGPｺﾞｼｯｸE" panose="020B0900000000000000" pitchFamily="50" charset="-128"/>
                        </a:rPr>
                        <a:t>年</a:t>
                      </a:r>
                      <a:endParaRPr kumimoji="1" lang="en-US" altLang="ja-JP" sz="3600" dirty="0" smtClean="0">
                        <a:latin typeface="HGPｺﾞｼｯｸE" panose="020B0900000000000000" pitchFamily="50" charset="-128"/>
                        <a:ea typeface="HGPｺﾞｼｯｸE" panose="020B0900000000000000" pitchFamily="50" charset="-128"/>
                      </a:endParaRPr>
                    </a:p>
                    <a:p>
                      <a:pPr algn="ctr"/>
                      <a:endParaRPr kumimoji="1" lang="en-US" altLang="ja-JP" sz="3600" dirty="0" smtClean="0">
                        <a:latin typeface="HGPｺﾞｼｯｸE" panose="020B0900000000000000" pitchFamily="50" charset="-128"/>
                        <a:ea typeface="HGPｺﾞｼｯｸE" panose="020B0900000000000000" pitchFamily="50" charset="-128"/>
                      </a:endParaRPr>
                    </a:p>
                    <a:p>
                      <a:pPr algn="ctr"/>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pPr algn="ctr"/>
                      <a:r>
                        <a:rPr kumimoji="1" lang="en-US" altLang="ja-JP" sz="3600" dirty="0" smtClean="0">
                          <a:latin typeface="HGPｺﾞｼｯｸE" panose="020B0900000000000000" pitchFamily="50" charset="-128"/>
                          <a:ea typeface="HGPｺﾞｼｯｸE" panose="020B0900000000000000" pitchFamily="50" charset="-128"/>
                        </a:rPr>
                        <a:t>100</a:t>
                      </a:r>
                      <a:r>
                        <a:rPr kumimoji="1" lang="ja-JP" altLang="en-US" sz="3600" dirty="0" smtClean="0">
                          <a:latin typeface="HGPｺﾞｼｯｸE" panose="020B0900000000000000" pitchFamily="50" charset="-128"/>
                          <a:ea typeface="HGPｺﾞｼｯｸE" panose="020B0900000000000000" pitchFamily="50" charset="-128"/>
                        </a:rPr>
                        <a:t>万</a:t>
                      </a:r>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pPr algn="ctr"/>
                      <a:r>
                        <a:rPr kumimoji="1" lang="en-US" altLang="ja-JP" sz="3600" dirty="0" smtClean="0">
                          <a:latin typeface="HGPｺﾞｼｯｸE" panose="020B0900000000000000" pitchFamily="50" charset="-128"/>
                          <a:ea typeface="HGPｺﾞｼｯｸE" panose="020B0900000000000000" pitchFamily="50" charset="-128"/>
                        </a:rPr>
                        <a:t>684</a:t>
                      </a:r>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pPr algn="ctr"/>
                      <a:r>
                        <a:rPr kumimoji="1" lang="en-US" altLang="ja-JP" sz="3600" dirty="0" smtClean="0">
                          <a:latin typeface="HGPｺﾞｼｯｸE" panose="020B0900000000000000" pitchFamily="50" charset="-128"/>
                          <a:ea typeface="HGPｺﾞｼｯｸE" panose="020B0900000000000000" pitchFamily="50" charset="-128"/>
                        </a:rPr>
                        <a:t>103</a:t>
                      </a:r>
                      <a:r>
                        <a:rPr kumimoji="1" lang="ja-JP" altLang="en-US" sz="3600" dirty="0" smtClean="0">
                          <a:latin typeface="HGPｺﾞｼｯｸE" panose="020B0900000000000000" pitchFamily="50" charset="-128"/>
                          <a:ea typeface="HGPｺﾞｼｯｸE" panose="020B0900000000000000" pitchFamily="50" charset="-128"/>
                        </a:rPr>
                        <a:t>人</a:t>
                      </a:r>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・医師要請数増</a:t>
                      </a:r>
                      <a:endParaRPr kumimoji="1" lang="en-US" altLang="ja-JP" sz="2400" dirty="0" smtClean="0">
                        <a:solidFill>
                          <a:srgbClr val="C00000"/>
                        </a:solidFill>
                        <a:latin typeface="HGPｺﾞｼｯｸE" panose="020B0900000000000000" pitchFamily="50" charset="-128"/>
                        <a:ea typeface="HGPｺﾞｼｯｸE" panose="020B0900000000000000" pitchFamily="50" charset="-128"/>
                      </a:endParaRPr>
                    </a:p>
                    <a:p>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・介護処遇改善予</a:t>
                      </a:r>
                      <a:endParaRPr kumimoji="1" lang="en-US" altLang="ja-JP" sz="2400" dirty="0" smtClean="0">
                        <a:solidFill>
                          <a:srgbClr val="C00000"/>
                        </a:solidFill>
                        <a:latin typeface="HGPｺﾞｼｯｸE" panose="020B0900000000000000" pitchFamily="50" charset="-128"/>
                        <a:ea typeface="HGPｺﾞｼｯｸE" panose="020B0900000000000000" pitchFamily="50" charset="-128"/>
                      </a:endParaRPr>
                    </a:p>
                    <a:p>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　算確保</a:t>
                      </a:r>
                      <a:endParaRPr kumimoji="1" lang="en-US" altLang="ja-JP" sz="2400" dirty="0" smtClean="0">
                        <a:solidFill>
                          <a:srgbClr val="C00000"/>
                        </a:solidFill>
                        <a:latin typeface="HGPｺﾞｼｯｸE" panose="020B0900000000000000" pitchFamily="50" charset="-128"/>
                        <a:ea typeface="HGPｺﾞｼｯｸE" panose="020B0900000000000000" pitchFamily="50" charset="-128"/>
                      </a:endParaRPr>
                    </a:p>
                    <a:p>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a:t>
                      </a:r>
                      <a:r>
                        <a:rPr kumimoji="1" lang="en-US" altLang="ja-JP" sz="2400" dirty="0" smtClean="0">
                          <a:solidFill>
                            <a:srgbClr val="C00000"/>
                          </a:solidFill>
                          <a:latin typeface="HGPｺﾞｼｯｸE" panose="020B0900000000000000" pitchFamily="50" charset="-128"/>
                          <a:ea typeface="HGPｺﾞｼｯｸE" panose="020B0900000000000000" pitchFamily="50" charset="-128"/>
                        </a:rPr>
                        <a:t>7</a:t>
                      </a:r>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対１」新設</a:t>
                      </a:r>
                      <a:endParaRPr kumimoji="1" lang="en-US" altLang="ja-JP" sz="2400" dirty="0" smtClean="0">
                        <a:solidFill>
                          <a:srgbClr val="C00000"/>
                        </a:solidFill>
                        <a:latin typeface="HGPｺﾞｼｯｸE" panose="020B0900000000000000" pitchFamily="50" charset="-128"/>
                        <a:ea typeface="HGPｺﾞｼｯｸE" panose="020B0900000000000000" pitchFamily="50" charset="-128"/>
                      </a:endParaRPr>
                    </a:p>
                    <a:p>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・国会決議</a:t>
                      </a:r>
                      <a:endParaRPr kumimoji="1" lang="ja-JP" altLang="en-US" sz="2400" dirty="0">
                        <a:solidFill>
                          <a:srgbClr val="C00000"/>
                        </a:solidFill>
                        <a:latin typeface="HGPｺﾞｼｯｸE" panose="020B0900000000000000" pitchFamily="50" charset="-128"/>
                        <a:ea typeface="HGPｺﾞｼｯｸE" panose="020B0900000000000000" pitchFamily="50" charset="-128"/>
                      </a:endParaRPr>
                    </a:p>
                  </a:txBody>
                  <a:tcPr/>
                </a:tc>
              </a:tr>
              <a:tr h="1405824">
                <a:tc>
                  <a:txBody>
                    <a:bodyPr/>
                    <a:lstStyle/>
                    <a:p>
                      <a:r>
                        <a:rPr kumimoji="1" lang="en-US" altLang="ja-JP" sz="3600" dirty="0" smtClean="0">
                          <a:latin typeface="HGPｺﾞｼｯｸE" panose="020B0900000000000000" pitchFamily="50" charset="-128"/>
                          <a:ea typeface="HGPｺﾞｼｯｸE" panose="020B0900000000000000" pitchFamily="50" charset="-128"/>
                        </a:rPr>
                        <a:t>2013</a:t>
                      </a:r>
                      <a:r>
                        <a:rPr kumimoji="1" lang="ja-JP" altLang="en-US" sz="3600" dirty="0" smtClean="0">
                          <a:latin typeface="HGPｺﾞｼｯｸE" panose="020B0900000000000000" pitchFamily="50" charset="-128"/>
                          <a:ea typeface="HGPｺﾞｼｯｸE" panose="020B0900000000000000" pitchFamily="50" charset="-128"/>
                        </a:rPr>
                        <a:t>年</a:t>
                      </a:r>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r>
                        <a:rPr kumimoji="1" lang="en-US" altLang="ja-JP" sz="3600" dirty="0" smtClean="0">
                          <a:latin typeface="HGPｺﾞｼｯｸE" panose="020B0900000000000000" pitchFamily="50" charset="-128"/>
                          <a:ea typeface="HGPｺﾞｼｯｸE" panose="020B0900000000000000" pitchFamily="50" charset="-128"/>
                        </a:rPr>
                        <a:t>48</a:t>
                      </a:r>
                      <a:r>
                        <a:rPr kumimoji="1" lang="ja-JP" altLang="en-US" sz="3600" dirty="0" smtClean="0">
                          <a:latin typeface="HGPｺﾞｼｯｸE" panose="020B0900000000000000" pitchFamily="50" charset="-128"/>
                          <a:ea typeface="HGPｺﾞｼｯｸE" panose="020B0900000000000000" pitchFamily="50" charset="-128"/>
                        </a:rPr>
                        <a:t>万</a:t>
                      </a:r>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r>
                        <a:rPr kumimoji="1" lang="en-US" altLang="ja-JP" sz="3600" dirty="0" smtClean="0">
                          <a:latin typeface="HGPｺﾞｼｯｸE" panose="020B0900000000000000" pitchFamily="50" charset="-128"/>
                          <a:ea typeface="HGPｺﾞｼｯｸE" panose="020B0900000000000000" pitchFamily="50" charset="-128"/>
                        </a:rPr>
                        <a:t>66</a:t>
                      </a:r>
                    </a:p>
                    <a:p>
                      <a:r>
                        <a:rPr kumimoji="1" lang="ja-JP" altLang="en-US" sz="2400" dirty="0" smtClean="0">
                          <a:latin typeface="HGPｺﾞｼｯｸE" panose="020B0900000000000000" pitchFamily="50" charset="-128"/>
                          <a:ea typeface="HGPｺﾞｼｯｸE" panose="020B0900000000000000" pitchFamily="50" charset="-128"/>
                        </a:rPr>
                        <a:t>（介護</a:t>
                      </a:r>
                      <a:r>
                        <a:rPr kumimoji="1" lang="en-US" altLang="ja-JP" sz="2400" dirty="0" smtClean="0">
                          <a:latin typeface="HGPｺﾞｼｯｸE" panose="020B0900000000000000" pitchFamily="50" charset="-128"/>
                          <a:ea typeface="HGPｺﾞｼｯｸE" panose="020B0900000000000000" pitchFamily="50" charset="-128"/>
                        </a:rPr>
                        <a:t>74</a:t>
                      </a:r>
                      <a:r>
                        <a:rPr kumimoji="1" lang="ja-JP" altLang="en-US" sz="2400" dirty="0" smtClean="0">
                          <a:latin typeface="HGPｺﾞｼｯｸE" panose="020B0900000000000000" pitchFamily="50" charset="-128"/>
                          <a:ea typeface="HGPｺﾞｼｯｸE" panose="020B0900000000000000" pitchFamily="50" charset="-128"/>
                        </a:rPr>
                        <a:t>）</a:t>
                      </a:r>
                      <a:endParaRPr kumimoji="1" lang="ja-JP" altLang="en-US" sz="2400" dirty="0">
                        <a:latin typeface="HGPｺﾞｼｯｸE" panose="020B0900000000000000" pitchFamily="50" charset="-128"/>
                        <a:ea typeface="HGPｺﾞｼｯｸE" panose="020B0900000000000000" pitchFamily="50" charset="-128"/>
                      </a:endParaRPr>
                    </a:p>
                  </a:txBody>
                  <a:tcPr/>
                </a:tc>
                <a:tc>
                  <a:txBody>
                    <a:bodyPr/>
                    <a:lstStyle/>
                    <a:p>
                      <a:r>
                        <a:rPr kumimoji="1" lang="en-US" altLang="ja-JP" sz="3600" dirty="0" smtClean="0">
                          <a:latin typeface="HGPｺﾞｼｯｸE" panose="020B0900000000000000" pitchFamily="50" charset="-128"/>
                          <a:ea typeface="HGPｺﾞｼｯｸE" panose="020B0900000000000000" pitchFamily="50" charset="-128"/>
                        </a:rPr>
                        <a:t>57</a:t>
                      </a:r>
                      <a:r>
                        <a:rPr kumimoji="1" lang="ja-JP" altLang="en-US" sz="3600" dirty="0" smtClean="0">
                          <a:latin typeface="HGPｺﾞｼｯｸE" panose="020B0900000000000000" pitchFamily="50" charset="-128"/>
                          <a:ea typeface="HGPｺﾞｼｯｸE" panose="020B0900000000000000" pitchFamily="50" charset="-128"/>
                        </a:rPr>
                        <a:t>人</a:t>
                      </a:r>
                      <a:endParaRPr kumimoji="1" lang="ja-JP" altLang="en-US" sz="3600" dirty="0">
                        <a:latin typeface="HGPｺﾞｼｯｸE" panose="020B0900000000000000" pitchFamily="50" charset="-128"/>
                        <a:ea typeface="HGPｺﾞｼｯｸE" panose="020B0900000000000000" pitchFamily="50" charset="-128"/>
                      </a:endParaRPr>
                    </a:p>
                  </a:txBody>
                  <a:tcPr/>
                </a:tc>
                <a:tc>
                  <a:txBody>
                    <a:bodyPr/>
                    <a:lstStyle/>
                    <a:p>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・継続した運動の中</a:t>
                      </a:r>
                      <a:endParaRPr kumimoji="1" lang="en-US" altLang="ja-JP" sz="2400" dirty="0" smtClean="0">
                        <a:solidFill>
                          <a:srgbClr val="C00000"/>
                        </a:solidFill>
                        <a:latin typeface="HGPｺﾞｼｯｸE" panose="020B0900000000000000" pitchFamily="50" charset="-128"/>
                        <a:ea typeface="HGPｺﾞｼｯｸE" panose="020B0900000000000000" pitchFamily="50" charset="-128"/>
                      </a:endParaRPr>
                    </a:p>
                    <a:p>
                      <a:r>
                        <a:rPr kumimoji="1" lang="ja-JP" altLang="en-US" sz="2400" dirty="0" smtClean="0">
                          <a:solidFill>
                            <a:srgbClr val="C00000"/>
                          </a:solidFill>
                          <a:latin typeface="HGPｺﾞｼｯｸE" panose="020B0900000000000000" pitchFamily="50" charset="-128"/>
                          <a:ea typeface="HGPｺﾞｼｯｸE" panose="020B0900000000000000" pitchFamily="50" charset="-128"/>
                        </a:rPr>
                        <a:t>　で、局長通知発出</a:t>
                      </a:r>
                      <a:endParaRPr kumimoji="1" lang="ja-JP" altLang="en-US" sz="2400" dirty="0">
                        <a:solidFill>
                          <a:srgbClr val="C00000"/>
                        </a:solidFill>
                        <a:latin typeface="HGPｺﾞｼｯｸE" panose="020B0900000000000000" pitchFamily="50" charset="-128"/>
                        <a:ea typeface="HGPｺﾞｼｯｸE" panose="020B0900000000000000" pitchFamily="50" charset="-128"/>
                      </a:endParaRPr>
                    </a:p>
                  </a:txBody>
                  <a:tcPr/>
                </a:tc>
              </a:tr>
            </a:tbl>
          </a:graphicData>
        </a:graphic>
      </p:graphicFrame>
    </p:spTree>
    <p:extLst>
      <p:ext uri="{BB962C8B-B14F-4D97-AF65-F5344CB8AC3E}">
        <p14:creationId xmlns:p14="http://schemas.microsoft.com/office/powerpoint/2010/main" val="8692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1"/>
            <a:ext cx="8229600" cy="720081"/>
          </a:xfrm>
          <a:solidFill>
            <a:srgbClr val="FFFF00"/>
          </a:solidFill>
        </p:spPr>
        <p:txBody>
          <a:bodyPr>
            <a:normAutofit/>
          </a:bodyPr>
          <a:lstStyle/>
          <a:p>
            <a:pPr algn="ctr"/>
            <a:r>
              <a:rPr lang="ja-JP" altLang="en-US" sz="3600" dirty="0" smtClean="0">
                <a:solidFill>
                  <a:srgbClr val="002060"/>
                </a:solidFill>
                <a:effectLst>
                  <a:outerShdw blurRad="38100" dist="38100" dir="2700000" algn="tl">
                    <a:srgbClr val="000000">
                      <a:alpha val="43137"/>
                    </a:srgbClr>
                  </a:outerShdw>
                </a:effectLst>
              </a:rPr>
              <a:t>運動をもう一回り広げ国会を動かす！</a:t>
            </a:r>
            <a:endParaRPr kumimoji="1" lang="ja-JP" altLang="en-US" sz="3600" dirty="0">
              <a:solidFill>
                <a:srgbClr val="00206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79292" y="887506"/>
            <a:ext cx="8830237" cy="5898776"/>
          </a:xfrm>
          <a:solidFill>
            <a:schemeClr val="accent1">
              <a:lumMod val="20000"/>
              <a:lumOff val="80000"/>
            </a:schemeClr>
          </a:solidFill>
        </p:spPr>
        <p:txBody>
          <a:bodyPr/>
          <a:lstStyle/>
          <a:p>
            <a:pPr marL="0" indent="0">
              <a:buNone/>
            </a:pPr>
            <a:r>
              <a:rPr kumimoji="1" lang="ja-JP" altLang="en-US" b="1" dirty="0" smtClean="0">
                <a:solidFill>
                  <a:srgbClr val="FF0000"/>
                </a:solidFill>
                <a:effectLst>
                  <a:outerShdw blurRad="38100" dist="38100" dir="2700000" algn="tl">
                    <a:srgbClr val="000000">
                      <a:alpha val="43137"/>
                    </a:srgbClr>
                  </a:outerShdw>
                </a:effectLst>
                <a:latin typeface="+mj-ea"/>
                <a:ea typeface="+mj-ea"/>
              </a:rPr>
              <a:t>◇</a:t>
            </a:r>
            <a:r>
              <a:rPr kumimoji="1" lang="en-US" altLang="ja-JP" b="1" dirty="0" smtClean="0">
                <a:solidFill>
                  <a:srgbClr val="FF0000"/>
                </a:solidFill>
                <a:effectLst>
                  <a:outerShdw blurRad="38100" dist="38100" dir="2700000" algn="tl">
                    <a:srgbClr val="000000">
                      <a:alpha val="43137"/>
                    </a:srgbClr>
                  </a:outerShdw>
                </a:effectLst>
                <a:latin typeface="+mj-ea"/>
                <a:ea typeface="+mj-ea"/>
              </a:rPr>
              <a:t>100</a:t>
            </a:r>
            <a:r>
              <a:rPr kumimoji="1" lang="ja-JP" altLang="en-US" b="1" dirty="0" smtClean="0">
                <a:solidFill>
                  <a:srgbClr val="FF0000"/>
                </a:solidFill>
                <a:effectLst>
                  <a:outerShdw blurRad="38100" dist="38100" dir="2700000" algn="tl">
                    <a:srgbClr val="000000">
                      <a:alpha val="43137"/>
                    </a:srgbClr>
                  </a:outerShdw>
                </a:effectLst>
                <a:latin typeface="+mj-ea"/>
                <a:ea typeface="+mj-ea"/>
              </a:rPr>
              <a:t>万筆達成</a:t>
            </a:r>
            <a:endParaRPr kumimoji="1" lang="en-US" altLang="ja-JP" b="1" dirty="0" smtClean="0">
              <a:solidFill>
                <a:srgbClr val="FF0000"/>
              </a:solidFill>
              <a:effectLst>
                <a:outerShdw blurRad="38100" dist="38100" dir="2700000" algn="tl">
                  <a:srgbClr val="000000">
                    <a:alpha val="43137"/>
                  </a:srgbClr>
                </a:outerShdw>
              </a:effectLst>
              <a:latin typeface="+mj-ea"/>
              <a:ea typeface="+mj-ea"/>
            </a:endParaRPr>
          </a:p>
          <a:p>
            <a:pPr marL="0" indent="0">
              <a:buNone/>
            </a:pPr>
            <a:r>
              <a:rPr lang="ja-JP" altLang="en-US" sz="2400" dirty="0" smtClean="0">
                <a:latin typeface="HGPｺﾞｼｯｸE" panose="020B0900000000000000" pitchFamily="50" charset="-128"/>
                <a:ea typeface="HGPｺﾞｼｯｸE" panose="020B0900000000000000" pitchFamily="50" charset="-128"/>
              </a:rPr>
              <a:t>・</a:t>
            </a:r>
            <a:r>
              <a:rPr kumimoji="1" lang="ja-JP" altLang="en-US" sz="2400" dirty="0" smtClean="0">
                <a:latin typeface="HGPｺﾞｼｯｸE" panose="020B0900000000000000" pitchFamily="50" charset="-128"/>
                <a:ea typeface="HGPｺﾞｼｯｸE" panose="020B0900000000000000" pitchFamily="50" charset="-128"/>
              </a:rPr>
              <a:t>目標と到達を明らかにして、粘り強く目標達成を追求（岡山）</a:t>
            </a:r>
            <a:endParaRPr kumimoji="1" lang="en-US" altLang="ja-JP" sz="2400" dirty="0" smtClean="0">
              <a:latin typeface="HGPｺﾞｼｯｸE" panose="020B0900000000000000" pitchFamily="50" charset="-128"/>
              <a:ea typeface="HGPｺﾞｼｯｸE" panose="020B0900000000000000" pitchFamily="50" charset="-128"/>
            </a:endParaRPr>
          </a:p>
          <a:p>
            <a:pPr marL="0" indent="0">
              <a:buNone/>
            </a:pPr>
            <a:r>
              <a:rPr lang="ja-JP" altLang="en-US" sz="2400" dirty="0">
                <a:latin typeface="HGPｺﾞｼｯｸE" panose="020B0900000000000000" pitchFamily="50" charset="-128"/>
                <a:ea typeface="HGPｺﾞｼｯｸE" panose="020B0900000000000000" pitchFamily="50" charset="-128"/>
              </a:rPr>
              <a:t>・</a:t>
            </a:r>
            <a:r>
              <a:rPr lang="ja-JP" altLang="en-US" sz="2400" dirty="0" smtClean="0">
                <a:latin typeface="HGPｺﾞｼｯｸE" panose="020B0900000000000000" pitchFamily="50" charset="-128"/>
                <a:ea typeface="HGPｺﾞｼｯｸE" panose="020B0900000000000000" pitchFamily="50" charset="-128"/>
              </a:rPr>
              <a:t>署名ゼロ組合をなくす（東京）</a:t>
            </a:r>
            <a:endParaRPr lang="en-US" altLang="ja-JP" sz="2400" dirty="0" smtClean="0">
              <a:latin typeface="HGPｺﾞｼｯｸE" panose="020B0900000000000000" pitchFamily="50" charset="-128"/>
              <a:ea typeface="HGPｺﾞｼｯｸE" panose="020B0900000000000000" pitchFamily="50" charset="-128"/>
            </a:endParaRPr>
          </a:p>
          <a:p>
            <a:pPr marL="0" indent="0">
              <a:buNone/>
            </a:pPr>
            <a:r>
              <a:rPr kumimoji="1" lang="ja-JP" altLang="en-US" sz="2400" dirty="0" smtClean="0">
                <a:latin typeface="HGPｺﾞｼｯｸE" panose="020B0900000000000000" pitchFamily="50" charset="-128"/>
                <a:ea typeface="HGPｺﾞｼｯｸE" panose="020B0900000000000000" pitchFamily="50" charset="-128"/>
              </a:rPr>
              <a:t>・推進者をつくり、役員が先頭に立つ</a:t>
            </a:r>
            <a:endParaRPr kumimoji="1" lang="en-US" altLang="ja-JP" sz="2400" dirty="0" smtClean="0">
              <a:latin typeface="HGPｺﾞｼｯｸE" panose="020B0900000000000000" pitchFamily="50" charset="-128"/>
              <a:ea typeface="HGPｺﾞｼｯｸE" panose="020B0900000000000000" pitchFamily="50" charset="-128"/>
            </a:endParaRPr>
          </a:p>
          <a:p>
            <a:pPr marL="0" indent="0">
              <a:buNone/>
            </a:pPr>
            <a:r>
              <a:rPr lang="ja-JP" altLang="en-US" sz="2400" dirty="0" smtClean="0">
                <a:solidFill>
                  <a:srgbClr val="FF0000"/>
                </a:solidFill>
                <a:latin typeface="HGPｺﾞｼｯｸE" panose="020B0900000000000000" pitchFamily="50" charset="-128"/>
                <a:ea typeface="HGPｺﾞｼｯｸE" panose="020B0900000000000000" pitchFamily="50" charset="-128"/>
              </a:rPr>
              <a:t>・職場からの取り組みを強化　運動の</a:t>
            </a:r>
            <a:r>
              <a:rPr lang="ja-JP" altLang="en-US" sz="2400" dirty="0">
                <a:solidFill>
                  <a:srgbClr val="FF0000"/>
                </a:solidFill>
                <a:latin typeface="HGPｺﾞｼｯｸE" panose="020B0900000000000000" pitchFamily="50" charset="-128"/>
                <a:ea typeface="HGPｺﾞｼｯｸE" panose="020B0900000000000000" pitchFamily="50" charset="-128"/>
              </a:rPr>
              <a:t>参加者</a:t>
            </a:r>
            <a:r>
              <a:rPr lang="ja-JP" altLang="en-US" sz="2400" dirty="0" smtClean="0">
                <a:solidFill>
                  <a:srgbClr val="FF0000"/>
                </a:solidFill>
                <a:latin typeface="HGPｺﾞｼｯｸE" panose="020B0900000000000000" pitchFamily="50" charset="-128"/>
                <a:ea typeface="HGPｺﾞｼｯｸE" panose="020B0900000000000000" pitchFamily="50" charset="-128"/>
              </a:rPr>
              <a:t>を増やす</a:t>
            </a:r>
            <a:r>
              <a:rPr lang="ja-JP" altLang="en-US" sz="2400" dirty="0">
                <a:solidFill>
                  <a:srgbClr val="FF0000"/>
                </a:solidFill>
                <a:latin typeface="HGPｺﾞｼｯｸE" panose="020B0900000000000000" pitchFamily="50" charset="-128"/>
                <a:ea typeface="HGPｺﾞｼｯｸE" panose="020B0900000000000000" pitchFamily="50" charset="-128"/>
              </a:rPr>
              <a:t>！</a:t>
            </a:r>
            <a:endParaRPr lang="en-US" altLang="ja-JP" sz="2400" dirty="0" smtClean="0">
              <a:solidFill>
                <a:srgbClr val="FF0000"/>
              </a:solidFill>
              <a:latin typeface="HGPｺﾞｼｯｸE" panose="020B0900000000000000" pitchFamily="50" charset="-128"/>
              <a:ea typeface="HGPｺﾞｼｯｸE" panose="020B0900000000000000" pitchFamily="50" charset="-128"/>
            </a:endParaRPr>
          </a:p>
          <a:p>
            <a:pPr marL="0" indent="0">
              <a:buNone/>
            </a:pPr>
            <a:r>
              <a:rPr kumimoji="1" lang="ja-JP" altLang="en-US" sz="2400" dirty="0" smtClean="0">
                <a:solidFill>
                  <a:srgbClr val="FF0000"/>
                </a:solidFill>
                <a:latin typeface="HGPｺﾞｼｯｸE" panose="020B0900000000000000" pitchFamily="50" charset="-128"/>
                <a:ea typeface="HGPｺﾞｼｯｸE" panose="020B0900000000000000" pitchFamily="50" charset="-128"/>
              </a:rPr>
              <a:t>・署名の意義を学んで一歩踏み出す</a:t>
            </a:r>
            <a:endParaRPr lang="en-US" altLang="ja-JP" sz="2400" dirty="0" smtClean="0">
              <a:solidFill>
                <a:srgbClr val="FF0000"/>
              </a:solidFill>
              <a:latin typeface="HGPｺﾞｼｯｸE" panose="020B0900000000000000" pitchFamily="50" charset="-128"/>
              <a:ea typeface="HGPｺﾞｼｯｸE" panose="020B0900000000000000"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9153" y="4802072"/>
            <a:ext cx="3313128" cy="1990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4955239" y="4963437"/>
            <a:ext cx="531161" cy="1873623"/>
          </a:xfrm>
          <a:prstGeom prst="rect">
            <a:avLst/>
          </a:prstGeom>
          <a:noFill/>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dirty="0" smtClean="0">
                <a:solidFill>
                  <a:srgbClr val="002060"/>
                </a:solidFill>
              </a:rPr>
              <a:t>要求フラッグ</a:t>
            </a:r>
            <a:endParaRPr kumimoji="1" lang="ja-JP" altLang="en-US" dirty="0">
              <a:solidFill>
                <a:srgbClr val="00206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92" y="3729317"/>
            <a:ext cx="3529853" cy="3062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テキスト ボックス 7"/>
          <p:cNvSpPr txBox="1"/>
          <p:nvPr/>
        </p:nvSpPr>
        <p:spPr>
          <a:xfrm>
            <a:off x="3861545" y="4249271"/>
            <a:ext cx="461665" cy="2321859"/>
          </a:xfrm>
          <a:prstGeom prst="rect">
            <a:avLst/>
          </a:prstGeom>
          <a:noFill/>
        </p:spPr>
        <p:txBody>
          <a:bodyPr vert="eaVert" wrap="square" rtlCol="0">
            <a:spAutoFit/>
          </a:bodyPr>
          <a:lstStyle/>
          <a:p>
            <a:r>
              <a:rPr kumimoji="1" lang="ja-JP" altLang="en-US" dirty="0" smtClean="0">
                <a:solidFill>
                  <a:srgbClr val="002060"/>
                </a:solidFill>
                <a:effectLst>
                  <a:outerShdw blurRad="38100" dist="38100" dir="2700000" algn="tl">
                    <a:srgbClr val="000000">
                      <a:alpha val="43137"/>
                    </a:srgbClr>
                  </a:outerShdw>
                </a:effectLst>
              </a:rPr>
              <a:t>「署名の力」リーフ</a:t>
            </a:r>
            <a:endParaRPr kumimoji="1" lang="ja-JP" altLang="en-US" dirty="0">
              <a:solidFill>
                <a:srgbClr val="002060"/>
              </a:solidFill>
              <a:effectLst>
                <a:outerShdw blurRad="38100" dist="38100" dir="2700000" algn="tl">
                  <a:srgbClr val="000000">
                    <a:alpha val="43137"/>
                  </a:srgbClr>
                </a:outerShdw>
              </a:effectLst>
            </a:endParaRPr>
          </a:p>
        </p:txBody>
      </p:sp>
      <p:sp>
        <p:nvSpPr>
          <p:cNvPr id="6" name="テキスト ボックス 5"/>
          <p:cNvSpPr txBox="1"/>
          <p:nvPr/>
        </p:nvSpPr>
        <p:spPr>
          <a:xfrm>
            <a:off x="5029200" y="3343835"/>
            <a:ext cx="3953435" cy="1323439"/>
          </a:xfrm>
          <a:prstGeom prst="rect">
            <a:avLst/>
          </a:prstGeom>
          <a:solidFill>
            <a:schemeClr val="accent2">
              <a:lumMod val="20000"/>
              <a:lumOff val="80000"/>
            </a:schemeClr>
          </a:solidFill>
        </p:spPr>
        <p:txBody>
          <a:bodyPr wrap="square" rtlCol="0">
            <a:spAutoFit/>
          </a:bodyPr>
          <a:lstStyle/>
          <a:p>
            <a:r>
              <a:rPr kumimoji="1" lang="ja-JP" altLang="en-US" sz="2800" b="1" dirty="0" smtClean="0">
                <a:solidFill>
                  <a:srgbClr val="FF0000"/>
                </a:solidFill>
                <a:effectLst>
                  <a:outerShdw blurRad="38100" dist="38100" dir="2700000" algn="tl">
                    <a:srgbClr val="000000">
                      <a:alpha val="43137"/>
                    </a:srgbClr>
                  </a:outerShdw>
                </a:effectLst>
                <a:latin typeface="+mj-ea"/>
                <a:ea typeface="+mj-ea"/>
              </a:rPr>
              <a:t>◇紹介議員・自治体決議を飛躍的に増やす！</a:t>
            </a:r>
            <a:endParaRPr kumimoji="1" lang="en-US" altLang="ja-JP" sz="2800" b="1" dirty="0" smtClean="0">
              <a:solidFill>
                <a:srgbClr val="FF0000"/>
              </a:solidFill>
              <a:effectLst>
                <a:outerShdw blurRad="38100" dist="38100" dir="2700000" algn="tl">
                  <a:srgbClr val="000000">
                    <a:alpha val="43137"/>
                  </a:srgbClr>
                </a:outerShdw>
              </a:effectLst>
              <a:latin typeface="+mj-ea"/>
              <a:ea typeface="+mj-ea"/>
            </a:endParaRPr>
          </a:p>
          <a:p>
            <a:r>
              <a:rPr kumimoji="1" lang="ja-JP" altLang="en-US" sz="2400" dirty="0" smtClean="0">
                <a:latin typeface="HGPｺﾞｼｯｸE" panose="020B0900000000000000" pitchFamily="50" charset="-128"/>
                <a:ea typeface="HGPｺﾞｼｯｸE" panose="020B0900000000000000" pitchFamily="50" charset="-128"/>
              </a:rPr>
              <a:t>・来春は一斉地方選挙</a:t>
            </a:r>
            <a:endParaRPr kumimoji="1" lang="ja-JP" altLang="en-US" sz="24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3437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rcRect r="22266" b="65750"/>
          <a:stretch>
            <a:fillRect/>
          </a:stretch>
        </p:blipFill>
        <p:spPr bwMode="auto">
          <a:xfrm>
            <a:off x="3515266" y="4060702"/>
            <a:ext cx="1987394" cy="1568995"/>
          </a:xfrm>
          <a:prstGeom prst="rect">
            <a:avLst/>
          </a:prstGeom>
          <a:noFill/>
          <a:ln w="9525">
            <a:noFill/>
            <a:miter lim="800000"/>
            <a:headEnd/>
            <a:tailEnd/>
          </a:ln>
        </p:spPr>
      </p:pic>
      <p:sp>
        <p:nvSpPr>
          <p:cNvPr id="57347" name="Rectangle 6"/>
          <p:cNvSpPr>
            <a:spLocks noGrp="1" noChangeArrowheads="1"/>
          </p:cNvSpPr>
          <p:nvPr>
            <p:ph type="title" idx="4294967295"/>
          </p:nvPr>
        </p:nvSpPr>
        <p:spPr>
          <a:xfrm>
            <a:off x="287499" y="252723"/>
            <a:ext cx="7990672" cy="746761"/>
          </a:xfrm>
          <a:noFill/>
        </p:spPr>
        <p:txBody>
          <a:bodyPr vert="horz" lIns="0" tIns="6858" rIns="0" bIns="6858" rtlCol="0" anchor="t">
            <a:normAutofit/>
          </a:bodyPr>
          <a:lstStyle/>
          <a:p>
            <a:pPr algn="ctr"/>
            <a:r>
              <a:rPr lang="ja-JP" altLang="en-US" b="1" dirty="0" smtClean="0">
                <a:solidFill>
                  <a:srgbClr val="002060"/>
                </a:solidFill>
                <a:effectLst>
                  <a:outerShdw blurRad="38100" dist="38100" dir="2700000" algn="tl">
                    <a:srgbClr val="000000">
                      <a:alpha val="43137"/>
                    </a:srgbClr>
                  </a:outerShdw>
                </a:effectLst>
              </a:rPr>
              <a:t>ＳＴＯＰ！　安倍政権の亡国政治</a:t>
            </a:r>
          </a:p>
        </p:txBody>
      </p:sp>
      <p:grpSp>
        <p:nvGrpSpPr>
          <p:cNvPr id="3" name="グループ化 2"/>
          <p:cNvGrpSpPr/>
          <p:nvPr/>
        </p:nvGrpSpPr>
        <p:grpSpPr>
          <a:xfrm>
            <a:off x="5599795" y="2555808"/>
            <a:ext cx="3254401" cy="3826480"/>
            <a:chOff x="4679159" y="2695454"/>
            <a:chExt cx="3158729" cy="3110035"/>
          </a:xfrm>
        </p:grpSpPr>
        <p:sp>
          <p:nvSpPr>
            <p:cNvPr id="79877" name="Rectangle 10"/>
            <p:cNvSpPr>
              <a:spLocks noChangeArrowheads="1"/>
            </p:cNvSpPr>
            <p:nvPr/>
          </p:nvSpPr>
          <p:spPr bwMode="auto">
            <a:xfrm>
              <a:off x="4679159" y="4887517"/>
              <a:ext cx="3158729" cy="917972"/>
            </a:xfrm>
            <a:prstGeom prst="rect">
              <a:avLst/>
            </a:prstGeom>
            <a:solidFill>
              <a:srgbClr val="FFFF00"/>
            </a:solidFill>
            <a:ln w="9525">
              <a:noFill/>
              <a:miter lim="800000"/>
              <a:headEnd/>
              <a:tailEnd/>
            </a:ln>
            <a:effectLst>
              <a:prstShdw prst="shdw17" dist="17961" dir="2700000">
                <a:srgbClr val="990000"/>
              </a:prstShdw>
            </a:effectLst>
          </p:spPr>
          <p:txBody>
            <a:bodyPr wrap="none" anchor="ctr"/>
            <a:lstStyle/>
            <a:p>
              <a:pPr algn="ctr" fontAlgn="base">
                <a:spcBef>
                  <a:spcPct val="0"/>
                </a:spcBef>
                <a:spcAft>
                  <a:spcPct val="0"/>
                </a:spcAft>
              </a:pPr>
              <a:r>
                <a:rPr lang="ja-JP" altLang="en-US" sz="2800" dirty="0" smtClean="0">
                  <a:ln w="0"/>
                  <a:effectLst>
                    <a:outerShdw blurRad="38100" dist="19050" dir="2700000" algn="tl" rotWithShape="0">
                      <a:schemeClr val="dk1">
                        <a:alpha val="40000"/>
                      </a:schemeClr>
                    </a:outerShdw>
                  </a:effectLst>
                  <a:latin typeface="Tahoma" pitchFamily="34" charset="0"/>
                </a:rPr>
                <a:t>多国籍大企業の</a:t>
              </a:r>
              <a:endParaRPr lang="en-US" altLang="ja-JP" sz="2800" dirty="0" smtClean="0">
                <a:ln w="0"/>
                <a:effectLst>
                  <a:outerShdw blurRad="38100" dist="19050" dir="2700000" algn="tl" rotWithShape="0">
                    <a:schemeClr val="dk1">
                      <a:alpha val="40000"/>
                    </a:schemeClr>
                  </a:outerShdw>
                </a:effectLst>
                <a:latin typeface="Tahoma" pitchFamily="34" charset="0"/>
              </a:endParaRPr>
            </a:p>
            <a:p>
              <a:pPr algn="ctr" fontAlgn="base">
                <a:spcBef>
                  <a:spcPct val="0"/>
                </a:spcBef>
                <a:spcAft>
                  <a:spcPct val="0"/>
                </a:spcAft>
              </a:pPr>
              <a:r>
                <a:rPr lang="ja-JP" altLang="en-US" sz="2800" dirty="0" smtClean="0">
                  <a:ln w="0"/>
                  <a:effectLst>
                    <a:outerShdw blurRad="38100" dist="19050" dir="2700000" algn="tl" rotWithShape="0">
                      <a:schemeClr val="dk1">
                        <a:alpha val="40000"/>
                      </a:schemeClr>
                    </a:outerShdw>
                  </a:effectLst>
                  <a:latin typeface="Tahoma" pitchFamily="34" charset="0"/>
                </a:rPr>
                <a:t>儲け最優先の国</a:t>
              </a:r>
              <a:endParaRPr lang="ja-JP" altLang="en-US" sz="2800" dirty="0">
                <a:ln w="0"/>
                <a:effectLst>
                  <a:outerShdw blurRad="38100" dist="19050" dir="2700000" algn="tl" rotWithShape="0">
                    <a:schemeClr val="dk1">
                      <a:alpha val="40000"/>
                    </a:schemeClr>
                  </a:outerShdw>
                </a:effectLst>
                <a:latin typeface="Tahoma" pitchFamily="34" charset="0"/>
              </a:endParaRPr>
            </a:p>
          </p:txBody>
        </p:sp>
        <p:sp>
          <p:nvSpPr>
            <p:cNvPr id="79882" name="AutoShape 15"/>
            <p:cNvSpPr>
              <a:spLocks noChangeArrowheads="1"/>
            </p:cNvSpPr>
            <p:nvPr/>
          </p:nvSpPr>
          <p:spPr bwMode="auto">
            <a:xfrm>
              <a:off x="4689036" y="2695454"/>
              <a:ext cx="698834" cy="2048172"/>
            </a:xfrm>
            <a:prstGeom prst="rect">
              <a:avLst/>
            </a:prstGeom>
            <a:solidFill>
              <a:schemeClr val="accent2"/>
            </a:solidFill>
            <a:ln w="9525">
              <a:noFill/>
              <a:miter lim="800000"/>
              <a:headEnd/>
              <a:tailEnd/>
            </a:ln>
            <a:effectLst>
              <a:prstShdw prst="shdw17" dist="17961" dir="2700000">
                <a:srgbClr val="999900"/>
              </a:prstShdw>
            </a:effectLst>
          </p:spPr>
          <p:txBody>
            <a:bodyPr vert="eaVert" wrap="none" anchor="ctr"/>
            <a:lstStyle/>
            <a:p>
              <a:pPr algn="ctr" fontAlgn="base">
                <a:spcBef>
                  <a:spcPct val="0"/>
                </a:spcBef>
                <a:spcAft>
                  <a:spcPct val="0"/>
                </a:spcAft>
              </a:pPr>
              <a:r>
                <a:rPr lang="ja-JP" altLang="en-US" sz="2400" b="1" dirty="0">
                  <a:latin typeface="Tahoma" pitchFamily="34" charset="0"/>
                </a:rPr>
                <a:t>ＴＰＰ</a:t>
              </a:r>
            </a:p>
          </p:txBody>
        </p:sp>
        <p:sp>
          <p:nvSpPr>
            <p:cNvPr id="79883" name="AutoShape 16"/>
            <p:cNvSpPr>
              <a:spLocks noChangeArrowheads="1"/>
            </p:cNvSpPr>
            <p:nvPr/>
          </p:nvSpPr>
          <p:spPr bwMode="auto">
            <a:xfrm>
              <a:off x="5482330" y="2695454"/>
              <a:ext cx="698834" cy="2048172"/>
            </a:xfrm>
            <a:prstGeom prst="rect">
              <a:avLst/>
            </a:prstGeom>
            <a:solidFill>
              <a:schemeClr val="accent2"/>
            </a:solidFill>
            <a:ln w="9525">
              <a:noFill/>
              <a:miter lim="800000"/>
              <a:headEnd/>
              <a:tailEnd/>
            </a:ln>
            <a:effectLst>
              <a:prstShdw prst="shdw17" dist="17961" dir="2700000">
                <a:srgbClr val="999900"/>
              </a:prstShdw>
            </a:effectLst>
          </p:spPr>
          <p:txBody>
            <a:bodyPr vert="eaVert" wrap="none" anchor="ctr"/>
            <a:lstStyle/>
            <a:p>
              <a:pPr algn="ctr" fontAlgn="base">
                <a:spcBef>
                  <a:spcPct val="0"/>
                </a:spcBef>
                <a:spcAft>
                  <a:spcPct val="0"/>
                </a:spcAft>
              </a:pPr>
              <a:r>
                <a:rPr lang="ja-JP" altLang="en-US" sz="2400" b="1" dirty="0">
                  <a:latin typeface="Tahoma" pitchFamily="34" charset="0"/>
                </a:rPr>
                <a:t>労働法制改悪</a:t>
              </a:r>
            </a:p>
          </p:txBody>
        </p:sp>
        <p:sp>
          <p:nvSpPr>
            <p:cNvPr id="79884" name="AutoShape 17"/>
            <p:cNvSpPr>
              <a:spLocks noChangeArrowheads="1"/>
            </p:cNvSpPr>
            <p:nvPr/>
          </p:nvSpPr>
          <p:spPr bwMode="auto">
            <a:xfrm>
              <a:off x="6275625" y="2695454"/>
              <a:ext cx="698834" cy="2048172"/>
            </a:xfrm>
            <a:prstGeom prst="rect">
              <a:avLst/>
            </a:prstGeom>
            <a:solidFill>
              <a:schemeClr val="accent2"/>
            </a:solidFill>
            <a:ln w="9525">
              <a:noFill/>
              <a:miter lim="800000"/>
              <a:headEnd/>
              <a:tailEnd/>
            </a:ln>
            <a:effectLst>
              <a:prstShdw prst="shdw17" dist="17961" dir="2700000">
                <a:srgbClr val="999900"/>
              </a:prstShdw>
            </a:effectLst>
          </p:spPr>
          <p:txBody>
            <a:bodyPr vert="eaVert" wrap="none" anchor="ctr"/>
            <a:lstStyle/>
            <a:p>
              <a:pPr algn="ctr" fontAlgn="base">
                <a:spcBef>
                  <a:spcPct val="0"/>
                </a:spcBef>
                <a:spcAft>
                  <a:spcPct val="0"/>
                </a:spcAft>
              </a:pPr>
              <a:r>
                <a:rPr lang="ja-JP" altLang="en-US" sz="2400" b="1" dirty="0" smtClean="0">
                  <a:latin typeface="Tahoma" pitchFamily="34" charset="0"/>
                </a:rPr>
                <a:t>原発再稼働・輸出</a:t>
              </a:r>
              <a:endParaRPr lang="ja-JP" altLang="en-US" sz="2400" b="1" dirty="0">
                <a:latin typeface="Tahoma" pitchFamily="34" charset="0"/>
              </a:endParaRPr>
            </a:p>
          </p:txBody>
        </p:sp>
        <p:sp>
          <p:nvSpPr>
            <p:cNvPr id="79885" name="AutoShape 18"/>
            <p:cNvSpPr>
              <a:spLocks noChangeArrowheads="1"/>
            </p:cNvSpPr>
            <p:nvPr/>
          </p:nvSpPr>
          <p:spPr bwMode="auto">
            <a:xfrm>
              <a:off x="7068921" y="2695454"/>
              <a:ext cx="698834" cy="2048172"/>
            </a:xfrm>
            <a:prstGeom prst="rect">
              <a:avLst/>
            </a:prstGeom>
            <a:solidFill>
              <a:schemeClr val="accent2"/>
            </a:solidFill>
            <a:ln w="9525">
              <a:noFill/>
              <a:miter lim="800000"/>
              <a:headEnd/>
              <a:tailEnd/>
            </a:ln>
            <a:effectLst>
              <a:prstShdw prst="shdw17" dist="17961" dir="2700000">
                <a:srgbClr val="999900"/>
              </a:prstShdw>
            </a:effectLst>
          </p:spPr>
          <p:txBody>
            <a:bodyPr vert="eaVert" wrap="none" anchor="ctr"/>
            <a:lstStyle/>
            <a:p>
              <a:pPr algn="ctr" fontAlgn="base">
                <a:spcBef>
                  <a:spcPct val="0"/>
                </a:spcBef>
                <a:spcAft>
                  <a:spcPct val="0"/>
                </a:spcAft>
              </a:pPr>
              <a:r>
                <a:rPr lang="ja-JP" altLang="en-US" sz="2400" b="1" dirty="0">
                  <a:solidFill>
                    <a:srgbClr val="000000"/>
                  </a:solidFill>
                  <a:latin typeface="Tahoma" pitchFamily="34" charset="0"/>
                </a:rPr>
                <a:t> </a:t>
              </a:r>
              <a:r>
                <a:rPr lang="ja-JP" altLang="en-US" sz="2400" b="1" dirty="0">
                  <a:latin typeface="Tahoma" pitchFamily="34" charset="0"/>
                </a:rPr>
                <a:t>医療・介護</a:t>
              </a:r>
              <a:r>
                <a:rPr lang="ja-JP" altLang="en-US" sz="2400" b="1" dirty="0" smtClean="0">
                  <a:latin typeface="Tahoma" pitchFamily="34" charset="0"/>
                </a:rPr>
                <a:t>改悪法</a:t>
              </a:r>
              <a:endParaRPr lang="ja-JP" altLang="en-US" sz="2400" b="1" dirty="0">
                <a:latin typeface="Tahoma" pitchFamily="34" charset="0"/>
              </a:endParaRPr>
            </a:p>
          </p:txBody>
        </p:sp>
      </p:grpSp>
      <p:grpSp>
        <p:nvGrpSpPr>
          <p:cNvPr id="2" name="グループ化 1"/>
          <p:cNvGrpSpPr/>
          <p:nvPr/>
        </p:nvGrpSpPr>
        <p:grpSpPr>
          <a:xfrm>
            <a:off x="287499" y="2043747"/>
            <a:ext cx="3227767" cy="4338540"/>
            <a:chOff x="1331124" y="2116427"/>
            <a:chExt cx="3158729" cy="3742647"/>
          </a:xfrm>
        </p:grpSpPr>
        <p:sp>
          <p:nvSpPr>
            <p:cNvPr id="79876" name="Rectangle 9"/>
            <p:cNvSpPr>
              <a:spLocks noChangeArrowheads="1"/>
            </p:cNvSpPr>
            <p:nvPr/>
          </p:nvSpPr>
          <p:spPr bwMode="auto">
            <a:xfrm>
              <a:off x="1331124" y="4941102"/>
              <a:ext cx="3158729" cy="917972"/>
            </a:xfrm>
            <a:prstGeom prst="rect">
              <a:avLst/>
            </a:prstGeom>
            <a:solidFill>
              <a:schemeClr val="accent2">
                <a:lumMod val="20000"/>
                <a:lumOff val="80000"/>
              </a:schemeClr>
            </a:solidFill>
            <a:ln w="9525">
              <a:noFill/>
              <a:miter lim="800000"/>
              <a:headEnd/>
              <a:tailEnd/>
            </a:ln>
            <a:effectLst>
              <a:prstShdw prst="shdw17" dist="17961" dir="2700000">
                <a:srgbClr val="990000"/>
              </a:prstShdw>
            </a:effectLst>
          </p:spPr>
          <p:txBody>
            <a:bodyPr wrap="none" anchor="ctr"/>
            <a:lstStyle/>
            <a:p>
              <a:pPr algn="ctr" fontAlgn="base">
                <a:spcBef>
                  <a:spcPct val="0"/>
                </a:spcBef>
                <a:spcAft>
                  <a:spcPct val="0"/>
                </a:spcAft>
              </a:pPr>
              <a:r>
                <a:rPr lang="ja-JP" altLang="en-US" sz="2800" dirty="0" smtClean="0">
                  <a:ln w="0"/>
                  <a:solidFill>
                    <a:srgbClr val="FF0000"/>
                  </a:solidFill>
                  <a:effectLst>
                    <a:outerShdw blurRad="38100" dist="19050" dir="2700000" algn="tl" rotWithShape="0">
                      <a:schemeClr val="dk1">
                        <a:alpha val="40000"/>
                      </a:schemeClr>
                    </a:outerShdw>
                  </a:effectLst>
                  <a:latin typeface="Tahoma" pitchFamily="34" charset="0"/>
                </a:rPr>
                <a:t>海外で戦争する国</a:t>
              </a:r>
              <a:endParaRPr lang="ja-JP" altLang="en-US" sz="2800" dirty="0">
                <a:ln w="0"/>
                <a:solidFill>
                  <a:srgbClr val="FF0000"/>
                </a:solidFill>
                <a:effectLst>
                  <a:outerShdw blurRad="38100" dist="19050" dir="2700000" algn="tl" rotWithShape="0">
                    <a:schemeClr val="dk1">
                      <a:alpha val="40000"/>
                    </a:schemeClr>
                  </a:outerShdw>
                </a:effectLst>
                <a:latin typeface="Tahoma" pitchFamily="34" charset="0"/>
              </a:endParaRPr>
            </a:p>
          </p:txBody>
        </p:sp>
        <p:sp>
          <p:nvSpPr>
            <p:cNvPr id="79878" name="AutoShape 11"/>
            <p:cNvSpPr>
              <a:spLocks noChangeArrowheads="1"/>
            </p:cNvSpPr>
            <p:nvPr/>
          </p:nvSpPr>
          <p:spPr bwMode="auto">
            <a:xfrm>
              <a:off x="1331124" y="2116427"/>
              <a:ext cx="704600" cy="2173881"/>
            </a:xfrm>
            <a:prstGeom prst="rect">
              <a:avLst/>
            </a:prstGeom>
            <a:solidFill>
              <a:srgbClr val="000080"/>
            </a:solidFill>
            <a:ln w="9525">
              <a:noFill/>
              <a:miter lim="800000"/>
              <a:headEnd/>
              <a:tailEnd/>
            </a:ln>
            <a:effectLst>
              <a:prstShdw prst="shdw17" dist="17961" dir="2700000">
                <a:srgbClr val="999900"/>
              </a:prstShdw>
            </a:effectLst>
          </p:spPr>
          <p:txBody>
            <a:bodyPr vert="eaVert" wrap="none" anchor="ctr"/>
            <a:lstStyle/>
            <a:p>
              <a:pPr algn="ctr" fontAlgn="base">
                <a:spcBef>
                  <a:spcPct val="0"/>
                </a:spcBef>
                <a:spcAft>
                  <a:spcPct val="0"/>
                </a:spcAft>
              </a:pPr>
              <a:r>
                <a:rPr lang="ja-JP" altLang="en-US" sz="2400" dirty="0">
                  <a:solidFill>
                    <a:srgbClr val="FFFFFF"/>
                  </a:solidFill>
                  <a:latin typeface="HGP創英角ｺﾞｼｯｸUB" pitchFamily="50" charset="-128"/>
                  <a:ea typeface="HGP創英角ｺﾞｼｯｸUB" pitchFamily="50" charset="-128"/>
                </a:rPr>
                <a:t>集団的自衛権</a:t>
              </a:r>
            </a:p>
          </p:txBody>
        </p:sp>
        <p:sp>
          <p:nvSpPr>
            <p:cNvPr id="79879" name="Rectangle 12"/>
            <p:cNvSpPr>
              <a:spLocks noChangeArrowheads="1"/>
            </p:cNvSpPr>
            <p:nvPr/>
          </p:nvSpPr>
          <p:spPr bwMode="auto">
            <a:xfrm>
              <a:off x="1331124" y="4400556"/>
              <a:ext cx="3132535" cy="432197"/>
            </a:xfrm>
            <a:prstGeom prst="rect">
              <a:avLst/>
            </a:prstGeom>
            <a:solidFill>
              <a:srgbClr val="FFFF00"/>
            </a:solidFill>
            <a:ln w="9525">
              <a:noFill/>
              <a:miter lim="800000"/>
              <a:headEnd/>
              <a:tailEnd/>
            </a:ln>
            <a:effectLst>
              <a:prstShdw prst="shdw17" dist="17961" dir="2700000">
                <a:srgbClr val="995C00"/>
              </a:prstShdw>
            </a:effectLst>
          </p:spPr>
          <p:txBody>
            <a:bodyPr wrap="none" anchor="ctr"/>
            <a:lstStyle/>
            <a:p>
              <a:pPr algn="ctr" fontAlgn="base">
                <a:spcBef>
                  <a:spcPct val="0"/>
                </a:spcBef>
                <a:spcAft>
                  <a:spcPct val="0"/>
                </a:spcAft>
              </a:pPr>
              <a:r>
                <a:rPr lang="ja-JP" altLang="en-US" sz="2800" b="1" dirty="0" smtClean="0">
                  <a:solidFill>
                    <a:srgbClr val="FF0000"/>
                  </a:solidFill>
                  <a:latin typeface="Tahoma" pitchFamily="34" charset="0"/>
                </a:rPr>
                <a:t>憲　法　改　悪</a:t>
              </a:r>
              <a:endParaRPr lang="ja-JP" altLang="en-US" sz="2800" b="1" dirty="0">
                <a:solidFill>
                  <a:srgbClr val="FF0000"/>
                </a:solidFill>
                <a:latin typeface="Tahoma" pitchFamily="34" charset="0"/>
              </a:endParaRPr>
            </a:p>
          </p:txBody>
        </p:sp>
        <p:sp>
          <p:nvSpPr>
            <p:cNvPr id="79880" name="AutoShape 13"/>
            <p:cNvSpPr>
              <a:spLocks noChangeArrowheads="1"/>
            </p:cNvSpPr>
            <p:nvPr/>
          </p:nvSpPr>
          <p:spPr bwMode="auto">
            <a:xfrm>
              <a:off x="2116293" y="2116427"/>
              <a:ext cx="704600" cy="2173881"/>
            </a:xfrm>
            <a:prstGeom prst="rect">
              <a:avLst/>
            </a:prstGeom>
            <a:solidFill>
              <a:srgbClr val="000080"/>
            </a:solidFill>
            <a:ln w="9525">
              <a:noFill/>
              <a:miter lim="800000"/>
              <a:headEnd/>
              <a:tailEnd/>
            </a:ln>
            <a:effectLst>
              <a:prstShdw prst="shdw17" dist="17961" dir="2700000">
                <a:srgbClr val="999900"/>
              </a:prstShdw>
            </a:effectLst>
          </p:spPr>
          <p:txBody>
            <a:bodyPr vert="eaVert" wrap="none" anchor="ctr"/>
            <a:lstStyle/>
            <a:p>
              <a:pPr algn="ctr" fontAlgn="base">
                <a:spcBef>
                  <a:spcPct val="0"/>
                </a:spcBef>
                <a:spcAft>
                  <a:spcPct val="0"/>
                </a:spcAft>
              </a:pPr>
              <a:r>
                <a:rPr lang="ja-JP" altLang="en-US" sz="2400" dirty="0">
                  <a:solidFill>
                    <a:srgbClr val="FFFFFF"/>
                  </a:solidFill>
                  <a:latin typeface="HGP創英角ｺﾞｼｯｸUB" pitchFamily="50" charset="-128"/>
                  <a:ea typeface="HGP創英角ｺﾞｼｯｸUB" pitchFamily="50" charset="-128"/>
                </a:rPr>
                <a:t>秘密保護法</a:t>
              </a:r>
            </a:p>
          </p:txBody>
        </p:sp>
        <p:sp>
          <p:nvSpPr>
            <p:cNvPr id="79881" name="AutoShape 14"/>
            <p:cNvSpPr>
              <a:spLocks noChangeArrowheads="1"/>
            </p:cNvSpPr>
            <p:nvPr/>
          </p:nvSpPr>
          <p:spPr bwMode="auto">
            <a:xfrm>
              <a:off x="2901462" y="2116427"/>
              <a:ext cx="704600" cy="2173881"/>
            </a:xfrm>
            <a:prstGeom prst="rect">
              <a:avLst/>
            </a:prstGeom>
            <a:solidFill>
              <a:srgbClr val="000080"/>
            </a:solidFill>
            <a:ln w="9525">
              <a:noFill/>
              <a:miter lim="800000"/>
              <a:headEnd/>
              <a:tailEnd/>
            </a:ln>
            <a:effectLst>
              <a:prstShdw prst="shdw17" dist="17961" dir="2700000">
                <a:srgbClr val="999900"/>
              </a:prstShdw>
            </a:effectLst>
          </p:spPr>
          <p:txBody>
            <a:bodyPr vert="eaVert" wrap="none" anchor="ctr"/>
            <a:lstStyle/>
            <a:p>
              <a:pPr algn="ctr" fontAlgn="base">
                <a:spcBef>
                  <a:spcPct val="0"/>
                </a:spcBef>
                <a:spcAft>
                  <a:spcPct val="0"/>
                </a:spcAft>
              </a:pPr>
              <a:r>
                <a:rPr lang="ja-JP" altLang="en-US" sz="2400" dirty="0">
                  <a:solidFill>
                    <a:srgbClr val="FFFFFF"/>
                  </a:solidFill>
                  <a:latin typeface="HGP創英角ｺﾞｼｯｸUB" pitchFamily="50" charset="-128"/>
                  <a:ea typeface="HGP創英角ｺﾞｼｯｸUB" pitchFamily="50" charset="-128"/>
                </a:rPr>
                <a:t>日本版ＮＳＣ</a:t>
              </a:r>
            </a:p>
          </p:txBody>
        </p:sp>
        <p:sp>
          <p:nvSpPr>
            <p:cNvPr id="79886" name="AutoShape 14"/>
            <p:cNvSpPr>
              <a:spLocks noChangeArrowheads="1"/>
            </p:cNvSpPr>
            <p:nvPr/>
          </p:nvSpPr>
          <p:spPr bwMode="auto">
            <a:xfrm>
              <a:off x="3686630" y="2116427"/>
              <a:ext cx="704600" cy="2173881"/>
            </a:xfrm>
            <a:prstGeom prst="rect">
              <a:avLst/>
            </a:prstGeom>
            <a:solidFill>
              <a:srgbClr val="000080"/>
            </a:solidFill>
            <a:ln w="9525">
              <a:noFill/>
              <a:miter lim="800000"/>
              <a:headEnd/>
              <a:tailEnd/>
            </a:ln>
            <a:effectLst>
              <a:prstShdw prst="shdw17" dist="17961" dir="2700000">
                <a:srgbClr val="999900"/>
              </a:prstShdw>
            </a:effectLst>
          </p:spPr>
          <p:txBody>
            <a:bodyPr vert="eaVert" wrap="none" anchor="ctr"/>
            <a:lstStyle/>
            <a:p>
              <a:pPr algn="ctr" fontAlgn="base">
                <a:spcBef>
                  <a:spcPct val="0"/>
                </a:spcBef>
                <a:spcAft>
                  <a:spcPct val="0"/>
                </a:spcAft>
              </a:pPr>
              <a:r>
                <a:rPr lang="ja-JP" altLang="en-US" b="1" dirty="0">
                  <a:solidFill>
                    <a:srgbClr val="FFFFFF"/>
                  </a:solidFill>
                  <a:latin typeface="Tahoma" pitchFamily="34" charset="0"/>
                </a:rPr>
                <a:t>地方教育行政改悪法</a:t>
              </a:r>
            </a:p>
          </p:txBody>
        </p:sp>
      </p:grpSp>
      <p:pic>
        <p:nvPicPr>
          <p:cNvPr id="18" name="Picture 2" descr="http://msp.c.yimg.jp/yjimage?q=KoKp6zYXyLElxpxpecU_z8EJel5XdCTTHAVhAaHVESXLBJ5Es58RUOszT_4A0mNjsrFLUhTPkI81B7kgo1E11o1FQoBPg4d43ToHIYgv1zBpU0.eO4SYLIjO17IlcmXZ_jw-&amp;sig=12t8oc5nk&amp;x=157&amp;y=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9313" y="2354568"/>
            <a:ext cx="1349498" cy="14612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5541281" y="1603060"/>
            <a:ext cx="3269102" cy="88137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400" b="1" dirty="0" smtClean="0">
                <a:solidFill>
                  <a:schemeClr val="tx1"/>
                </a:solidFill>
              </a:rPr>
              <a:t>社会保障大改悪</a:t>
            </a:r>
            <a:endParaRPr kumimoji="1" lang="en-US" altLang="ja-JP" sz="2400" b="1" dirty="0" smtClean="0">
              <a:solidFill>
                <a:schemeClr val="tx1"/>
              </a:solidFill>
            </a:endParaRPr>
          </a:p>
          <a:p>
            <a:pPr algn="ctr"/>
            <a:r>
              <a:rPr kumimoji="1" lang="ja-JP" altLang="en-US" sz="2400" b="1" spc="-300" dirty="0" smtClean="0">
                <a:solidFill>
                  <a:schemeClr val="tx1"/>
                </a:solidFill>
              </a:rPr>
              <a:t>消費税増税・法人税減税</a:t>
            </a:r>
            <a:endParaRPr kumimoji="1" lang="en-US" altLang="ja-JP" sz="2400" b="1" spc="-300" dirty="0" smtClean="0">
              <a:solidFill>
                <a:schemeClr val="tx1"/>
              </a:solidFill>
            </a:endParaRPr>
          </a:p>
        </p:txBody>
      </p:sp>
      <p:sp>
        <p:nvSpPr>
          <p:cNvPr id="4" name="爆発 2 3"/>
          <p:cNvSpPr/>
          <p:nvPr/>
        </p:nvSpPr>
        <p:spPr>
          <a:xfrm>
            <a:off x="412376" y="1093694"/>
            <a:ext cx="6167718" cy="735106"/>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002060"/>
                </a:solidFill>
              </a:rPr>
              <a:t>安倍政権の目指す国</a:t>
            </a:r>
            <a:endParaRPr kumimoji="1" lang="ja-JP" altLang="en-US" sz="2000" b="1" dirty="0">
              <a:solidFill>
                <a:srgbClr val="002060"/>
              </a:solidFill>
            </a:endParaRPr>
          </a:p>
        </p:txBody>
      </p:sp>
    </p:spTree>
    <p:extLst>
      <p:ext uri="{BB962C8B-B14F-4D97-AF65-F5344CB8AC3E}">
        <p14:creationId xmlns:p14="http://schemas.microsoft.com/office/powerpoint/2010/main" val="67210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21047"/>
          <a:stretch>
            <a:fillRect/>
          </a:stretch>
        </p:blipFill>
        <p:spPr bwMode="auto">
          <a:xfrm>
            <a:off x="43801" y="3109629"/>
            <a:ext cx="6330105" cy="37483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コンテンツ プレースホルダー 1"/>
          <p:cNvSpPr>
            <a:spLocks noGrp="1"/>
          </p:cNvSpPr>
          <p:nvPr>
            <p:ph idx="1"/>
          </p:nvPr>
        </p:nvSpPr>
        <p:spPr>
          <a:xfrm>
            <a:off x="26063" y="1458747"/>
            <a:ext cx="7082118" cy="2104913"/>
          </a:xfrm>
          <a:solidFill>
            <a:schemeClr val="accent4">
              <a:lumMod val="20000"/>
              <a:lumOff val="80000"/>
            </a:schemeClr>
          </a:solidFill>
        </p:spPr>
        <p:txBody>
          <a:bodyPr>
            <a:normAutofit fontScale="25000" lnSpcReduction="20000"/>
          </a:bodyPr>
          <a:lstStyle/>
          <a:p>
            <a:pPr marL="0" indent="0" algn="ctr">
              <a:buNone/>
            </a:pPr>
            <a:endParaRPr lang="en-US" altLang="ja-JP" sz="3600" dirty="0">
              <a:latin typeface="HGPｺﾞｼｯｸE" pitchFamily="50" charset="-128"/>
              <a:ea typeface="HGPｺﾞｼｯｸE" pitchFamily="50" charset="-128"/>
            </a:endParaRPr>
          </a:p>
          <a:p>
            <a:pPr marL="0" indent="0">
              <a:buNone/>
            </a:pPr>
            <a:r>
              <a:rPr lang="ja-JP" altLang="en-US" sz="9600" dirty="0" smtClean="0">
                <a:latin typeface="HGPｺﾞｼｯｸE" pitchFamily="50" charset="-128"/>
                <a:ea typeface="HGPｺﾞｼｯｸE" pitchFamily="50" charset="-128"/>
              </a:rPr>
              <a:t>期間：９月６日（土）～１１月３０日（日）</a:t>
            </a:r>
            <a:endParaRPr lang="en-US" altLang="ja-JP" sz="9600" dirty="0" smtClean="0">
              <a:latin typeface="HGPｺﾞｼｯｸE" pitchFamily="50" charset="-128"/>
              <a:ea typeface="HGPｺﾞｼｯｸE" pitchFamily="50" charset="-128"/>
            </a:endParaRPr>
          </a:p>
          <a:p>
            <a:pPr marL="0" indent="0">
              <a:buNone/>
            </a:pPr>
            <a:r>
              <a:rPr lang="ja-JP" altLang="en-US" sz="9600" dirty="0">
                <a:latin typeface="HGPｺﾞｼｯｸE" pitchFamily="50" charset="-128"/>
                <a:ea typeface="HGPｺﾞｼｯｸE" pitchFamily="50" charset="-128"/>
              </a:rPr>
              <a:t>①スタート（</a:t>
            </a:r>
            <a:r>
              <a:rPr lang="en-US" altLang="ja-JP" sz="9600" dirty="0">
                <a:latin typeface="HGPｺﾞｼｯｸE" pitchFamily="50" charset="-128"/>
                <a:ea typeface="HGPｺﾞｼｯｸE" pitchFamily="50" charset="-128"/>
              </a:rPr>
              <a:t>9</a:t>
            </a:r>
            <a:r>
              <a:rPr lang="ja-JP" altLang="en-US" sz="9600" dirty="0">
                <a:latin typeface="HGPｺﾞｼｯｸE" pitchFamily="50" charset="-128"/>
                <a:ea typeface="HGPｺﾞｼｯｸE" pitchFamily="50" charset="-128"/>
              </a:rPr>
              <a:t>／</a:t>
            </a:r>
            <a:r>
              <a:rPr lang="en-US" altLang="ja-JP" sz="9600" dirty="0">
                <a:latin typeface="HGPｺﾞｼｯｸE" pitchFamily="50" charset="-128"/>
                <a:ea typeface="HGPｺﾞｼｯｸE" pitchFamily="50" charset="-128"/>
              </a:rPr>
              <a:t>6</a:t>
            </a:r>
            <a:r>
              <a:rPr lang="ja-JP" altLang="en-US" sz="9600" dirty="0">
                <a:latin typeface="HGPｺﾞｼｯｸE" pitchFamily="50" charset="-128"/>
                <a:ea typeface="HGPｺﾞｼｯｸE" pitchFamily="50" charset="-128"/>
              </a:rPr>
              <a:t>～</a:t>
            </a:r>
            <a:r>
              <a:rPr lang="en-US" altLang="ja-JP" sz="9600" dirty="0">
                <a:latin typeface="HGPｺﾞｼｯｸE" pitchFamily="50" charset="-128"/>
                <a:ea typeface="HGPｺﾞｼｯｸE" pitchFamily="50" charset="-128"/>
              </a:rPr>
              <a:t>7</a:t>
            </a:r>
            <a:r>
              <a:rPr lang="ja-JP" altLang="en-US" sz="9600" dirty="0">
                <a:latin typeface="HGPｺﾞｼｯｸE" pitchFamily="50" charset="-128"/>
                <a:ea typeface="HGPｺﾞｼｯｸE" pitchFamily="50" charset="-128"/>
              </a:rPr>
              <a:t>）、終結を宣伝行動で統一追及</a:t>
            </a:r>
          </a:p>
          <a:p>
            <a:pPr marL="0" indent="0">
              <a:buNone/>
            </a:pPr>
            <a:r>
              <a:rPr lang="ja-JP" altLang="en-US" sz="9600" dirty="0" smtClean="0">
                <a:latin typeface="HGPｺﾞｼｯｸE" pitchFamily="50" charset="-128"/>
                <a:ea typeface="HGPｺﾞｼｯｸE" pitchFamily="50" charset="-128"/>
              </a:rPr>
              <a:t>②全自治体要請</a:t>
            </a:r>
            <a:r>
              <a:rPr lang="ja-JP" altLang="en-US" sz="9600" dirty="0">
                <a:latin typeface="HGPｺﾞｼｯｸE" pitchFamily="50" charset="-128"/>
                <a:ea typeface="HGPｺﾞｼｯｸE" pitchFamily="50" charset="-128"/>
              </a:rPr>
              <a:t>、</a:t>
            </a:r>
            <a:r>
              <a:rPr lang="ja-JP" altLang="en-US" sz="9600" dirty="0" smtClean="0">
                <a:latin typeface="HGPｺﾞｼｯｸE" pitchFamily="50" charset="-128"/>
                <a:ea typeface="HGPｺﾞｼｯｸE" pitchFamily="50" charset="-128"/>
              </a:rPr>
              <a:t>県交渉、労働局要請</a:t>
            </a:r>
            <a:endParaRPr lang="en-US" altLang="ja-JP" sz="9600" dirty="0" smtClean="0">
              <a:latin typeface="HGPｺﾞｼｯｸE" pitchFamily="50" charset="-128"/>
              <a:ea typeface="HGPｺﾞｼｯｸE" pitchFamily="50" charset="-128"/>
            </a:endParaRPr>
          </a:p>
          <a:p>
            <a:pPr marL="0" indent="0">
              <a:buNone/>
            </a:pPr>
            <a:r>
              <a:rPr lang="ja-JP" altLang="en-US" sz="9600" dirty="0" smtClean="0">
                <a:latin typeface="HGPｺﾞｼｯｸE" pitchFamily="50" charset="-128"/>
                <a:ea typeface="HGPｺﾞｼｯｸE" pitchFamily="50" charset="-128"/>
              </a:rPr>
              <a:t>③全国一斉「不払い労働一掃・退勤時間調査」</a:t>
            </a:r>
            <a:endParaRPr lang="en-US" altLang="ja-JP" sz="9600" dirty="0" smtClean="0">
              <a:latin typeface="HGPｺﾞｼｯｸE" pitchFamily="50" charset="-128"/>
              <a:ea typeface="HGPｺﾞｼｯｸE" pitchFamily="50" charset="-128"/>
            </a:endParaRPr>
          </a:p>
          <a:p>
            <a:pPr marL="0" indent="0">
              <a:buNone/>
            </a:pPr>
            <a:r>
              <a:rPr lang="ja-JP" altLang="en-US" sz="7200" dirty="0">
                <a:latin typeface="HGPｺﾞｼｯｸE" pitchFamily="50" charset="-128"/>
                <a:ea typeface="HGPｺﾞｼｯｸE" pitchFamily="50" charset="-128"/>
              </a:rPr>
              <a:t>　</a:t>
            </a:r>
            <a:r>
              <a:rPr lang="ja-JP" altLang="en-US" sz="7200" dirty="0" smtClean="0">
                <a:latin typeface="HGPｺﾞｼｯｸE" pitchFamily="50" charset="-128"/>
                <a:ea typeface="HGPｺﾞｼｯｸE" pitchFamily="50" charset="-128"/>
              </a:rPr>
              <a:t>　　　</a:t>
            </a:r>
            <a:r>
              <a:rPr lang="en-US" altLang="ja-JP" sz="7200" dirty="0" smtClean="0">
                <a:solidFill>
                  <a:srgbClr val="C00000"/>
                </a:solidFill>
                <a:latin typeface="HGPｺﾞｼｯｸE" pitchFamily="50" charset="-128"/>
                <a:ea typeface="HGPｺﾞｼｯｸE" pitchFamily="50" charset="-128"/>
              </a:rPr>
              <a:t>10</a:t>
            </a:r>
            <a:r>
              <a:rPr lang="ja-JP" altLang="en-US" sz="7200" dirty="0" smtClean="0">
                <a:solidFill>
                  <a:srgbClr val="C00000"/>
                </a:solidFill>
                <a:latin typeface="HGPｺﾞｼｯｸE" pitchFamily="50" charset="-128"/>
                <a:ea typeface="HGPｺﾞｼｯｸE" pitchFamily="50" charset="-128"/>
              </a:rPr>
              <a:t>月２７日（月）～</a:t>
            </a:r>
            <a:r>
              <a:rPr lang="en-US" altLang="ja-JP" sz="7200" dirty="0" smtClean="0">
                <a:solidFill>
                  <a:srgbClr val="C00000"/>
                </a:solidFill>
                <a:latin typeface="HGPｺﾞｼｯｸE" pitchFamily="50" charset="-128"/>
                <a:ea typeface="HGPｺﾞｼｯｸE" pitchFamily="50" charset="-128"/>
              </a:rPr>
              <a:t>11</a:t>
            </a:r>
            <a:r>
              <a:rPr lang="ja-JP" altLang="en-US" sz="7200" dirty="0" smtClean="0">
                <a:solidFill>
                  <a:srgbClr val="C00000"/>
                </a:solidFill>
                <a:latin typeface="HGPｺﾞｼｯｸE" pitchFamily="50" charset="-128"/>
                <a:ea typeface="HGPｺﾞｼｯｸE" pitchFamily="50" charset="-128"/>
              </a:rPr>
              <a:t>月７日（金）をゾーンとして設定</a:t>
            </a:r>
            <a:endParaRPr lang="en-US" altLang="ja-JP" sz="7200" dirty="0">
              <a:solidFill>
                <a:srgbClr val="C00000"/>
              </a:solidFill>
              <a:latin typeface="HGPｺﾞｼｯｸE" pitchFamily="50" charset="-128"/>
              <a:ea typeface="HGPｺﾞｼｯｸE" pitchFamily="50" charset="-128"/>
            </a:endParaRPr>
          </a:p>
        </p:txBody>
      </p:sp>
      <p:sp>
        <p:nvSpPr>
          <p:cNvPr id="4" name="正方形/長方形 3"/>
          <p:cNvSpPr/>
          <p:nvPr/>
        </p:nvSpPr>
        <p:spPr>
          <a:xfrm>
            <a:off x="0" y="0"/>
            <a:ext cx="9144000" cy="1446550"/>
          </a:xfrm>
          <a:prstGeom prst="rect">
            <a:avLst/>
          </a:prstGeom>
          <a:solidFill>
            <a:srgbClr val="FFFF00"/>
          </a:solidFill>
        </p:spPr>
        <p:txBody>
          <a:bodyPr wrap="square" lIns="91440" tIns="45720" rIns="91440" bIns="45720">
            <a:spAutoFit/>
          </a:bodyPr>
          <a:lstStyle/>
          <a:p>
            <a:pPr algn="ctr"/>
            <a:r>
              <a:rPr lang="ja-JP" altLang="en-U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ea"/>
                <a:ea typeface="+mj-ea"/>
              </a:rPr>
              <a:t>２０１４年秋</a:t>
            </a:r>
            <a:r>
              <a:rPr lang="ja-JP" altLang="en-US"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ea"/>
                <a:ea typeface="+mj-ea"/>
              </a:rPr>
              <a:t>　全国一斉</a:t>
            </a:r>
            <a:endParaRPr lang="en-US" altLang="ja-JP"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ea"/>
              <a:ea typeface="+mj-ea"/>
            </a:endParaRPr>
          </a:p>
          <a:p>
            <a:pPr algn="ctr"/>
            <a:r>
              <a:rPr lang="ja-JP" altLang="en-US"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ea"/>
                <a:ea typeface="+mj-ea"/>
              </a:rPr>
              <a:t>「いのちまもるキャラバン行動」</a:t>
            </a:r>
            <a:endParaRPr lang="en-US" altLang="ja-JP"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ea"/>
              <a:ea typeface="+mj-ea"/>
            </a:endParaRPr>
          </a:p>
        </p:txBody>
      </p:sp>
      <p:sp>
        <p:nvSpPr>
          <p:cNvPr id="5" name="角丸四角形 4"/>
          <p:cNvSpPr/>
          <p:nvPr/>
        </p:nvSpPr>
        <p:spPr>
          <a:xfrm>
            <a:off x="690282" y="3834114"/>
            <a:ext cx="4760259" cy="72892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0000"/>
                </a:solidFill>
                <a:effectLst>
                  <a:outerShdw blurRad="38100" dist="38100" dir="2700000" algn="tl">
                    <a:srgbClr val="000000">
                      <a:alpha val="43137"/>
                    </a:srgbClr>
                  </a:outerShdw>
                </a:effectLst>
              </a:rPr>
              <a:t>自治体・地方議会・国会議員</a:t>
            </a:r>
            <a:endParaRPr kumimoji="1" lang="en-US" altLang="ja-JP" sz="2400" b="1" dirty="0" smtClean="0">
              <a:solidFill>
                <a:srgbClr val="FF0000"/>
              </a:solidFill>
              <a:effectLst>
                <a:outerShdw blurRad="38100" dist="38100" dir="2700000" algn="tl">
                  <a:srgbClr val="000000">
                    <a:alpha val="43137"/>
                  </a:srgbClr>
                </a:outerShdw>
              </a:effectLst>
            </a:endParaRPr>
          </a:p>
          <a:p>
            <a:pPr algn="ctr"/>
            <a:r>
              <a:rPr kumimoji="1" lang="ja-JP" altLang="en-US" sz="2800" b="1" dirty="0" smtClean="0">
                <a:solidFill>
                  <a:srgbClr val="FF0000"/>
                </a:solidFill>
                <a:effectLst>
                  <a:outerShdw blurRad="38100" dist="38100" dir="2700000" algn="tl">
                    <a:srgbClr val="000000">
                      <a:alpha val="43137"/>
                    </a:srgbClr>
                  </a:outerShdw>
                </a:effectLst>
              </a:rPr>
              <a:t>地元からの要請強化を！</a:t>
            </a:r>
            <a:endParaRPr kumimoji="1" lang="en-US" altLang="ja-JP" sz="2800" b="1" dirty="0" smtClean="0">
              <a:solidFill>
                <a:srgbClr val="FF0000"/>
              </a:solidFill>
              <a:effectLst>
                <a:outerShdw blurRad="38100" dist="38100" dir="2700000" algn="tl">
                  <a:srgbClr val="000000">
                    <a:alpha val="43137"/>
                  </a:srgbClr>
                </a:outerShdw>
              </a:effectLst>
            </a:endParaRPr>
          </a:p>
        </p:txBody>
      </p:sp>
      <p:sp>
        <p:nvSpPr>
          <p:cNvPr id="3" name="円/楕円 2"/>
          <p:cNvSpPr/>
          <p:nvPr/>
        </p:nvSpPr>
        <p:spPr>
          <a:xfrm>
            <a:off x="6293224" y="2106705"/>
            <a:ext cx="2886539" cy="151503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2400" b="1" dirty="0" smtClean="0">
                <a:effectLst>
                  <a:outerShdw blurRad="38100" dist="38100" dir="2700000" algn="tl">
                    <a:srgbClr val="000000">
                      <a:alpha val="43137"/>
                    </a:srgbClr>
                  </a:outerShdw>
                </a:effectLst>
              </a:rPr>
              <a:t>11</a:t>
            </a:r>
            <a:r>
              <a:rPr kumimoji="1" lang="ja-JP" altLang="en-US" sz="2400" b="1" dirty="0" smtClean="0">
                <a:effectLst>
                  <a:outerShdw blurRad="38100" dist="38100" dir="2700000" algn="tl">
                    <a:srgbClr val="000000">
                      <a:alpha val="43137"/>
                    </a:srgbClr>
                  </a:outerShdw>
                </a:effectLst>
              </a:rPr>
              <a:t>月末までに</a:t>
            </a:r>
            <a:endParaRPr kumimoji="1" lang="en-US" altLang="ja-JP" sz="2400" b="1" dirty="0" smtClean="0">
              <a:effectLst>
                <a:outerShdw blurRad="38100" dist="38100" dir="2700000" algn="tl">
                  <a:srgbClr val="000000">
                    <a:alpha val="43137"/>
                  </a:srgbClr>
                </a:outerShdw>
              </a:effectLst>
            </a:endParaRPr>
          </a:p>
          <a:p>
            <a:pPr algn="ctr"/>
            <a:r>
              <a:rPr kumimoji="1" lang="en-US" altLang="ja-JP" sz="2400" b="1" dirty="0" smtClean="0">
                <a:effectLst>
                  <a:outerShdw blurRad="38100" dist="38100" dir="2700000" algn="tl">
                    <a:srgbClr val="000000">
                      <a:alpha val="43137"/>
                    </a:srgbClr>
                  </a:outerShdw>
                </a:effectLst>
              </a:rPr>
              <a:t>50</a:t>
            </a:r>
            <a:r>
              <a:rPr kumimoji="1" lang="ja-JP" altLang="en-US" sz="2400" b="1" dirty="0" smtClean="0">
                <a:effectLst>
                  <a:outerShdw blurRad="38100" dist="38100" dir="2700000" algn="tl">
                    <a:srgbClr val="000000">
                      <a:alpha val="43137"/>
                    </a:srgbClr>
                  </a:outerShdw>
                </a:effectLst>
              </a:rPr>
              <a:t>万筆達成！</a:t>
            </a:r>
            <a:endParaRPr kumimoji="1" lang="ja-JP" altLang="en-US" sz="2400"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650" y="5819491"/>
            <a:ext cx="808127" cy="1021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rot="20514126">
            <a:off x="6304699" y="4972333"/>
            <a:ext cx="2791585" cy="982048"/>
          </a:xfrm>
          <a:prstGeom prst="rect">
            <a:avLst/>
          </a:prstGeom>
          <a:noFill/>
        </p:spPr>
        <p:txBody>
          <a:bodyPr wrap="square" lIns="91440" tIns="45720" rIns="91440" bIns="45720">
            <a:prstTxWarp prst="textFadeRight">
              <a:avLst/>
            </a:prstTxWarp>
            <a:spAutoFit/>
          </a:bodyPr>
          <a:lstStyle/>
          <a:p>
            <a:pPr algn="ctr"/>
            <a:r>
              <a:rPr lang="ja-JP" altLang="en-US" sz="2400" b="1" dirty="0" smtClean="0">
                <a:ln w="10541" cmpd="sng">
                  <a:solidFill>
                    <a:schemeClr val="accent1">
                      <a:shade val="88000"/>
                      <a:satMod val="110000"/>
                    </a:schemeClr>
                  </a:solidFill>
                  <a:prstDash val="solid"/>
                </a:ln>
                <a:solidFill>
                  <a:srgbClr val="002060"/>
                </a:solidFill>
              </a:rPr>
              <a:t>「かがやけ憲法」</a:t>
            </a:r>
            <a:endParaRPr lang="en-US" altLang="ja-JP" sz="2400" b="1" dirty="0" smtClean="0">
              <a:ln w="10541" cmpd="sng">
                <a:solidFill>
                  <a:schemeClr val="accent1">
                    <a:shade val="88000"/>
                    <a:satMod val="110000"/>
                  </a:schemeClr>
                </a:solidFill>
                <a:prstDash val="solid"/>
              </a:ln>
              <a:solidFill>
                <a:srgbClr val="002060"/>
              </a:solidFill>
            </a:endParaRPr>
          </a:p>
          <a:p>
            <a:pPr algn="ctr"/>
            <a:r>
              <a:rPr lang="ja-JP" altLang="en-US" sz="2400" b="1" dirty="0" smtClean="0">
                <a:ln w="10541" cmpd="sng">
                  <a:solidFill>
                    <a:schemeClr val="accent1">
                      <a:shade val="88000"/>
                      <a:satMod val="110000"/>
                    </a:schemeClr>
                  </a:solidFill>
                  <a:prstDash val="solid"/>
                </a:ln>
                <a:solidFill>
                  <a:srgbClr val="002060"/>
                </a:solidFill>
              </a:rPr>
              <a:t>キャラバンとも</a:t>
            </a:r>
            <a:endParaRPr lang="en-US" altLang="ja-JP" sz="2400" b="1" dirty="0" smtClean="0">
              <a:ln w="10541" cmpd="sng">
                <a:solidFill>
                  <a:schemeClr val="accent1">
                    <a:shade val="88000"/>
                    <a:satMod val="110000"/>
                  </a:schemeClr>
                </a:solidFill>
                <a:prstDash val="solid"/>
              </a:ln>
              <a:solidFill>
                <a:srgbClr val="002060"/>
              </a:solidFill>
            </a:endParaRPr>
          </a:p>
          <a:p>
            <a:pPr algn="ctr"/>
            <a:r>
              <a:rPr lang="ja-JP" altLang="en-US" sz="2400" b="1" dirty="0" smtClean="0">
                <a:ln w="10541" cmpd="sng">
                  <a:solidFill>
                    <a:schemeClr val="accent1">
                      <a:shade val="88000"/>
                      <a:satMod val="110000"/>
                    </a:schemeClr>
                  </a:solidFill>
                  <a:prstDash val="solid"/>
                </a:ln>
                <a:solidFill>
                  <a:srgbClr val="002060"/>
                </a:solidFill>
              </a:rPr>
              <a:t>結合して</a:t>
            </a:r>
            <a:endParaRPr lang="ja-JP" altLang="en-US" sz="2400" b="1" dirty="0">
              <a:ln w="10541" cmpd="sng">
                <a:solidFill>
                  <a:schemeClr val="accent1">
                    <a:shade val="88000"/>
                    <a:satMod val="110000"/>
                  </a:schemeClr>
                </a:solidFill>
                <a:prstDash val="solid"/>
              </a:ln>
              <a:solidFill>
                <a:srgbClr val="002060"/>
              </a:solidFill>
            </a:endParaRPr>
          </a:p>
        </p:txBody>
      </p:sp>
      <p:sp>
        <p:nvSpPr>
          <p:cNvPr id="7" name="正方形/長方形 6"/>
          <p:cNvSpPr/>
          <p:nvPr/>
        </p:nvSpPr>
        <p:spPr>
          <a:xfrm>
            <a:off x="6131573" y="3720353"/>
            <a:ext cx="2659812" cy="1138518"/>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smtClean="0">
                <a:solidFill>
                  <a:srgbClr val="002060"/>
                </a:solidFill>
                <a:effectLst>
                  <a:outerShdw blurRad="38100" dist="38100" dir="2700000" algn="tl">
                    <a:srgbClr val="000000">
                      <a:alpha val="43137"/>
                    </a:srgbClr>
                  </a:outerShdw>
                </a:effectLst>
              </a:rPr>
              <a:t>キャラバン行動の節目</a:t>
            </a:r>
            <a:endParaRPr lang="en-US" altLang="ja-JP" b="1" dirty="0" smtClean="0">
              <a:solidFill>
                <a:srgbClr val="002060"/>
              </a:solidFill>
              <a:effectLst>
                <a:outerShdw blurRad="38100" dist="38100" dir="2700000" algn="tl">
                  <a:srgbClr val="000000">
                    <a:alpha val="43137"/>
                  </a:srgbClr>
                </a:outerShdw>
              </a:effectLst>
            </a:endParaRPr>
          </a:p>
          <a:p>
            <a:pPr algn="ctr"/>
            <a:r>
              <a:rPr lang="ja-JP" altLang="en-US" b="1" dirty="0" smtClean="0">
                <a:solidFill>
                  <a:srgbClr val="FF0000"/>
                </a:solidFill>
                <a:effectLst>
                  <a:outerShdw blurRad="38100" dist="38100" dir="2700000" algn="tl">
                    <a:srgbClr val="000000">
                      <a:alpha val="43137"/>
                    </a:srgbClr>
                  </a:outerShdw>
                </a:effectLst>
              </a:rPr>
              <a:t>「</a:t>
            </a:r>
            <a:r>
              <a:rPr lang="ja-JP" altLang="ja-JP" b="1" dirty="0" smtClean="0">
                <a:solidFill>
                  <a:srgbClr val="FF0000"/>
                </a:solidFill>
                <a:effectLst>
                  <a:outerShdw blurRad="38100" dist="38100" dir="2700000" algn="tl">
                    <a:srgbClr val="000000">
                      <a:alpha val="43137"/>
                    </a:srgbClr>
                  </a:outerShdw>
                </a:effectLst>
              </a:rPr>
              <a:t>いのち</a:t>
            </a:r>
            <a:r>
              <a:rPr lang="ja-JP" altLang="ja-JP" b="1" dirty="0">
                <a:solidFill>
                  <a:srgbClr val="FF0000"/>
                </a:solidFill>
                <a:effectLst>
                  <a:outerShdw blurRad="38100" dist="38100" dir="2700000" algn="tl">
                    <a:srgbClr val="000000">
                      <a:alpha val="43137"/>
                    </a:srgbClr>
                  </a:outerShdw>
                </a:effectLst>
              </a:rPr>
              <a:t>まもる・憲法いかす　１０．２３国民</a:t>
            </a:r>
            <a:r>
              <a:rPr lang="ja-JP" altLang="ja-JP" b="1" dirty="0" smtClean="0">
                <a:solidFill>
                  <a:srgbClr val="FF0000"/>
                </a:solidFill>
                <a:effectLst>
                  <a:outerShdw blurRad="38100" dist="38100" dir="2700000" algn="tl">
                    <a:srgbClr val="000000">
                      <a:alpha val="43137"/>
                    </a:srgbClr>
                  </a:outerShdw>
                </a:effectLst>
              </a:rPr>
              <a:t>集会</a:t>
            </a:r>
            <a:r>
              <a:rPr lang="ja-JP" altLang="en-US" b="1" dirty="0" smtClean="0">
                <a:solidFill>
                  <a:srgbClr val="FF0000"/>
                </a:solidFill>
                <a:effectLst>
                  <a:outerShdw blurRad="38100" dist="38100" dir="2700000" algn="tl">
                    <a:srgbClr val="000000">
                      <a:alpha val="43137"/>
                    </a:srgbClr>
                  </a:outerShdw>
                </a:effectLst>
              </a:rPr>
              <a:t>」</a:t>
            </a:r>
            <a:endParaRPr kumimoji="1" lang="ja-JP" alt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469773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344644">
            <a:off x="4658095" y="1024415"/>
            <a:ext cx="4064000" cy="624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19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504" y="1052736"/>
            <a:ext cx="4636549" cy="520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194" name="Picture 2" descr="\\Server\共有データ１\各種委員会\看護対策\13年看護職員の労働実態調査\新聞・ネットの報道記事\Japan Tom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97385">
            <a:off x="1030070" y="3347219"/>
            <a:ext cx="2876952" cy="5401429"/>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0" y="4886509"/>
            <a:ext cx="1440160" cy="1872208"/>
          </a:xfrm>
          <a:prstGeom prst="wedgeRoundRectCallout">
            <a:avLst>
              <a:gd name="adj1" fmla="val 39636"/>
              <a:gd name="adj2" fmla="val -59989"/>
              <a:gd name="adj3" fmla="val 16667"/>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800" b="1" dirty="0"/>
              <a:t>The Japan </a:t>
            </a:r>
            <a:r>
              <a:rPr lang="en-US" altLang="ja-JP" sz="2800" b="1" dirty="0" smtClean="0"/>
              <a:t>Times</a:t>
            </a:r>
            <a:endParaRPr kumimoji="1" lang="ja-JP" altLang="en-US" sz="2800" b="1" dirty="0"/>
          </a:p>
        </p:txBody>
      </p:sp>
      <p:sp>
        <p:nvSpPr>
          <p:cNvPr id="6" name="タイトル 1"/>
          <p:cNvSpPr>
            <a:spLocks noGrp="1"/>
          </p:cNvSpPr>
          <p:nvPr>
            <p:ph type="title"/>
          </p:nvPr>
        </p:nvSpPr>
        <p:spPr>
          <a:xfrm>
            <a:off x="467544" y="188641"/>
            <a:ext cx="8229600" cy="792087"/>
          </a:xfrm>
          <a:solidFill>
            <a:srgbClr val="FFFF00"/>
          </a:solidFill>
        </p:spPr>
        <p:txBody>
          <a:bodyPr>
            <a:normAutofit/>
          </a:bodyPr>
          <a:lstStyle/>
          <a:p>
            <a:pPr algn="ctr"/>
            <a:r>
              <a:rPr kumimoji="1" lang="en-US" altLang="ja-JP" sz="4000" b="1" dirty="0" smtClean="0">
                <a:solidFill>
                  <a:srgbClr val="002060"/>
                </a:solidFill>
                <a:effectLst>
                  <a:outerShdw blurRad="38100" dist="38100" dir="2700000" algn="tl">
                    <a:srgbClr val="000000">
                      <a:alpha val="43137"/>
                    </a:srgbClr>
                  </a:outerShdw>
                </a:effectLst>
                <a:latin typeface="+mj-ea"/>
              </a:rPr>
              <a:t>2013</a:t>
            </a:r>
            <a:r>
              <a:rPr kumimoji="1" lang="ja-JP" altLang="en-US" sz="4000" b="1" dirty="0" smtClean="0">
                <a:solidFill>
                  <a:srgbClr val="002060"/>
                </a:solidFill>
                <a:effectLst>
                  <a:outerShdw blurRad="38100" dist="38100" dir="2700000" algn="tl">
                    <a:srgbClr val="000000">
                      <a:alpha val="43137"/>
                    </a:srgbClr>
                  </a:outerShdw>
                </a:effectLst>
                <a:latin typeface="+mj-ea"/>
              </a:rPr>
              <a:t>年看護職員の労働実態調査</a:t>
            </a:r>
            <a:endParaRPr kumimoji="1" lang="ja-JP" altLang="en-US" sz="4000" b="1" dirty="0">
              <a:solidFill>
                <a:srgbClr val="002060"/>
              </a:solidFill>
              <a:effectLst>
                <a:outerShdw blurRad="38100" dist="38100" dir="2700000" algn="tl">
                  <a:srgbClr val="000000">
                    <a:alpha val="43137"/>
                  </a:srgbClr>
                </a:outerShdw>
              </a:effectLst>
              <a:latin typeface="+mj-ea"/>
            </a:endParaRPr>
          </a:p>
        </p:txBody>
      </p:sp>
      <p:pic>
        <p:nvPicPr>
          <p:cNvPr id="7"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11553" y="5237868"/>
            <a:ext cx="2151869" cy="16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6104965" y="5490919"/>
            <a:ext cx="2617694" cy="93610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effectLst>
                  <a:outerShdw blurRad="38100" dist="38100" dir="2700000" algn="tl">
                    <a:srgbClr val="000000">
                      <a:alpha val="43137"/>
                    </a:srgbClr>
                  </a:outerShdw>
                </a:effectLst>
              </a:rPr>
              <a:t>県医労連の記者会見に反響続く</a:t>
            </a:r>
            <a:endParaRPr kumimoji="1" lang="en-US" altLang="ja-JP" dirty="0" smtClean="0">
              <a:solidFill>
                <a:srgbClr val="002060"/>
              </a:solidFill>
              <a:effectLst>
                <a:outerShdw blurRad="38100" dist="38100" dir="2700000" algn="tl">
                  <a:srgbClr val="000000">
                    <a:alpha val="43137"/>
                  </a:srgbClr>
                </a:outerShdw>
              </a:effectLst>
            </a:endParaRPr>
          </a:p>
          <a:p>
            <a:pPr algn="ctr"/>
            <a:r>
              <a:rPr kumimoji="1" lang="ja-JP" altLang="en-US" dirty="0" smtClean="0">
                <a:solidFill>
                  <a:srgbClr val="002060"/>
                </a:solidFill>
                <a:effectLst>
                  <a:outerShdw blurRad="38100" dist="38100" dir="2700000" algn="tl">
                    <a:srgbClr val="000000">
                      <a:alpha val="43137"/>
                    </a:srgbClr>
                  </a:outerShdw>
                </a:effectLst>
              </a:rPr>
              <a:t>ＴＶでも続々放映</a:t>
            </a:r>
            <a:endParaRPr kumimoji="1" lang="en-US" altLang="ja-JP" dirty="0" smtClean="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951685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7415" y="206188"/>
            <a:ext cx="7886700" cy="1138518"/>
          </a:xfrm>
          <a:solidFill>
            <a:srgbClr val="FFFF66"/>
          </a:solidFill>
        </p:spPr>
        <p:txBody>
          <a:bodyPr>
            <a:normAutofit/>
          </a:bodyPr>
          <a:lstStyle/>
          <a:p>
            <a:pPr algn="ctr"/>
            <a:r>
              <a:rPr lang="ja-JP" altLang="en-US" sz="4000" dirty="0" smtClean="0">
                <a:solidFill>
                  <a:srgbClr val="002060"/>
                </a:solidFill>
                <a:effectLst>
                  <a:outerShdw blurRad="38100" dist="38100" dir="2700000" algn="tl">
                    <a:srgbClr val="000000">
                      <a:alpha val="43137"/>
                    </a:srgbClr>
                  </a:outerShdw>
                </a:effectLst>
              </a:rPr>
              <a:t>依然</a:t>
            </a:r>
            <a:r>
              <a:rPr lang="ja-JP" altLang="en-US" sz="4000" dirty="0">
                <a:solidFill>
                  <a:srgbClr val="002060"/>
                </a:solidFill>
                <a:effectLst>
                  <a:outerShdw blurRad="38100" dist="38100" dir="2700000" algn="tl">
                    <a:srgbClr val="000000">
                      <a:alpha val="43137"/>
                    </a:srgbClr>
                  </a:outerShdw>
                </a:effectLst>
              </a:rPr>
              <a:t>続く過重労働と健康悪化</a:t>
            </a:r>
            <a:r>
              <a:rPr lang="ja-JP" altLang="en-US" dirty="0">
                <a:solidFill>
                  <a:srgbClr val="002060"/>
                </a:solidFill>
                <a:effectLst>
                  <a:outerShdw blurRad="38100" dist="38100" dir="2700000" algn="tl">
                    <a:srgbClr val="000000">
                      <a:alpha val="43137"/>
                    </a:srgbClr>
                  </a:outerShdw>
                </a:effectLst>
              </a:rPr>
              <a:t/>
            </a:r>
            <a:br>
              <a:rPr lang="ja-JP" altLang="en-US" dirty="0">
                <a:solidFill>
                  <a:srgbClr val="002060"/>
                </a:solidFill>
                <a:effectLst>
                  <a:outerShdw blurRad="38100" dist="38100" dir="2700000" algn="tl">
                    <a:srgbClr val="000000">
                      <a:alpha val="43137"/>
                    </a:srgbClr>
                  </a:outerShdw>
                </a:effectLst>
              </a:rPr>
            </a:br>
            <a:r>
              <a:rPr lang="ja-JP" altLang="en-US" sz="3600" dirty="0" err="1" smtClean="0">
                <a:solidFill>
                  <a:srgbClr val="002060"/>
                </a:solidFill>
                <a:effectLst>
                  <a:outerShdw blurRad="38100" dist="38100" dir="2700000" algn="tl">
                    <a:srgbClr val="000000">
                      <a:alpha val="43137"/>
                    </a:srgbClr>
                  </a:outerShdw>
                </a:effectLst>
              </a:rPr>
              <a:t>ー</a:t>
            </a:r>
            <a:r>
              <a:rPr lang="ja-JP" altLang="en-US" sz="3600" dirty="0" smtClean="0">
                <a:solidFill>
                  <a:srgbClr val="002060"/>
                </a:solidFill>
                <a:effectLst>
                  <a:outerShdw blurRad="38100" dist="38100" dir="2700000" algn="tl">
                    <a:srgbClr val="000000">
                      <a:alpha val="43137"/>
                    </a:srgbClr>
                  </a:outerShdw>
                </a:effectLst>
              </a:rPr>
              <a:t>リアルな実態示し改善迫るー</a:t>
            </a:r>
            <a:endParaRPr kumimoji="1" lang="ja-JP" altLang="en-US" sz="2000" dirty="0">
              <a:solidFill>
                <a:srgbClr val="002060"/>
              </a:solidFill>
              <a:effectLst>
                <a:outerShdw blurRad="38100" dist="38100" dir="2700000" algn="tl">
                  <a:srgbClr val="000000">
                    <a:alpha val="43137"/>
                  </a:srgbClr>
                </a:outerShdw>
              </a:effectLst>
            </a:endParaRPr>
          </a:p>
        </p:txBody>
      </p:sp>
      <p:graphicFrame>
        <p:nvGraphicFramePr>
          <p:cNvPr id="5" name="グラフ 4"/>
          <p:cNvGraphicFramePr>
            <a:graphicFrameLocks/>
          </p:cNvGraphicFramePr>
          <p:nvPr>
            <p:extLst>
              <p:ext uri="{D42A27DB-BD31-4B8C-83A1-F6EECF244321}">
                <p14:modId xmlns:p14="http://schemas.microsoft.com/office/powerpoint/2010/main" val="177561926"/>
              </p:ext>
            </p:extLst>
          </p:nvPr>
        </p:nvGraphicFramePr>
        <p:xfrm>
          <a:off x="286872" y="1479177"/>
          <a:ext cx="4303058" cy="33406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332143040"/>
              </p:ext>
            </p:extLst>
          </p:nvPr>
        </p:nvGraphicFramePr>
        <p:xfrm>
          <a:off x="4252318" y="1987970"/>
          <a:ext cx="4896312" cy="2682641"/>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5325036" y="1479177"/>
            <a:ext cx="3021106" cy="400110"/>
          </a:xfrm>
          <a:prstGeom prst="rect">
            <a:avLst/>
          </a:prstGeom>
          <a:noFill/>
        </p:spPr>
        <p:txBody>
          <a:bodyPr wrap="square" rtlCol="0">
            <a:spAutoFit/>
          </a:bodyPr>
          <a:lstStyle/>
          <a:p>
            <a:pPr algn="ctr"/>
            <a:r>
              <a:rPr kumimoji="1" lang="ja-JP" altLang="en-US" sz="2000" b="1" dirty="0" smtClean="0">
                <a:latin typeface="+mj-ea"/>
                <a:ea typeface="+mj-ea"/>
              </a:rPr>
              <a:t>仕事を辞めたい</a:t>
            </a:r>
            <a:r>
              <a:rPr kumimoji="1" lang="en-US" altLang="ja-JP" sz="2000" b="1" dirty="0" smtClean="0">
                <a:latin typeface="+mj-ea"/>
                <a:ea typeface="+mj-ea"/>
              </a:rPr>
              <a:t>75</a:t>
            </a:r>
            <a:r>
              <a:rPr kumimoji="1" lang="ja-JP" altLang="en-US" sz="2000" b="1" dirty="0" smtClean="0">
                <a:latin typeface="+mj-ea"/>
                <a:ea typeface="+mj-ea"/>
              </a:rPr>
              <a:t>％</a:t>
            </a:r>
            <a:endParaRPr kumimoji="1" lang="ja-JP" altLang="en-US" sz="2000" b="1" dirty="0">
              <a:latin typeface="+mj-ea"/>
              <a:ea typeface="+mj-ea"/>
            </a:endParaRPr>
          </a:p>
        </p:txBody>
      </p:sp>
      <p:sp>
        <p:nvSpPr>
          <p:cNvPr id="6" name="タイトル 1"/>
          <p:cNvSpPr txBox="1">
            <a:spLocks/>
          </p:cNvSpPr>
          <p:nvPr/>
        </p:nvSpPr>
        <p:spPr>
          <a:xfrm>
            <a:off x="268940" y="4939553"/>
            <a:ext cx="8650941" cy="1559859"/>
          </a:xfrm>
          <a:prstGeom prst="rect">
            <a:avLst/>
          </a:prstGeom>
          <a:solidFill>
            <a:srgbClr val="FFFF99"/>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ja-JP" altLang="en-US" sz="2400" dirty="0" smtClean="0">
                <a:solidFill>
                  <a:srgbClr val="C00000"/>
                </a:solidFill>
                <a:effectLst>
                  <a:outerShdw blurRad="38100" dist="38100" dir="2700000" algn="tl">
                    <a:srgbClr val="000000">
                      <a:alpha val="43137"/>
                    </a:srgbClr>
                  </a:outerShdw>
                </a:effectLst>
                <a:latin typeface="+mn-ea"/>
              </a:rPr>
              <a:t>・自らの病院や県内の労働実態を示すものとして、</a:t>
            </a:r>
            <a:endParaRPr lang="en-US" altLang="ja-JP" sz="2400" dirty="0" smtClean="0">
              <a:solidFill>
                <a:srgbClr val="C00000"/>
              </a:solidFill>
              <a:effectLst>
                <a:outerShdw blurRad="38100" dist="38100" dir="2700000" algn="tl">
                  <a:srgbClr val="000000">
                    <a:alpha val="43137"/>
                  </a:srgbClr>
                </a:outerShdw>
              </a:effectLst>
              <a:latin typeface="+mn-ea"/>
            </a:endParaRPr>
          </a:p>
          <a:p>
            <a:pPr>
              <a:lnSpc>
                <a:spcPct val="100000"/>
              </a:lnSpc>
            </a:pPr>
            <a:r>
              <a:rPr lang="ja-JP" altLang="en-US" sz="2400" dirty="0">
                <a:solidFill>
                  <a:srgbClr val="C00000"/>
                </a:solidFill>
                <a:effectLst>
                  <a:outerShdw blurRad="38100" dist="38100" dir="2700000" algn="tl">
                    <a:srgbClr val="000000">
                      <a:alpha val="43137"/>
                    </a:srgbClr>
                  </a:outerShdw>
                </a:effectLst>
                <a:latin typeface="+mn-ea"/>
              </a:rPr>
              <a:t>　</a:t>
            </a:r>
            <a:r>
              <a:rPr lang="ja-JP" altLang="en-US" sz="2400" dirty="0" smtClean="0">
                <a:solidFill>
                  <a:srgbClr val="C00000"/>
                </a:solidFill>
                <a:effectLst>
                  <a:outerShdw blurRad="38100" dist="38100" dir="2700000" algn="tl">
                    <a:srgbClr val="000000">
                      <a:alpha val="43137"/>
                    </a:srgbClr>
                  </a:outerShdw>
                </a:effectLst>
                <a:latin typeface="+mn-ea"/>
              </a:rPr>
              <a:t>自治体や地元議員への要請行動で活用。</a:t>
            </a:r>
            <a:endParaRPr lang="en-US" altLang="ja-JP" sz="2400" dirty="0" smtClean="0">
              <a:solidFill>
                <a:srgbClr val="C00000"/>
              </a:solidFill>
              <a:effectLst>
                <a:outerShdw blurRad="38100" dist="38100" dir="2700000" algn="tl">
                  <a:srgbClr val="000000">
                    <a:alpha val="43137"/>
                  </a:srgbClr>
                </a:outerShdw>
              </a:effectLst>
              <a:latin typeface="+mn-ea"/>
            </a:endParaRPr>
          </a:p>
          <a:p>
            <a:pPr>
              <a:lnSpc>
                <a:spcPct val="100000"/>
              </a:lnSpc>
            </a:pPr>
            <a:r>
              <a:rPr lang="ja-JP" altLang="en-US" sz="2400" dirty="0" smtClean="0">
                <a:solidFill>
                  <a:srgbClr val="C00000"/>
                </a:solidFill>
                <a:effectLst>
                  <a:outerShdw blurRad="38100" dist="38100" dir="2700000" algn="tl">
                    <a:srgbClr val="000000">
                      <a:alpha val="43137"/>
                    </a:srgbClr>
                  </a:outerShdw>
                </a:effectLst>
                <a:latin typeface="+mn-ea"/>
              </a:rPr>
              <a:t>・自治体としての調査や県議会での改善に向けた論議を。</a:t>
            </a:r>
            <a:endParaRPr lang="en-US" altLang="ja-JP" sz="2400" dirty="0" smtClean="0">
              <a:solidFill>
                <a:srgbClr val="C00000"/>
              </a:solidFill>
              <a:effectLst>
                <a:outerShdw blurRad="38100" dist="38100" dir="2700000" algn="tl">
                  <a:srgbClr val="000000">
                    <a:alpha val="43137"/>
                  </a:srgbClr>
                </a:outerShdw>
              </a:effectLst>
              <a:latin typeface="+mn-ea"/>
            </a:endParaRPr>
          </a:p>
          <a:p>
            <a:pPr>
              <a:lnSpc>
                <a:spcPct val="100000"/>
              </a:lnSpc>
            </a:pPr>
            <a:r>
              <a:rPr lang="ja-JP" altLang="en-US" sz="2400" dirty="0" smtClean="0">
                <a:solidFill>
                  <a:srgbClr val="C00000"/>
                </a:solidFill>
                <a:effectLst>
                  <a:outerShdw blurRad="38100" dist="38100" dir="2700000" algn="tl">
                    <a:srgbClr val="000000">
                      <a:alpha val="43137"/>
                    </a:srgbClr>
                  </a:outerShdw>
                </a:effectLst>
                <a:latin typeface="+mn-ea"/>
              </a:rPr>
              <a:t>・労働実態調査を第</a:t>
            </a:r>
            <a:r>
              <a:rPr lang="en-US" altLang="ja-JP" sz="2400" dirty="0" smtClean="0">
                <a:solidFill>
                  <a:srgbClr val="C00000"/>
                </a:solidFill>
                <a:effectLst>
                  <a:outerShdw blurRad="38100" dist="38100" dir="2700000" algn="tl">
                    <a:srgbClr val="000000">
                      <a:alpha val="43137"/>
                    </a:srgbClr>
                  </a:outerShdw>
                </a:effectLst>
                <a:latin typeface="+mn-ea"/>
              </a:rPr>
              <a:t>8</a:t>
            </a:r>
            <a:r>
              <a:rPr lang="ja-JP" altLang="en-US" sz="2400" dirty="0" smtClean="0">
                <a:solidFill>
                  <a:srgbClr val="C00000"/>
                </a:solidFill>
                <a:effectLst>
                  <a:outerShdw blurRad="38100" dist="38100" dir="2700000" algn="tl">
                    <a:srgbClr val="000000">
                      <a:alpha val="43137"/>
                    </a:srgbClr>
                  </a:outerShdw>
                </a:effectLst>
                <a:latin typeface="+mn-ea"/>
              </a:rPr>
              <a:t>次需給見通し策定、大幅増員につなげよう！</a:t>
            </a:r>
            <a:endParaRPr lang="ja-JP" altLang="en-US" sz="2400" dirty="0">
              <a:solidFill>
                <a:srgbClr val="C00000"/>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226106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52736"/>
            <a:ext cx="8769190" cy="5073427"/>
          </a:xfrm>
        </p:spPr>
        <p:txBody>
          <a:bodyPr>
            <a:normAutofit/>
          </a:bodyPr>
          <a:lstStyle/>
          <a:p>
            <a:pPr marL="0" indent="0">
              <a:lnSpc>
                <a:spcPct val="100000"/>
              </a:lnSpc>
              <a:buNone/>
            </a:pPr>
            <a:r>
              <a:rPr lang="ja-JP" altLang="en-US" dirty="0" smtClean="0"/>
              <a:t>●「</a:t>
            </a:r>
            <a:r>
              <a:rPr lang="ja-JP" altLang="en-US" dirty="0"/>
              <a:t>２交替」病棟</a:t>
            </a:r>
            <a:r>
              <a:rPr lang="ja-JP" altLang="en-US" dirty="0" smtClean="0"/>
              <a:t>は３０％</a:t>
            </a:r>
            <a:r>
              <a:rPr lang="ja-JP" altLang="en-US" dirty="0"/>
              <a:t>に増加し、過去</a:t>
            </a:r>
            <a:r>
              <a:rPr lang="ja-JP" altLang="en-US" dirty="0" smtClean="0"/>
              <a:t>最多。</a:t>
            </a:r>
            <a:r>
              <a:rPr lang="ja-JP" altLang="en-US" dirty="0"/>
              <a:t>「２交替」のうち</a:t>
            </a:r>
            <a:r>
              <a:rPr lang="ja-JP" altLang="en-US" dirty="0" smtClean="0"/>
              <a:t>１６時間</a:t>
            </a:r>
            <a:r>
              <a:rPr lang="ja-JP" altLang="en-US" dirty="0"/>
              <a:t>以上の長時間夜勤は約</a:t>
            </a:r>
            <a:r>
              <a:rPr lang="ja-JP" altLang="en-US" dirty="0" smtClean="0"/>
              <a:t>６割（昨年約</a:t>
            </a:r>
            <a:r>
              <a:rPr lang="ja-JP" altLang="en-US" dirty="0"/>
              <a:t>５割</a:t>
            </a:r>
            <a:r>
              <a:rPr lang="ja-JP" altLang="en-US" dirty="0" smtClean="0"/>
              <a:t>）。</a:t>
            </a:r>
            <a:endParaRPr lang="en-US" altLang="ja-JP" dirty="0" smtClean="0"/>
          </a:p>
          <a:p>
            <a:pPr marL="0" indent="0">
              <a:lnSpc>
                <a:spcPct val="100000"/>
              </a:lnSpc>
              <a:buNone/>
            </a:pPr>
            <a:r>
              <a:rPr lang="ja-JP" altLang="en-US" dirty="0" smtClean="0"/>
              <a:t>●</a:t>
            </a:r>
            <a:r>
              <a:rPr lang="ja-JP" altLang="en-US" dirty="0" smtClean="0">
                <a:solidFill>
                  <a:srgbClr val="FF0000"/>
                </a:solidFill>
              </a:rPr>
              <a:t>夜勤「</a:t>
            </a:r>
            <a:r>
              <a:rPr lang="ja-JP" altLang="en-US" dirty="0">
                <a:solidFill>
                  <a:srgbClr val="FF0000"/>
                </a:solidFill>
              </a:rPr>
              <a:t>月９日以上（２</a:t>
            </a:r>
            <a:r>
              <a:rPr lang="ja-JP" altLang="en-US" dirty="0" smtClean="0">
                <a:solidFill>
                  <a:srgbClr val="FF0000"/>
                </a:solidFill>
              </a:rPr>
              <a:t>交替月</a:t>
            </a:r>
            <a:r>
              <a:rPr lang="ja-JP" altLang="en-US" dirty="0">
                <a:solidFill>
                  <a:srgbClr val="FF0000"/>
                </a:solidFill>
              </a:rPr>
              <a:t>４．５回以上）」は</a:t>
            </a:r>
            <a:r>
              <a:rPr lang="ja-JP" altLang="en-US" dirty="0" smtClean="0">
                <a:solidFill>
                  <a:srgbClr val="FF0000"/>
                </a:solidFill>
              </a:rPr>
              <a:t>、</a:t>
            </a:r>
            <a:endParaRPr lang="en-US" altLang="ja-JP" dirty="0" smtClean="0">
              <a:solidFill>
                <a:srgbClr val="FF0000"/>
              </a:solidFill>
            </a:endParaRPr>
          </a:p>
          <a:p>
            <a:pPr marL="0" indent="0">
              <a:lnSpc>
                <a:spcPct val="100000"/>
              </a:lnSpc>
              <a:buNone/>
            </a:pPr>
            <a:r>
              <a:rPr lang="ja-JP" altLang="en-US" dirty="0" smtClean="0">
                <a:solidFill>
                  <a:srgbClr val="FF0000"/>
                </a:solidFill>
              </a:rPr>
              <a:t>　</a:t>
            </a:r>
            <a:r>
              <a:rPr lang="ja-JP" altLang="en-US" dirty="0" smtClean="0">
                <a:solidFill>
                  <a:srgbClr val="FF0000"/>
                </a:solidFill>
                <a:latin typeface="+mn-ea"/>
              </a:rPr>
              <a:t>　「</a:t>
            </a:r>
            <a:r>
              <a:rPr lang="ja-JP" altLang="en-US" dirty="0">
                <a:solidFill>
                  <a:srgbClr val="FF0000"/>
                </a:solidFill>
                <a:latin typeface="+mn-ea"/>
              </a:rPr>
              <a:t>３交替」２５％</a:t>
            </a:r>
            <a:r>
              <a:rPr lang="ja-JP" altLang="en-US" dirty="0" smtClean="0">
                <a:solidFill>
                  <a:srgbClr val="FF0000"/>
                </a:solidFill>
                <a:latin typeface="+mn-ea"/>
              </a:rPr>
              <a:t>、「</a:t>
            </a:r>
            <a:r>
              <a:rPr lang="ja-JP" altLang="en-US" dirty="0">
                <a:solidFill>
                  <a:srgbClr val="FF0000"/>
                </a:solidFill>
                <a:latin typeface="+mn-ea"/>
              </a:rPr>
              <a:t>２交替」</a:t>
            </a:r>
            <a:r>
              <a:rPr lang="ja-JP" altLang="en-US" dirty="0" smtClean="0">
                <a:solidFill>
                  <a:srgbClr val="FF0000"/>
                </a:solidFill>
                <a:latin typeface="+mn-ea"/>
              </a:rPr>
              <a:t>３５％</a:t>
            </a:r>
            <a:r>
              <a:rPr lang="ja-JP" altLang="en-US" dirty="0" smtClean="0">
                <a:solidFill>
                  <a:srgbClr val="002060"/>
                </a:solidFill>
                <a:latin typeface="+mn-ea"/>
              </a:rPr>
              <a:t>。</a:t>
            </a:r>
            <a:endParaRPr lang="en-US" altLang="ja-JP" dirty="0" smtClean="0">
              <a:solidFill>
                <a:srgbClr val="002060"/>
              </a:solidFill>
              <a:latin typeface="+mn-ea"/>
            </a:endParaRPr>
          </a:p>
          <a:p>
            <a:pPr marL="0" indent="0">
              <a:lnSpc>
                <a:spcPct val="100000"/>
              </a:lnSpc>
              <a:buNone/>
            </a:pPr>
            <a:r>
              <a:rPr lang="ja-JP" altLang="en-US" dirty="0" smtClean="0"/>
              <a:t>●「</a:t>
            </a:r>
            <a:r>
              <a:rPr lang="ja-JP" altLang="en-US" dirty="0"/>
              <a:t>５０床あたりの看護職員数」は「３交替」「２交替」と</a:t>
            </a:r>
            <a:r>
              <a:rPr lang="ja-JP" altLang="en-US" dirty="0" smtClean="0"/>
              <a:t>も約３１人。</a:t>
            </a:r>
            <a:r>
              <a:rPr lang="ja-JP" altLang="en-US" dirty="0"/>
              <a:t>「３人以上の</a:t>
            </a:r>
            <a:r>
              <a:rPr lang="ja-JP" altLang="en-US" dirty="0" smtClean="0"/>
              <a:t>夜</a:t>
            </a:r>
            <a:r>
              <a:rPr lang="ja-JP" altLang="en-US" dirty="0"/>
              <a:t>勤」は「３交替」「２交替」とも増加</a:t>
            </a:r>
            <a:r>
              <a:rPr lang="ja-JP" altLang="en-US" dirty="0" smtClean="0"/>
              <a:t>。</a:t>
            </a:r>
            <a:endParaRPr lang="en-US" altLang="ja-JP" dirty="0" smtClean="0"/>
          </a:p>
          <a:p>
            <a:pPr marL="0" indent="0">
              <a:lnSpc>
                <a:spcPct val="100000"/>
              </a:lnSpc>
              <a:buNone/>
            </a:pPr>
            <a:r>
              <a:rPr lang="ja-JP" altLang="en-US" dirty="0" smtClean="0"/>
              <a:t>●</a:t>
            </a:r>
            <a:r>
              <a:rPr lang="ja-JP" altLang="en-US" dirty="0"/>
              <a:t>勤務間隔「１２時間未満」</a:t>
            </a:r>
            <a:r>
              <a:rPr lang="ja-JP" altLang="en-US" dirty="0" smtClean="0"/>
              <a:t>は</a:t>
            </a:r>
            <a:endParaRPr lang="en-US" altLang="ja-JP" dirty="0" smtClean="0"/>
          </a:p>
          <a:p>
            <a:pPr marL="0" indent="0">
              <a:lnSpc>
                <a:spcPct val="100000"/>
              </a:lnSpc>
              <a:buNone/>
            </a:pPr>
            <a:r>
              <a:rPr lang="ja-JP" altLang="en-US" dirty="0" smtClean="0"/>
              <a:t>６７．５％</a:t>
            </a:r>
            <a:r>
              <a:rPr lang="ja-JP" altLang="en-US" dirty="0"/>
              <a:t>（昨年７５．４％）</a:t>
            </a:r>
            <a:r>
              <a:rPr lang="ja-JP" altLang="en-US" dirty="0" smtClean="0"/>
              <a:t>。</a:t>
            </a:r>
            <a:endParaRPr lang="en-US" altLang="ja-JP" dirty="0"/>
          </a:p>
        </p:txBody>
      </p:sp>
      <p:sp>
        <p:nvSpPr>
          <p:cNvPr id="3" name="タイトル 2"/>
          <p:cNvSpPr>
            <a:spLocks noGrp="1"/>
          </p:cNvSpPr>
          <p:nvPr>
            <p:ph type="title"/>
          </p:nvPr>
        </p:nvSpPr>
        <p:spPr>
          <a:xfrm>
            <a:off x="467544" y="116632"/>
            <a:ext cx="8229600" cy="864096"/>
          </a:xfrm>
          <a:solidFill>
            <a:srgbClr val="FFFF00"/>
          </a:solidFill>
        </p:spPr>
        <p:txBody>
          <a:bodyPr/>
          <a:lstStyle/>
          <a:p>
            <a:pPr algn="ctr"/>
            <a:r>
              <a:rPr kumimoji="1" lang="en-US" altLang="ja-JP" dirty="0" smtClean="0">
                <a:solidFill>
                  <a:srgbClr val="002060"/>
                </a:solidFill>
                <a:effectLst>
                  <a:outerShdw blurRad="38100" dist="38100" dir="2700000" algn="tl">
                    <a:srgbClr val="000000">
                      <a:alpha val="43137"/>
                    </a:srgbClr>
                  </a:outerShdw>
                </a:effectLst>
                <a:latin typeface="+mj-ea"/>
              </a:rPr>
              <a:t>2013</a:t>
            </a:r>
            <a:r>
              <a:rPr kumimoji="1" lang="ja-JP" altLang="en-US" dirty="0" smtClean="0">
                <a:solidFill>
                  <a:srgbClr val="002060"/>
                </a:solidFill>
                <a:effectLst>
                  <a:outerShdw blurRad="38100" dist="38100" dir="2700000" algn="tl">
                    <a:srgbClr val="000000">
                      <a:alpha val="43137"/>
                    </a:srgbClr>
                  </a:outerShdw>
                </a:effectLst>
                <a:latin typeface="+mj-ea"/>
              </a:rPr>
              <a:t>年夜勤実態調査結果</a:t>
            </a:r>
            <a:endParaRPr kumimoji="1" lang="ja-JP" altLang="en-US" dirty="0">
              <a:solidFill>
                <a:srgbClr val="002060"/>
              </a:solidFill>
              <a:effectLst>
                <a:outerShdw blurRad="38100" dist="38100" dir="2700000" algn="tl">
                  <a:srgbClr val="000000">
                    <a:alpha val="43137"/>
                  </a:srgbClr>
                </a:outerShdw>
              </a:effectLst>
              <a:latin typeface="+mj-ea"/>
            </a:endParaRPr>
          </a:p>
        </p:txBody>
      </p:sp>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621330"/>
            <a:ext cx="3744416" cy="2133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631832" y="5078244"/>
            <a:ext cx="1512168" cy="646331"/>
          </a:xfrm>
          <a:prstGeom prst="rect">
            <a:avLst/>
          </a:prstGeom>
          <a:solidFill>
            <a:schemeClr val="bg1"/>
          </a:solidFill>
        </p:spPr>
        <p:txBody>
          <a:bodyPr wrap="square" rtlCol="0">
            <a:spAutoFit/>
          </a:bodyPr>
          <a:lstStyle/>
          <a:p>
            <a:r>
              <a:rPr kumimoji="1" lang="en-US" altLang="ja-JP" b="1" dirty="0" smtClean="0">
                <a:latin typeface="+mn-ea"/>
              </a:rPr>
              <a:t>8</a:t>
            </a:r>
            <a:r>
              <a:rPr kumimoji="1" lang="ja-JP" altLang="en-US" b="1" dirty="0" smtClean="0">
                <a:latin typeface="+mn-ea"/>
              </a:rPr>
              <a:t>時間未満</a:t>
            </a:r>
            <a:r>
              <a:rPr kumimoji="1" lang="en-US" altLang="ja-JP" b="1" dirty="0" smtClean="0">
                <a:latin typeface="+mn-ea"/>
              </a:rPr>
              <a:t>55.8</a:t>
            </a:r>
            <a:r>
              <a:rPr kumimoji="1" lang="ja-JP" altLang="en-US" b="1" dirty="0" smtClean="0">
                <a:latin typeface="+mn-ea"/>
              </a:rPr>
              <a:t>％</a:t>
            </a:r>
            <a:endParaRPr kumimoji="1" lang="ja-JP" altLang="en-US" b="1" dirty="0">
              <a:latin typeface="+mn-ea"/>
            </a:endParaRPr>
          </a:p>
        </p:txBody>
      </p:sp>
      <p:sp>
        <p:nvSpPr>
          <p:cNvPr id="5" name="テキスト ボックス 4"/>
          <p:cNvSpPr txBox="1"/>
          <p:nvPr/>
        </p:nvSpPr>
        <p:spPr>
          <a:xfrm>
            <a:off x="89647" y="5377139"/>
            <a:ext cx="4469258" cy="1077218"/>
          </a:xfrm>
          <a:prstGeom prst="rect">
            <a:avLst/>
          </a:prstGeom>
          <a:solidFill>
            <a:srgbClr val="FFFF00"/>
          </a:solidFill>
          <a:ln w="38100">
            <a:solidFill>
              <a:schemeClr val="accent5">
                <a:lumMod val="50000"/>
              </a:schemeClr>
            </a:solidFill>
          </a:ln>
        </p:spPr>
        <p:txBody>
          <a:bodyPr wrap="square" rtlCol="0">
            <a:spAutoFit/>
          </a:bodyPr>
          <a:lstStyle/>
          <a:p>
            <a:pPr algn="ctr"/>
            <a:r>
              <a:rPr kumimoji="1" lang="en-US" altLang="ja-JP" sz="3200" kern="1200" dirty="0" smtClean="0">
                <a:solidFill>
                  <a:srgbClr val="FF0000"/>
                </a:solidFill>
                <a:effectLst>
                  <a:outerShdw blurRad="38100" dist="38100" dir="2700000" algn="tl">
                    <a:srgbClr val="000000">
                      <a:alpha val="43137"/>
                    </a:srgbClr>
                  </a:outerShdw>
                </a:effectLst>
                <a:latin typeface="+mj-ea"/>
                <a:ea typeface="+mj-ea"/>
                <a:cs typeface="+mn-cs"/>
              </a:rPr>
              <a:t>14</a:t>
            </a:r>
            <a:r>
              <a:rPr kumimoji="1" lang="ja-JP" altLang="en-US" sz="3200" kern="1200" dirty="0" smtClean="0">
                <a:solidFill>
                  <a:srgbClr val="FF0000"/>
                </a:solidFill>
                <a:effectLst>
                  <a:outerShdw blurRad="38100" dist="38100" dir="2700000" algn="tl">
                    <a:srgbClr val="000000">
                      <a:alpha val="43137"/>
                    </a:srgbClr>
                  </a:outerShdw>
                </a:effectLst>
                <a:latin typeface="+mj-ea"/>
                <a:ea typeface="+mj-ea"/>
                <a:cs typeface="+mn-cs"/>
              </a:rPr>
              <a:t>年度調査締め切り　</a:t>
            </a:r>
            <a:endParaRPr kumimoji="1" lang="en-US" altLang="ja-JP" sz="3200" kern="1200" dirty="0" smtClean="0">
              <a:solidFill>
                <a:srgbClr val="FF0000"/>
              </a:solidFill>
              <a:effectLst>
                <a:outerShdw blurRad="38100" dist="38100" dir="2700000" algn="tl">
                  <a:srgbClr val="000000">
                    <a:alpha val="43137"/>
                  </a:srgbClr>
                </a:outerShdw>
              </a:effectLst>
              <a:latin typeface="+mj-ea"/>
              <a:ea typeface="+mj-ea"/>
              <a:cs typeface="+mn-cs"/>
            </a:endParaRPr>
          </a:p>
          <a:p>
            <a:pPr algn="ctr"/>
            <a:r>
              <a:rPr kumimoji="1" lang="en-US" altLang="ja-JP" sz="3200" kern="1200" dirty="0" smtClean="0">
                <a:solidFill>
                  <a:srgbClr val="FF0000"/>
                </a:solidFill>
                <a:effectLst>
                  <a:outerShdw blurRad="38100" dist="38100" dir="2700000" algn="tl">
                    <a:srgbClr val="000000">
                      <a:alpha val="43137"/>
                    </a:srgbClr>
                  </a:outerShdw>
                </a:effectLst>
                <a:latin typeface="+mj-ea"/>
                <a:ea typeface="+mj-ea"/>
                <a:cs typeface="+mn-cs"/>
              </a:rPr>
              <a:t>9</a:t>
            </a:r>
            <a:r>
              <a:rPr kumimoji="1" lang="ja-JP" altLang="en-US" sz="3200" kern="1200" dirty="0" smtClean="0">
                <a:solidFill>
                  <a:srgbClr val="FF0000"/>
                </a:solidFill>
                <a:effectLst>
                  <a:outerShdw blurRad="38100" dist="38100" dir="2700000" algn="tl">
                    <a:srgbClr val="000000">
                      <a:alpha val="43137"/>
                    </a:srgbClr>
                  </a:outerShdw>
                </a:effectLst>
                <a:latin typeface="+mj-ea"/>
                <a:ea typeface="+mj-ea"/>
                <a:cs typeface="+mn-cs"/>
              </a:rPr>
              <a:t>月</a:t>
            </a:r>
            <a:r>
              <a:rPr kumimoji="1" lang="en-US" altLang="ja-JP" sz="3200" kern="1200" dirty="0" smtClean="0">
                <a:solidFill>
                  <a:srgbClr val="FF0000"/>
                </a:solidFill>
                <a:effectLst>
                  <a:outerShdw blurRad="38100" dist="38100" dir="2700000" algn="tl">
                    <a:srgbClr val="000000">
                      <a:alpha val="43137"/>
                    </a:srgbClr>
                  </a:outerShdw>
                </a:effectLst>
                <a:latin typeface="+mj-ea"/>
                <a:ea typeface="+mj-ea"/>
                <a:cs typeface="+mn-cs"/>
              </a:rPr>
              <a:t>20</a:t>
            </a:r>
            <a:r>
              <a:rPr kumimoji="1" lang="ja-JP" altLang="en-US" sz="3200" kern="1200" dirty="0" smtClean="0">
                <a:solidFill>
                  <a:srgbClr val="FF0000"/>
                </a:solidFill>
                <a:effectLst>
                  <a:outerShdw blurRad="38100" dist="38100" dir="2700000" algn="tl">
                    <a:srgbClr val="000000">
                      <a:alpha val="43137"/>
                    </a:srgbClr>
                  </a:outerShdw>
                </a:effectLst>
                <a:latin typeface="+mj-ea"/>
                <a:ea typeface="+mj-ea"/>
                <a:cs typeface="+mn-cs"/>
              </a:rPr>
              <a:t>日まで延期！</a:t>
            </a:r>
            <a:endParaRPr kumimoji="1" lang="en-US" altLang="ja-JP" sz="3200" kern="1200" dirty="0" smtClean="0">
              <a:solidFill>
                <a:srgbClr val="FF0000"/>
              </a:solidFill>
              <a:effectLst>
                <a:outerShdw blurRad="38100" dist="38100" dir="2700000" algn="tl">
                  <a:srgbClr val="000000">
                    <a:alpha val="43137"/>
                  </a:srgbClr>
                </a:outerShdw>
              </a:effectLst>
              <a:latin typeface="+mj-ea"/>
              <a:ea typeface="+mj-ea"/>
              <a:cs typeface="+mn-cs"/>
            </a:endParaRPr>
          </a:p>
        </p:txBody>
      </p:sp>
    </p:spTree>
    <p:extLst>
      <p:ext uri="{BB962C8B-B14F-4D97-AF65-F5344CB8AC3E}">
        <p14:creationId xmlns:p14="http://schemas.microsoft.com/office/powerpoint/2010/main" val="401709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61366"/>
            <a:ext cx="8640960" cy="690282"/>
          </a:xfrm>
          <a:solidFill>
            <a:srgbClr val="FFFF66"/>
          </a:solidFill>
        </p:spPr>
        <p:txBody>
          <a:bodyPr>
            <a:noAutofit/>
          </a:bodyPr>
          <a:lstStyle/>
          <a:p>
            <a:pPr algn="ctr"/>
            <a:r>
              <a:rPr kumimoji="1" lang="ja-JP" altLang="en-US" sz="4000" dirty="0" smtClean="0">
                <a:effectLst>
                  <a:outerShdw blurRad="38100" dist="38100" dir="2700000" algn="tl">
                    <a:srgbClr val="000000">
                      <a:alpha val="43137"/>
                    </a:srgbClr>
                  </a:outerShdw>
                </a:effectLst>
              </a:rPr>
              <a:t>労働時間の短縮で抜本的な改善を</a:t>
            </a:r>
            <a:endParaRPr kumimoji="1" lang="ja-JP" altLang="en-US" sz="4000" dirty="0">
              <a:effectLst>
                <a:outerShdw blurRad="38100" dist="38100" dir="2700000" algn="tl">
                  <a:srgbClr val="000000">
                    <a:alpha val="43137"/>
                  </a:srgbClr>
                </a:outerShdw>
              </a:effectLst>
            </a:endParaRPr>
          </a:p>
        </p:txBody>
      </p:sp>
      <p:graphicFrame>
        <p:nvGraphicFramePr>
          <p:cNvPr id="6" name="表 5"/>
          <p:cNvGraphicFramePr>
            <a:graphicFrameLocks noGrp="1"/>
          </p:cNvGraphicFramePr>
          <p:nvPr>
            <p:extLst>
              <p:ext uri="{D42A27DB-BD31-4B8C-83A1-F6EECF244321}">
                <p14:modId xmlns:p14="http://schemas.microsoft.com/office/powerpoint/2010/main" val="756722267"/>
              </p:ext>
            </p:extLst>
          </p:nvPr>
        </p:nvGraphicFramePr>
        <p:xfrm>
          <a:off x="268941" y="3118139"/>
          <a:ext cx="8640000" cy="2369036"/>
        </p:xfrm>
        <a:graphic>
          <a:graphicData uri="http://schemas.openxmlformats.org/drawingml/2006/table">
            <a:tbl>
              <a:tblPr/>
              <a:tblGrid>
                <a:gridCol w="1080000"/>
                <a:gridCol w="1080000"/>
                <a:gridCol w="1080000"/>
                <a:gridCol w="1080000"/>
                <a:gridCol w="1080000"/>
                <a:gridCol w="1080000"/>
                <a:gridCol w="1080000"/>
                <a:gridCol w="1080000"/>
              </a:tblGrid>
              <a:tr h="461208">
                <a:tc gridSpan="8">
                  <a:txBody>
                    <a:bodyPr/>
                    <a:lstStyle/>
                    <a:p>
                      <a:pPr algn="l" fontAlgn="ctr"/>
                      <a:r>
                        <a:rPr lang="ja-JP" altLang="en-US" sz="2800" b="0" i="0" u="none" strike="noStrike" dirty="0">
                          <a:solidFill>
                            <a:srgbClr val="000000"/>
                          </a:solidFill>
                          <a:latin typeface="+mn-ea"/>
                          <a:ea typeface="+mn-ea"/>
                        </a:rPr>
                        <a:t>最も短い勤務</a:t>
                      </a:r>
                      <a:r>
                        <a:rPr lang="ja-JP" altLang="en-US" sz="2800" b="0" i="0" u="none" strike="noStrike" dirty="0" smtClean="0">
                          <a:solidFill>
                            <a:srgbClr val="000000"/>
                          </a:solidFill>
                          <a:latin typeface="+mn-ea"/>
                          <a:ea typeface="+mn-ea"/>
                        </a:rPr>
                        <a:t>間隔</a:t>
                      </a:r>
                      <a:r>
                        <a:rPr lang="ja-JP" altLang="en-US" sz="2000" b="1" i="0" u="none" strike="noStrike" dirty="0" smtClean="0">
                          <a:solidFill>
                            <a:srgbClr val="000000"/>
                          </a:solidFill>
                          <a:latin typeface="+mn-ea"/>
                          <a:ea typeface="+mn-ea"/>
                        </a:rPr>
                        <a:t>（</a:t>
                      </a:r>
                      <a:r>
                        <a:rPr lang="en-US" altLang="ja-JP" sz="2000" b="1" i="0" u="none" strike="noStrike" dirty="0" smtClean="0">
                          <a:solidFill>
                            <a:srgbClr val="000000"/>
                          </a:solidFill>
                          <a:latin typeface="+mn-ea"/>
                          <a:ea typeface="+mn-ea"/>
                        </a:rPr>
                        <a:t>2013</a:t>
                      </a:r>
                      <a:r>
                        <a:rPr lang="ja-JP" altLang="en-US" sz="2000" b="1" i="0" u="none" strike="noStrike" dirty="0" smtClean="0">
                          <a:solidFill>
                            <a:srgbClr val="000000"/>
                          </a:solidFill>
                          <a:latin typeface="+mn-ea"/>
                          <a:ea typeface="+mn-ea"/>
                        </a:rPr>
                        <a:t>年労働実態調査結果から）</a:t>
                      </a:r>
                      <a:endParaRPr lang="ja-JP" altLang="en-US" sz="2000" b="0" i="0" u="none" strike="noStrike" dirty="0">
                        <a:solidFill>
                          <a:srgbClr val="000000"/>
                        </a:solidFill>
                        <a:latin typeface="+mn-ea"/>
                        <a:ea typeface="+mn-ea"/>
                      </a:endParaRPr>
                    </a:p>
                  </a:txBody>
                  <a:tcPr marL="7802" marR="7802" marT="780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2400" b="1" i="0" u="none" strike="noStrike" dirty="0">
                        <a:solidFill>
                          <a:srgbClr val="000000"/>
                        </a:solidFill>
                        <a:latin typeface="+mn-ea"/>
                        <a:ea typeface="+mn-ea"/>
                      </a:endParaRPr>
                    </a:p>
                  </a:txBody>
                  <a:tcPr marL="7802" marR="7802" marT="780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2400" b="1" i="0" u="none" strike="noStrike" dirty="0">
                        <a:solidFill>
                          <a:srgbClr val="000000"/>
                        </a:solidFill>
                        <a:latin typeface="+mn-ea"/>
                        <a:ea typeface="+mn-ea"/>
                      </a:endParaRPr>
                    </a:p>
                  </a:txBody>
                  <a:tcPr marL="7802" marR="7802" marT="780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2400" b="1" i="0" u="none" strike="noStrike" dirty="0">
                        <a:solidFill>
                          <a:srgbClr val="000000"/>
                        </a:solidFill>
                        <a:latin typeface="+mn-ea"/>
                        <a:ea typeface="+mn-ea"/>
                      </a:endParaRPr>
                    </a:p>
                  </a:txBody>
                  <a:tcPr marL="7802" marR="7802" marT="780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2400" b="1" i="0" u="none" strike="noStrike" dirty="0">
                        <a:solidFill>
                          <a:srgbClr val="000000"/>
                        </a:solidFill>
                        <a:latin typeface="+mn-ea"/>
                        <a:ea typeface="+mn-ea"/>
                      </a:endParaRPr>
                    </a:p>
                  </a:txBody>
                  <a:tcPr marL="7802" marR="7802" marT="780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2400" b="1" i="0" u="none" strike="noStrike" dirty="0">
                        <a:solidFill>
                          <a:srgbClr val="000000"/>
                        </a:solidFill>
                        <a:latin typeface="+mn-ea"/>
                        <a:ea typeface="+mn-ea"/>
                      </a:endParaRPr>
                    </a:p>
                  </a:txBody>
                  <a:tcPr marL="7802" marR="7802" marT="780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2400" b="1" i="0" u="none" strike="noStrike" dirty="0">
                        <a:solidFill>
                          <a:srgbClr val="000000"/>
                        </a:solidFill>
                        <a:latin typeface="+mn-ea"/>
                        <a:ea typeface="+mn-ea"/>
                      </a:endParaRPr>
                    </a:p>
                  </a:txBody>
                  <a:tcPr marL="7802" marR="7802" marT="7802" marB="0" anchor="ctr">
                    <a:lnL>
                      <a:noFill/>
                    </a:lnL>
                    <a:lnR>
                      <a:noFill/>
                    </a:lnR>
                    <a:lnT>
                      <a:noFill/>
                    </a:lnT>
                    <a:lnB w="6350" cap="flat" cmpd="sng" algn="ctr">
                      <a:solidFill>
                        <a:srgbClr val="000000"/>
                      </a:solidFill>
                      <a:prstDash val="solid"/>
                      <a:round/>
                      <a:headEnd type="none" w="med" len="med"/>
                      <a:tailEnd type="none" w="med" len="med"/>
                    </a:lnB>
                  </a:tcPr>
                </a:tc>
              </a:tr>
              <a:tr h="916864">
                <a:tc>
                  <a:txBody>
                    <a:bodyPr/>
                    <a:lstStyle/>
                    <a:p>
                      <a:pPr algn="ctr" fontAlgn="ctr"/>
                      <a:r>
                        <a:rPr lang="ja-JP" altLang="en-US" sz="2000" b="1" i="0" u="none" strike="noStrike" dirty="0">
                          <a:solidFill>
                            <a:srgbClr val="000000"/>
                          </a:solidFill>
                          <a:latin typeface="+mn-ea"/>
                          <a:ea typeface="+mn-ea"/>
                        </a:rPr>
                        <a:t>　</a:t>
                      </a: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smtClean="0">
                          <a:solidFill>
                            <a:srgbClr val="000000"/>
                          </a:solidFill>
                          <a:latin typeface="+mn-ea"/>
                          <a:ea typeface="+mn-ea"/>
                        </a:rPr>
                        <a:t>4</a:t>
                      </a:r>
                      <a:r>
                        <a:rPr lang="ja-JP" altLang="en-US" sz="2000" b="1" i="0" u="none" strike="noStrike" dirty="0" smtClean="0">
                          <a:solidFill>
                            <a:srgbClr val="000000"/>
                          </a:solidFill>
                          <a:latin typeface="+mn-ea"/>
                          <a:ea typeface="+mn-ea"/>
                        </a:rPr>
                        <a:t>時間</a:t>
                      </a:r>
                      <a:endParaRPr lang="en-US" altLang="ja-JP" sz="2000" b="1" i="0" u="none" strike="noStrike" dirty="0" smtClean="0">
                        <a:solidFill>
                          <a:srgbClr val="000000"/>
                        </a:solidFill>
                        <a:latin typeface="+mn-ea"/>
                        <a:ea typeface="+mn-ea"/>
                      </a:endParaRPr>
                    </a:p>
                    <a:p>
                      <a:pPr algn="ctr" fontAlgn="ctr"/>
                      <a:r>
                        <a:rPr lang="ja-JP" altLang="en-US" sz="2000" b="1" i="0" u="none" strike="noStrike" dirty="0" smtClean="0">
                          <a:solidFill>
                            <a:srgbClr val="000000"/>
                          </a:solidFill>
                          <a:latin typeface="+mn-ea"/>
                          <a:ea typeface="+mn-ea"/>
                        </a:rPr>
                        <a:t>未満</a:t>
                      </a:r>
                      <a:endParaRPr lang="ja-JP" altLang="en-US" sz="20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dirty="0">
                          <a:solidFill>
                            <a:srgbClr val="000000"/>
                          </a:solidFill>
                          <a:latin typeface="+mn-ea"/>
                          <a:ea typeface="+mn-ea"/>
                        </a:rPr>
                        <a:t>4</a:t>
                      </a:r>
                      <a:r>
                        <a:rPr lang="ja-JP" altLang="en-US" sz="2000" b="1" i="0" u="none" strike="noStrike" dirty="0">
                          <a:solidFill>
                            <a:srgbClr val="000000"/>
                          </a:solidFill>
                          <a:latin typeface="+mn-ea"/>
                          <a:ea typeface="+mn-ea"/>
                        </a:rPr>
                        <a:t>～</a:t>
                      </a:r>
                      <a:r>
                        <a:rPr lang="en-US" altLang="ja-JP" sz="2000" b="1" i="0" u="none" strike="noStrike" dirty="0" smtClean="0">
                          <a:solidFill>
                            <a:srgbClr val="000000"/>
                          </a:solidFill>
                          <a:latin typeface="+mn-ea"/>
                          <a:ea typeface="+mn-ea"/>
                        </a:rPr>
                        <a:t>6</a:t>
                      </a:r>
                    </a:p>
                    <a:p>
                      <a:pPr algn="ctr" fontAlgn="ctr"/>
                      <a:r>
                        <a:rPr lang="ja-JP" altLang="en-US" sz="2000" b="1" i="0" u="none" strike="noStrike" dirty="0" smtClean="0">
                          <a:solidFill>
                            <a:srgbClr val="000000"/>
                          </a:solidFill>
                          <a:latin typeface="+mn-ea"/>
                          <a:ea typeface="+mn-ea"/>
                        </a:rPr>
                        <a:t>時間未満</a:t>
                      </a:r>
                      <a:endParaRPr lang="ja-JP" altLang="en-US" sz="20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dirty="0">
                          <a:solidFill>
                            <a:srgbClr val="000000"/>
                          </a:solidFill>
                          <a:latin typeface="+mn-ea"/>
                          <a:ea typeface="+mn-ea"/>
                        </a:rPr>
                        <a:t>6</a:t>
                      </a:r>
                      <a:r>
                        <a:rPr lang="ja-JP" altLang="en-US" sz="2000" b="1" i="0" u="none" strike="noStrike" dirty="0">
                          <a:solidFill>
                            <a:srgbClr val="000000"/>
                          </a:solidFill>
                          <a:latin typeface="+mn-ea"/>
                          <a:ea typeface="+mn-ea"/>
                        </a:rPr>
                        <a:t>～</a:t>
                      </a:r>
                      <a:r>
                        <a:rPr lang="en-US" altLang="ja-JP" sz="2000" b="1" i="0" u="none" strike="noStrike" dirty="0" smtClean="0">
                          <a:solidFill>
                            <a:srgbClr val="000000"/>
                          </a:solidFill>
                          <a:latin typeface="+mn-ea"/>
                          <a:ea typeface="+mn-ea"/>
                        </a:rPr>
                        <a:t>8</a:t>
                      </a:r>
                    </a:p>
                    <a:p>
                      <a:pPr algn="ctr" fontAlgn="ctr"/>
                      <a:r>
                        <a:rPr lang="ja-JP" altLang="en-US" sz="2000" b="1" i="0" u="none" strike="noStrike" dirty="0" smtClean="0">
                          <a:solidFill>
                            <a:srgbClr val="000000"/>
                          </a:solidFill>
                          <a:latin typeface="+mn-ea"/>
                          <a:ea typeface="+mn-ea"/>
                        </a:rPr>
                        <a:t>時間</a:t>
                      </a:r>
                      <a:r>
                        <a:rPr lang="ja-JP" altLang="en-US" sz="2000" b="1" i="0" u="none" strike="noStrike" dirty="0">
                          <a:solidFill>
                            <a:srgbClr val="000000"/>
                          </a:solidFill>
                          <a:latin typeface="+mn-ea"/>
                          <a:ea typeface="+mn-ea"/>
                        </a:rPr>
                        <a:t>未満</a:t>
                      </a: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dirty="0">
                          <a:solidFill>
                            <a:srgbClr val="000000"/>
                          </a:solidFill>
                          <a:latin typeface="+mn-ea"/>
                          <a:ea typeface="+mn-ea"/>
                        </a:rPr>
                        <a:t>8</a:t>
                      </a:r>
                      <a:r>
                        <a:rPr lang="ja-JP" altLang="en-US" sz="2000" b="1" i="0" u="none" strike="noStrike" dirty="0">
                          <a:solidFill>
                            <a:srgbClr val="000000"/>
                          </a:solidFill>
                          <a:latin typeface="+mn-ea"/>
                          <a:ea typeface="+mn-ea"/>
                        </a:rPr>
                        <a:t>～</a:t>
                      </a:r>
                      <a:r>
                        <a:rPr lang="en-US" altLang="ja-JP" sz="2000" b="1" i="0" u="none" strike="noStrike" dirty="0" smtClean="0">
                          <a:solidFill>
                            <a:srgbClr val="000000"/>
                          </a:solidFill>
                          <a:latin typeface="+mn-ea"/>
                          <a:ea typeface="+mn-ea"/>
                        </a:rPr>
                        <a:t>12</a:t>
                      </a:r>
                    </a:p>
                    <a:p>
                      <a:pPr algn="ctr" fontAlgn="ctr"/>
                      <a:r>
                        <a:rPr lang="ja-JP" altLang="en-US" sz="2000" b="1" i="0" u="none" strike="noStrike" dirty="0" smtClean="0">
                          <a:solidFill>
                            <a:srgbClr val="000000"/>
                          </a:solidFill>
                          <a:latin typeface="+mn-ea"/>
                          <a:ea typeface="+mn-ea"/>
                        </a:rPr>
                        <a:t>時間</a:t>
                      </a:r>
                      <a:r>
                        <a:rPr lang="ja-JP" altLang="en-US" sz="2000" b="1" i="0" u="none" strike="noStrike" dirty="0">
                          <a:solidFill>
                            <a:srgbClr val="000000"/>
                          </a:solidFill>
                          <a:latin typeface="+mn-ea"/>
                          <a:ea typeface="+mn-ea"/>
                        </a:rPr>
                        <a:t>未満</a:t>
                      </a: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n-ea"/>
                          <a:ea typeface="+mn-ea"/>
                        </a:rPr>
                        <a:t>12</a:t>
                      </a:r>
                      <a:r>
                        <a:rPr lang="ja-JP" altLang="en-US" sz="2000" b="1" i="0" u="none" strike="noStrike" dirty="0">
                          <a:solidFill>
                            <a:srgbClr val="000000"/>
                          </a:solidFill>
                          <a:latin typeface="+mn-ea"/>
                          <a:ea typeface="+mn-ea"/>
                        </a:rPr>
                        <a:t>～</a:t>
                      </a:r>
                      <a:r>
                        <a:rPr lang="en-US" altLang="ja-JP" sz="2000" b="1" i="0" u="none" strike="noStrike" dirty="0" smtClean="0">
                          <a:solidFill>
                            <a:srgbClr val="000000"/>
                          </a:solidFill>
                          <a:latin typeface="+mn-ea"/>
                          <a:ea typeface="+mn-ea"/>
                        </a:rPr>
                        <a:t>16</a:t>
                      </a:r>
                    </a:p>
                    <a:p>
                      <a:pPr algn="ctr" fontAlgn="ctr"/>
                      <a:r>
                        <a:rPr lang="ja-JP" altLang="en-US" sz="2000" b="1" i="0" u="none" strike="noStrike" dirty="0" smtClean="0">
                          <a:solidFill>
                            <a:srgbClr val="000000"/>
                          </a:solidFill>
                          <a:latin typeface="+mn-ea"/>
                          <a:ea typeface="+mn-ea"/>
                        </a:rPr>
                        <a:t>時間</a:t>
                      </a:r>
                      <a:r>
                        <a:rPr lang="ja-JP" altLang="en-US" sz="2000" b="1" i="0" u="none" strike="noStrike" dirty="0">
                          <a:solidFill>
                            <a:srgbClr val="000000"/>
                          </a:solidFill>
                          <a:latin typeface="+mn-ea"/>
                          <a:ea typeface="+mn-ea"/>
                        </a:rPr>
                        <a:t>未満</a:t>
                      </a: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n-ea"/>
                          <a:ea typeface="+mn-ea"/>
                        </a:rPr>
                        <a:t>16</a:t>
                      </a:r>
                      <a:r>
                        <a:rPr lang="ja-JP" altLang="en-US" sz="2000" b="1" i="0" u="none" strike="noStrike">
                          <a:solidFill>
                            <a:srgbClr val="000000"/>
                          </a:solidFill>
                          <a:latin typeface="+mn-ea"/>
                          <a:ea typeface="+mn-ea"/>
                        </a:rPr>
                        <a:t>～</a:t>
                      </a:r>
                      <a:r>
                        <a:rPr lang="en-US" altLang="ja-JP" sz="2000" b="1" i="0" u="none" strike="noStrike" smtClean="0">
                          <a:solidFill>
                            <a:srgbClr val="000000"/>
                          </a:solidFill>
                          <a:latin typeface="+mn-ea"/>
                          <a:ea typeface="+mn-ea"/>
                        </a:rPr>
                        <a:t>24</a:t>
                      </a:r>
                    </a:p>
                    <a:p>
                      <a:pPr algn="ctr" fontAlgn="ctr"/>
                      <a:r>
                        <a:rPr lang="ja-JP" altLang="en-US" sz="2000" b="1" i="0" u="none" strike="noStrike" smtClean="0">
                          <a:solidFill>
                            <a:srgbClr val="000000"/>
                          </a:solidFill>
                          <a:latin typeface="+mn-ea"/>
                          <a:ea typeface="+mn-ea"/>
                        </a:rPr>
                        <a:t>時間</a:t>
                      </a:r>
                      <a:r>
                        <a:rPr lang="ja-JP" altLang="en-US" sz="2000" b="1" i="0" u="none" strike="noStrike" dirty="0">
                          <a:solidFill>
                            <a:srgbClr val="000000"/>
                          </a:solidFill>
                          <a:latin typeface="+mn-ea"/>
                          <a:ea typeface="+mn-ea"/>
                        </a:rPr>
                        <a:t>未満</a:t>
                      </a: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smtClean="0">
                          <a:solidFill>
                            <a:srgbClr val="000000"/>
                          </a:solidFill>
                          <a:latin typeface="+mn-ea"/>
                          <a:ea typeface="+mn-ea"/>
                        </a:rPr>
                        <a:t>24</a:t>
                      </a:r>
                      <a:r>
                        <a:rPr lang="ja-JP" altLang="en-US" sz="2000" b="1" i="0" u="none" strike="noStrike" dirty="0" smtClean="0">
                          <a:solidFill>
                            <a:srgbClr val="000000"/>
                          </a:solidFill>
                          <a:latin typeface="+mn-ea"/>
                          <a:ea typeface="+mn-ea"/>
                        </a:rPr>
                        <a:t>時間</a:t>
                      </a:r>
                      <a:endParaRPr lang="en-US" altLang="ja-JP" sz="2000" b="1" i="0" u="none" strike="noStrike" dirty="0" smtClean="0">
                        <a:solidFill>
                          <a:srgbClr val="000000"/>
                        </a:solidFill>
                        <a:latin typeface="+mn-ea"/>
                        <a:ea typeface="+mn-ea"/>
                      </a:endParaRPr>
                    </a:p>
                    <a:p>
                      <a:pPr algn="ctr" fontAlgn="ctr"/>
                      <a:r>
                        <a:rPr lang="ja-JP" altLang="en-US" sz="2000" b="1" i="0" u="none" strike="noStrike" dirty="0" smtClean="0">
                          <a:solidFill>
                            <a:srgbClr val="000000"/>
                          </a:solidFill>
                          <a:latin typeface="+mn-ea"/>
                          <a:ea typeface="+mn-ea"/>
                        </a:rPr>
                        <a:t>以上</a:t>
                      </a:r>
                      <a:endParaRPr lang="ja-JP" altLang="en-US" sz="20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331">
                <a:tc>
                  <a:txBody>
                    <a:bodyPr/>
                    <a:lstStyle/>
                    <a:p>
                      <a:pPr algn="ctr" fontAlgn="ctr"/>
                      <a:r>
                        <a:rPr lang="ja-JP" altLang="en-US" sz="2800" b="1" i="0" u="none" strike="noStrike" dirty="0">
                          <a:solidFill>
                            <a:srgbClr val="000000"/>
                          </a:solidFill>
                          <a:latin typeface="+mn-ea"/>
                          <a:ea typeface="+mn-ea"/>
                        </a:rPr>
                        <a:t>３交替</a:t>
                      </a: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7.5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3200" b="1" i="0" u="none" strike="noStrike" dirty="0" smtClean="0">
                          <a:solidFill>
                            <a:srgbClr val="000000"/>
                          </a:solidFill>
                          <a:latin typeface="+mn-ea"/>
                          <a:ea typeface="+mn-ea"/>
                        </a:rPr>
                        <a:t>20.3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3200" b="1" i="0" u="none" strike="noStrike" dirty="0" smtClean="0">
                          <a:solidFill>
                            <a:srgbClr val="000000"/>
                          </a:solidFill>
                          <a:latin typeface="+mn-ea"/>
                          <a:ea typeface="+mn-ea"/>
                        </a:rPr>
                        <a:t>20.6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3200" b="1" i="0" u="none" strike="noStrike" dirty="0" smtClean="0">
                          <a:solidFill>
                            <a:srgbClr val="000000"/>
                          </a:solidFill>
                          <a:latin typeface="+mn-ea"/>
                          <a:ea typeface="+mn-ea"/>
                        </a:rPr>
                        <a:t>23.9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13.8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4.9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1.9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331">
                <a:tc>
                  <a:txBody>
                    <a:bodyPr/>
                    <a:lstStyle/>
                    <a:p>
                      <a:pPr algn="ctr" fontAlgn="ctr"/>
                      <a:r>
                        <a:rPr lang="ja-JP" altLang="en-US" sz="2800" b="1" i="0" u="none" strike="noStrike">
                          <a:solidFill>
                            <a:srgbClr val="000000"/>
                          </a:solidFill>
                          <a:latin typeface="+mn-ea"/>
                          <a:ea typeface="+mn-ea"/>
                        </a:rPr>
                        <a:t>２交替</a:t>
                      </a: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0.7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1.5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4.7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35.6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29.5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8.7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6.9 </a:t>
                      </a:r>
                      <a:endParaRPr lang="en-US" altLang="ja-JP" sz="3200" b="1" i="0" u="none" strike="noStrike" dirty="0">
                        <a:solidFill>
                          <a:srgbClr val="000000"/>
                        </a:solidFill>
                        <a:latin typeface="+mn-ea"/>
                        <a:ea typeface="+mn-ea"/>
                      </a:endParaRPr>
                    </a:p>
                  </a:txBody>
                  <a:tcPr marL="7802" marR="7802" marT="7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430006103"/>
              </p:ext>
            </p:extLst>
          </p:nvPr>
        </p:nvGraphicFramePr>
        <p:xfrm>
          <a:off x="391697" y="908477"/>
          <a:ext cx="8208910" cy="2059166"/>
        </p:xfrm>
        <a:graphic>
          <a:graphicData uri="http://schemas.openxmlformats.org/drawingml/2006/table">
            <a:tbl>
              <a:tblPr/>
              <a:tblGrid>
                <a:gridCol w="1641782"/>
                <a:gridCol w="1641782"/>
                <a:gridCol w="1641782"/>
                <a:gridCol w="1641782"/>
                <a:gridCol w="1641782"/>
              </a:tblGrid>
              <a:tr h="654425">
                <a:tc gridSpan="5">
                  <a:txBody>
                    <a:bodyPr/>
                    <a:lstStyle/>
                    <a:p>
                      <a:pPr algn="l" fontAlgn="ctr"/>
                      <a:r>
                        <a:rPr lang="ja-JP" altLang="en-US" sz="2800" b="1" i="0" u="none" strike="noStrike" dirty="0">
                          <a:solidFill>
                            <a:srgbClr val="000000"/>
                          </a:solidFill>
                          <a:latin typeface="+mn-ea"/>
                          <a:ea typeface="+mn-ea"/>
                        </a:rPr>
                        <a:t>２交替夜勤の拘束</a:t>
                      </a:r>
                      <a:r>
                        <a:rPr lang="ja-JP" altLang="en-US" sz="2800" b="1" i="0" u="none" strike="noStrike" dirty="0" smtClean="0">
                          <a:solidFill>
                            <a:srgbClr val="000000"/>
                          </a:solidFill>
                          <a:latin typeface="+mn-ea"/>
                          <a:ea typeface="+mn-ea"/>
                        </a:rPr>
                        <a:t>時間</a:t>
                      </a:r>
                      <a:r>
                        <a:rPr lang="ja-JP" altLang="en-US" sz="2000" b="1" i="0" u="none" strike="noStrike" dirty="0" smtClean="0">
                          <a:solidFill>
                            <a:srgbClr val="000000"/>
                          </a:solidFill>
                          <a:latin typeface="+mn-ea"/>
                          <a:ea typeface="+mn-ea"/>
                        </a:rPr>
                        <a:t>（</a:t>
                      </a:r>
                      <a:r>
                        <a:rPr lang="en-US" altLang="ja-JP" sz="2000" b="1" i="0" u="none" strike="noStrike" dirty="0" smtClean="0">
                          <a:solidFill>
                            <a:srgbClr val="000000"/>
                          </a:solidFill>
                          <a:latin typeface="+mn-ea"/>
                          <a:ea typeface="+mn-ea"/>
                        </a:rPr>
                        <a:t>2013</a:t>
                      </a:r>
                      <a:r>
                        <a:rPr lang="ja-JP" altLang="en-US" sz="2000" b="1" i="0" u="none" strike="noStrike" dirty="0" smtClean="0">
                          <a:solidFill>
                            <a:srgbClr val="000000"/>
                          </a:solidFill>
                          <a:latin typeface="+mn-ea"/>
                          <a:ea typeface="+mn-ea"/>
                        </a:rPr>
                        <a:t>年労働実態調査結果から）</a:t>
                      </a:r>
                      <a:endParaRPr lang="ja-JP" altLang="en-US" sz="2800" b="1" i="0" u="none" strike="noStrike" dirty="0">
                        <a:solidFill>
                          <a:srgbClr val="000000"/>
                        </a:solidFill>
                        <a:latin typeface="+mn-ea"/>
                        <a:ea typeface="+mn-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3200" b="1" i="0" u="none" strike="noStrike" dirty="0">
                        <a:solidFill>
                          <a:srgbClr val="000000"/>
                        </a:solidFill>
                        <a:latin typeface="+mn-ea"/>
                        <a:ea typeface="+mn-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3200" b="1" i="0" u="none" strike="noStrike" dirty="0">
                        <a:solidFill>
                          <a:srgbClr val="000000"/>
                        </a:solidFill>
                        <a:latin typeface="+mn-ea"/>
                        <a:ea typeface="+mn-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3200" b="1" i="0" u="none" strike="noStrike" dirty="0">
                        <a:solidFill>
                          <a:srgbClr val="000000"/>
                        </a:solidFill>
                        <a:latin typeface="+mn-ea"/>
                        <a:ea typeface="+mn-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750316">
                <a:tc>
                  <a:txBody>
                    <a:bodyPr/>
                    <a:lstStyle/>
                    <a:p>
                      <a:pPr algn="ctr" fontAlgn="ctr"/>
                      <a:r>
                        <a:rPr lang="en-US" altLang="ja-JP" sz="2000" b="1" i="0" u="none" strike="noStrike" dirty="0">
                          <a:solidFill>
                            <a:srgbClr val="000000"/>
                          </a:solidFill>
                          <a:latin typeface="+mn-ea"/>
                          <a:ea typeface="+mn-ea"/>
                        </a:rPr>
                        <a:t>9</a:t>
                      </a:r>
                      <a:r>
                        <a:rPr lang="ja-JP" altLang="en-US" sz="2000" b="1" i="0" u="none" strike="noStrike" dirty="0">
                          <a:solidFill>
                            <a:srgbClr val="000000"/>
                          </a:solidFill>
                          <a:latin typeface="+mn-ea"/>
                          <a:ea typeface="+mn-ea"/>
                        </a:rPr>
                        <a:t>時間未満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dirty="0">
                          <a:solidFill>
                            <a:srgbClr val="000000"/>
                          </a:solidFill>
                          <a:latin typeface="ＭＳ Ｐゴシック" pitchFamily="50" charset="-128"/>
                          <a:ea typeface="ＭＳ Ｐゴシック" pitchFamily="50" charset="-128"/>
                        </a:rPr>
                        <a:t>9</a:t>
                      </a:r>
                      <a:r>
                        <a:rPr lang="zh-TW" altLang="en-US" sz="2000" b="1" i="0" u="none" strike="noStrike" dirty="0">
                          <a:solidFill>
                            <a:srgbClr val="000000"/>
                          </a:solidFill>
                          <a:latin typeface="ＭＳ Ｐゴシック" pitchFamily="50" charset="-128"/>
                          <a:ea typeface="ＭＳ Ｐゴシック" pitchFamily="50" charset="-128"/>
                        </a:rPr>
                        <a:t>時間</a:t>
                      </a:r>
                      <a:r>
                        <a:rPr lang="zh-TW" altLang="en-US" sz="2000" b="1" i="0" u="none" strike="noStrike" dirty="0" smtClean="0">
                          <a:solidFill>
                            <a:srgbClr val="000000"/>
                          </a:solidFill>
                          <a:latin typeface="ＭＳ Ｐゴシック" pitchFamily="50" charset="-128"/>
                          <a:ea typeface="ＭＳ Ｐゴシック" pitchFamily="50" charset="-128"/>
                        </a:rPr>
                        <a:t>～</a:t>
                      </a:r>
                      <a:endParaRPr lang="en-US" altLang="zh-TW" sz="2000" b="1" i="0" u="none" strike="noStrike" dirty="0" smtClean="0">
                        <a:solidFill>
                          <a:srgbClr val="000000"/>
                        </a:solidFill>
                        <a:latin typeface="ＭＳ Ｐゴシック" pitchFamily="50" charset="-128"/>
                        <a:ea typeface="ＭＳ Ｐゴシック" pitchFamily="50" charset="-128"/>
                      </a:endParaRPr>
                    </a:p>
                    <a:p>
                      <a:pPr algn="ctr" fontAlgn="ctr"/>
                      <a:r>
                        <a:rPr lang="en-US" altLang="zh-TW" sz="2000" b="1" i="0" u="none" strike="noStrike" dirty="0" smtClean="0">
                          <a:solidFill>
                            <a:srgbClr val="000000"/>
                          </a:solidFill>
                          <a:latin typeface="ＭＳ Ｐゴシック" pitchFamily="50" charset="-128"/>
                          <a:ea typeface="ＭＳ Ｐゴシック" pitchFamily="50" charset="-128"/>
                        </a:rPr>
                        <a:t>13</a:t>
                      </a:r>
                      <a:r>
                        <a:rPr lang="zh-TW" altLang="en-US" sz="2000" b="1" i="0" u="none" strike="noStrike" dirty="0">
                          <a:solidFill>
                            <a:srgbClr val="000000"/>
                          </a:solidFill>
                          <a:latin typeface="ＭＳ Ｐゴシック" pitchFamily="50" charset="-128"/>
                          <a:ea typeface="ＭＳ Ｐゴシック" pitchFamily="50" charset="-128"/>
                        </a:rPr>
                        <a:t>時間未満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dirty="0">
                          <a:solidFill>
                            <a:srgbClr val="000000"/>
                          </a:solidFill>
                          <a:latin typeface="ＭＳ Ｐゴシック" pitchFamily="50" charset="-128"/>
                          <a:ea typeface="ＭＳ Ｐゴシック" pitchFamily="50" charset="-128"/>
                        </a:rPr>
                        <a:t>13</a:t>
                      </a:r>
                      <a:r>
                        <a:rPr lang="zh-TW" altLang="en-US" sz="2000" b="1" i="0" u="none" strike="noStrike" dirty="0">
                          <a:solidFill>
                            <a:srgbClr val="000000"/>
                          </a:solidFill>
                          <a:latin typeface="ＭＳ Ｐゴシック" pitchFamily="50" charset="-128"/>
                          <a:ea typeface="ＭＳ Ｐゴシック" pitchFamily="50" charset="-128"/>
                        </a:rPr>
                        <a:t>時間</a:t>
                      </a:r>
                      <a:r>
                        <a:rPr lang="zh-TW" altLang="en-US" sz="2000" b="1" i="0" u="none" strike="noStrike" dirty="0" smtClean="0">
                          <a:solidFill>
                            <a:srgbClr val="000000"/>
                          </a:solidFill>
                          <a:latin typeface="ＭＳ Ｐゴシック" pitchFamily="50" charset="-128"/>
                          <a:ea typeface="ＭＳ Ｐゴシック" pitchFamily="50" charset="-128"/>
                        </a:rPr>
                        <a:t>～</a:t>
                      </a:r>
                      <a:endParaRPr lang="en-US" altLang="zh-TW" sz="2000" b="1" i="0" u="none" strike="noStrike" dirty="0" smtClean="0">
                        <a:solidFill>
                          <a:srgbClr val="000000"/>
                        </a:solidFill>
                        <a:latin typeface="ＭＳ Ｐゴシック" pitchFamily="50" charset="-128"/>
                        <a:ea typeface="ＭＳ Ｐゴシック" pitchFamily="50" charset="-128"/>
                      </a:endParaRPr>
                    </a:p>
                    <a:p>
                      <a:pPr algn="ctr" fontAlgn="ctr"/>
                      <a:r>
                        <a:rPr lang="en-US" altLang="zh-TW" sz="2000" b="1" i="0" u="none" strike="noStrike" dirty="0" smtClean="0">
                          <a:solidFill>
                            <a:srgbClr val="000000"/>
                          </a:solidFill>
                          <a:latin typeface="ＭＳ Ｐゴシック" pitchFamily="50" charset="-128"/>
                          <a:ea typeface="ＭＳ Ｐゴシック" pitchFamily="50" charset="-128"/>
                        </a:rPr>
                        <a:t>16</a:t>
                      </a:r>
                      <a:r>
                        <a:rPr lang="zh-TW" altLang="en-US" sz="2000" b="1" i="0" u="none" strike="noStrike" dirty="0">
                          <a:solidFill>
                            <a:srgbClr val="000000"/>
                          </a:solidFill>
                          <a:latin typeface="ＭＳ Ｐゴシック" pitchFamily="50" charset="-128"/>
                          <a:ea typeface="ＭＳ Ｐゴシック" pitchFamily="50" charset="-128"/>
                        </a:rPr>
                        <a:t>時間未満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n-ea"/>
                          <a:ea typeface="+mn-ea"/>
                        </a:rPr>
                        <a:t>16</a:t>
                      </a:r>
                      <a:r>
                        <a:rPr lang="ja-JP" altLang="en-US" sz="2000" b="1" i="0" u="none" strike="noStrike" dirty="0">
                          <a:solidFill>
                            <a:srgbClr val="000000"/>
                          </a:solidFill>
                          <a:latin typeface="+mn-ea"/>
                          <a:ea typeface="+mn-ea"/>
                        </a:rPr>
                        <a:t>時間以上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2000" b="1" i="0" u="none" strike="noStrike" dirty="0">
                          <a:solidFill>
                            <a:srgbClr val="000000"/>
                          </a:solidFill>
                          <a:latin typeface="+mn-ea"/>
                          <a:ea typeface="+mn-ea"/>
                        </a:rPr>
                        <a:t>ＮＡ</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4425">
                <a:tc>
                  <a:txBody>
                    <a:bodyPr/>
                    <a:lstStyle/>
                    <a:p>
                      <a:pPr algn="ctr" fontAlgn="ctr"/>
                      <a:r>
                        <a:rPr lang="en-US" altLang="ja-JP" sz="3200" b="1" i="0" u="none" strike="noStrike" dirty="0" smtClean="0">
                          <a:solidFill>
                            <a:srgbClr val="000000"/>
                          </a:solidFill>
                          <a:latin typeface="+mn-ea"/>
                          <a:ea typeface="+mn-ea"/>
                        </a:rPr>
                        <a:t>1.3 </a:t>
                      </a:r>
                      <a:endParaRPr lang="en-US" altLang="ja-JP" sz="3200" b="1"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10.3 </a:t>
                      </a:r>
                      <a:endParaRPr lang="en-US" altLang="ja-JP" sz="3200" b="1"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22.3 </a:t>
                      </a:r>
                      <a:endParaRPr lang="en-US" altLang="ja-JP" sz="3200" b="1"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1" i="0" u="none" strike="noStrike" dirty="0" smtClean="0">
                          <a:solidFill>
                            <a:srgbClr val="000000"/>
                          </a:solidFill>
                          <a:latin typeface="+mn-ea"/>
                          <a:ea typeface="+mn-ea"/>
                        </a:rPr>
                        <a:t>53.9 </a:t>
                      </a:r>
                      <a:endParaRPr lang="en-US" altLang="ja-JP" sz="3200" b="1"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3200" b="1" i="0" u="none" strike="noStrike" dirty="0" smtClean="0">
                          <a:solidFill>
                            <a:srgbClr val="000000"/>
                          </a:solidFill>
                          <a:latin typeface="+mn-ea"/>
                          <a:ea typeface="+mn-ea"/>
                        </a:rPr>
                        <a:t>12.1 </a:t>
                      </a:r>
                      <a:endParaRPr lang="en-US" altLang="ja-JP" sz="3200" b="1"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テキスト ボックス 2"/>
          <p:cNvSpPr txBox="1"/>
          <p:nvPr/>
        </p:nvSpPr>
        <p:spPr>
          <a:xfrm>
            <a:off x="268941" y="5656731"/>
            <a:ext cx="8588188" cy="707886"/>
          </a:xfrm>
          <a:prstGeom prst="rect">
            <a:avLst/>
          </a:prstGeom>
          <a:solidFill>
            <a:srgbClr val="FFFF99"/>
          </a:solidFill>
        </p:spPr>
        <p:txBody>
          <a:bodyPr wrap="square" rtlCol="0">
            <a:spAutoFit/>
          </a:bodyPr>
          <a:lstStyle/>
          <a:p>
            <a:r>
              <a:rPr kumimoji="1" lang="ja-JP" altLang="en-US" sz="2000" dirty="0" smtClean="0">
                <a:solidFill>
                  <a:srgbClr val="C00000"/>
                </a:solidFill>
                <a:effectLst>
                  <a:outerShdw blurRad="38100" dist="38100" dir="2700000" algn="tl">
                    <a:srgbClr val="000000">
                      <a:alpha val="43137"/>
                    </a:srgbClr>
                  </a:outerShdw>
                </a:effectLst>
                <a:latin typeface="+mn-ea"/>
              </a:rPr>
              <a:t>●</a:t>
            </a:r>
            <a:r>
              <a:rPr kumimoji="1" lang="en-US" altLang="ja-JP" sz="2000" dirty="0" smtClean="0">
                <a:solidFill>
                  <a:srgbClr val="C00000"/>
                </a:solidFill>
                <a:effectLst>
                  <a:outerShdw blurRad="38100" dist="38100" dir="2700000" algn="tl">
                    <a:srgbClr val="000000">
                      <a:alpha val="43137"/>
                    </a:srgbClr>
                  </a:outerShdw>
                </a:effectLst>
                <a:latin typeface="+mn-ea"/>
              </a:rPr>
              <a:t>12</a:t>
            </a:r>
            <a:r>
              <a:rPr kumimoji="1" lang="ja-JP" altLang="en-US" sz="2000" dirty="0" smtClean="0">
                <a:solidFill>
                  <a:srgbClr val="C00000"/>
                </a:solidFill>
                <a:effectLst>
                  <a:outerShdw blurRad="38100" dist="38100" dir="2700000" algn="tl">
                    <a:srgbClr val="000000">
                      <a:alpha val="43137"/>
                    </a:srgbClr>
                  </a:outerShdw>
                </a:effectLst>
                <a:latin typeface="+mn-ea"/>
              </a:rPr>
              <a:t>時間夜勤等の二交替では、ロング日勤、シフトの種類増など問題！</a:t>
            </a:r>
            <a:endParaRPr kumimoji="1" lang="en-US" altLang="ja-JP" sz="2000" dirty="0" smtClean="0">
              <a:solidFill>
                <a:srgbClr val="C00000"/>
              </a:solidFill>
              <a:effectLst>
                <a:outerShdw blurRad="38100" dist="38100" dir="2700000" algn="tl">
                  <a:srgbClr val="000000">
                    <a:alpha val="43137"/>
                  </a:srgbClr>
                </a:outerShdw>
              </a:effectLst>
              <a:latin typeface="+mn-ea"/>
            </a:endParaRPr>
          </a:p>
          <a:p>
            <a:r>
              <a:rPr kumimoji="1" lang="ja-JP" altLang="en-US" sz="2000" dirty="0" smtClean="0">
                <a:solidFill>
                  <a:srgbClr val="C00000"/>
                </a:solidFill>
                <a:effectLst>
                  <a:outerShdw blurRad="38100" dist="38100" dir="2700000" algn="tl">
                    <a:srgbClr val="000000">
                      <a:alpha val="43137"/>
                    </a:srgbClr>
                  </a:outerShdw>
                </a:effectLst>
                <a:latin typeface="+mn-ea"/>
              </a:rPr>
              <a:t>●変則</a:t>
            </a:r>
            <a:r>
              <a:rPr kumimoji="1" lang="ja-JP" altLang="en-US" sz="2000" dirty="0">
                <a:solidFill>
                  <a:srgbClr val="C00000"/>
                </a:solidFill>
                <a:effectLst>
                  <a:outerShdw blurRad="38100" dist="38100" dir="2700000" algn="tl">
                    <a:srgbClr val="000000">
                      <a:alpha val="43137"/>
                    </a:srgbClr>
                  </a:outerShdw>
                </a:effectLst>
                <a:latin typeface="+mn-ea"/>
              </a:rPr>
              <a:t>勤務</a:t>
            </a:r>
            <a:r>
              <a:rPr kumimoji="1" lang="ja-JP" altLang="en-US" sz="2000" dirty="0" smtClean="0">
                <a:solidFill>
                  <a:srgbClr val="C00000"/>
                </a:solidFill>
                <a:effectLst>
                  <a:outerShdw blurRad="38100" dist="38100" dir="2700000" algn="tl">
                    <a:srgbClr val="000000">
                      <a:alpha val="43137"/>
                    </a:srgbClr>
                  </a:outerShdw>
                </a:effectLst>
                <a:latin typeface="+mn-ea"/>
              </a:rPr>
              <a:t>の夜勤交替制労働者の方が、常日勤者より長時間労働の事例も！</a:t>
            </a:r>
            <a:endParaRPr kumimoji="1" lang="ja-JP" altLang="en-US" sz="2000" dirty="0">
              <a:solidFill>
                <a:srgbClr val="C00000"/>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5464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7504" y="116632"/>
            <a:ext cx="8856984" cy="1136096"/>
          </a:xfrm>
          <a:solidFill>
            <a:srgbClr val="003399"/>
          </a:solidFill>
        </p:spPr>
        <p:txBody>
          <a:bodyPr>
            <a:noAutofit/>
          </a:bodyPr>
          <a:lstStyle/>
          <a:p>
            <a:r>
              <a:rPr kumimoji="1" lang="en-US" altLang="ja-JP" sz="3200" spc="-150" dirty="0" smtClean="0">
                <a:solidFill>
                  <a:srgbClr val="FFFF00"/>
                </a:solidFill>
                <a:latin typeface="+mn-ea"/>
                <a:ea typeface="+mn-ea"/>
              </a:rPr>
              <a:t>1</a:t>
            </a:r>
            <a:r>
              <a:rPr kumimoji="1" lang="ja-JP" altLang="en-US" sz="3200" spc="-150" dirty="0" smtClean="0">
                <a:solidFill>
                  <a:srgbClr val="FFFF00"/>
                </a:solidFill>
                <a:latin typeface="+mn-ea"/>
                <a:ea typeface="+mn-ea"/>
              </a:rPr>
              <a:t>日</a:t>
            </a:r>
            <a:r>
              <a:rPr kumimoji="1" lang="en-US" altLang="ja-JP" sz="3200" spc="-150" dirty="0" smtClean="0">
                <a:solidFill>
                  <a:srgbClr val="FFFF00"/>
                </a:solidFill>
                <a:latin typeface="+mn-ea"/>
                <a:ea typeface="+mn-ea"/>
              </a:rPr>
              <a:t>8</a:t>
            </a:r>
            <a:r>
              <a:rPr kumimoji="1" lang="ja-JP" altLang="en-US" sz="3200" spc="-150" dirty="0" smtClean="0">
                <a:solidFill>
                  <a:srgbClr val="FFFF00"/>
                </a:solidFill>
                <a:latin typeface="+mn-ea"/>
                <a:ea typeface="+mn-ea"/>
              </a:rPr>
              <a:t>時間以内、勤務間隔</a:t>
            </a:r>
            <a:r>
              <a:rPr kumimoji="1" lang="en-US" altLang="ja-JP" sz="3200" spc="-150" dirty="0" smtClean="0">
                <a:solidFill>
                  <a:srgbClr val="FFFF00"/>
                </a:solidFill>
                <a:latin typeface="+mn-ea"/>
                <a:ea typeface="+mn-ea"/>
              </a:rPr>
              <a:t>12</a:t>
            </a:r>
            <a:r>
              <a:rPr kumimoji="1" lang="ja-JP" altLang="en-US" sz="3200" spc="-150" dirty="0" smtClean="0">
                <a:solidFill>
                  <a:srgbClr val="FFFF00"/>
                </a:solidFill>
                <a:latin typeface="+mn-ea"/>
                <a:ea typeface="+mn-ea"/>
              </a:rPr>
              <a:t>時間以上、週</a:t>
            </a:r>
            <a:r>
              <a:rPr kumimoji="1" lang="en-US" altLang="ja-JP" sz="3200" spc="-150" dirty="0" smtClean="0">
                <a:solidFill>
                  <a:srgbClr val="FFFF00"/>
                </a:solidFill>
                <a:latin typeface="+mn-ea"/>
                <a:ea typeface="+mn-ea"/>
              </a:rPr>
              <a:t>32</a:t>
            </a:r>
            <a:r>
              <a:rPr kumimoji="1" lang="ja-JP" altLang="en-US" sz="3200" spc="-150" dirty="0" smtClean="0">
                <a:solidFill>
                  <a:srgbClr val="FFFF00"/>
                </a:solidFill>
                <a:latin typeface="+mn-ea"/>
                <a:ea typeface="+mn-ea"/>
              </a:rPr>
              <a:t>時間以内</a:t>
            </a:r>
            <a:endParaRPr kumimoji="1" lang="ja-JP" altLang="en-US" sz="5400" spc="-150" dirty="0">
              <a:solidFill>
                <a:srgbClr val="FFFF00"/>
              </a:solidFill>
              <a:latin typeface="+mn-ea"/>
              <a:ea typeface="+mn-ea"/>
            </a:endParaRPr>
          </a:p>
        </p:txBody>
      </p:sp>
      <p:sp>
        <p:nvSpPr>
          <p:cNvPr id="7" name="テキスト ボックス 6"/>
          <p:cNvSpPr txBox="1"/>
          <p:nvPr/>
        </p:nvSpPr>
        <p:spPr>
          <a:xfrm>
            <a:off x="323528" y="1556792"/>
            <a:ext cx="8640960" cy="1569660"/>
          </a:xfrm>
          <a:prstGeom prst="rect">
            <a:avLst/>
          </a:prstGeom>
          <a:solidFill>
            <a:schemeClr val="accent6">
              <a:lumMod val="20000"/>
              <a:lumOff val="80000"/>
            </a:schemeClr>
          </a:solidFill>
        </p:spPr>
        <p:txBody>
          <a:bodyPr wrap="square" rtlCol="0">
            <a:spAutoFit/>
          </a:bodyPr>
          <a:lstStyle/>
          <a:p>
            <a:r>
              <a:rPr kumimoji="1" lang="ja-JP" altLang="en-US" sz="3200" dirty="0" smtClean="0">
                <a:latin typeface="+mn-ea"/>
              </a:rPr>
              <a:t>週休とは別に、</a:t>
            </a:r>
            <a:r>
              <a:rPr kumimoji="1" lang="ja-JP" altLang="en-US" sz="3200" b="1" dirty="0" smtClean="0">
                <a:solidFill>
                  <a:srgbClr val="FF0000"/>
                </a:solidFill>
                <a:latin typeface="+mn-ea"/>
              </a:rPr>
              <a:t>「夜勤のための勤務免除」</a:t>
            </a:r>
            <a:r>
              <a:rPr kumimoji="1" lang="ja-JP" altLang="en-US" sz="3200" dirty="0" smtClean="0">
                <a:latin typeface="+mn-ea"/>
              </a:rPr>
              <a:t>を保障させ、賃金を維持したまま、週休２日で週</a:t>
            </a:r>
            <a:r>
              <a:rPr kumimoji="1" lang="en-US" altLang="ja-JP" sz="3200" dirty="0" smtClean="0">
                <a:latin typeface="+mn-ea"/>
              </a:rPr>
              <a:t>32</a:t>
            </a:r>
            <a:r>
              <a:rPr kumimoji="1" lang="ja-JP" altLang="en-US" sz="3200" dirty="0" smtClean="0">
                <a:latin typeface="+mn-ea"/>
              </a:rPr>
              <a:t>時間労働に規制することをめざす。</a:t>
            </a:r>
            <a:endParaRPr kumimoji="1" lang="ja-JP" altLang="en-US" sz="3200" dirty="0">
              <a:latin typeface="+mn-ea"/>
            </a:endParaRPr>
          </a:p>
        </p:txBody>
      </p:sp>
      <p:pic>
        <p:nvPicPr>
          <p:cNvPr id="563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382954"/>
            <a:ext cx="9036496" cy="278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0" y="6165303"/>
            <a:ext cx="9036424" cy="400110"/>
          </a:xfrm>
          <a:prstGeom prst="rect">
            <a:avLst/>
          </a:prstGeom>
          <a:solidFill>
            <a:srgbClr val="FFFF00"/>
          </a:solidFill>
        </p:spPr>
        <p:txBody>
          <a:bodyPr wrap="square" rtlCol="0">
            <a:spAutoFit/>
          </a:bodyPr>
          <a:lstStyle/>
          <a:p>
            <a:pPr algn="ctr"/>
            <a:r>
              <a:rPr kumimoji="1" lang="ja-JP" altLang="en-US" sz="2000" b="1" spc="-150" dirty="0" smtClean="0">
                <a:solidFill>
                  <a:srgbClr val="002060"/>
                </a:solidFill>
              </a:rPr>
              <a:t>正循環で「休日」を確保し、心身にやさしいシフトを組むには、</a:t>
            </a:r>
            <a:r>
              <a:rPr kumimoji="1" lang="ja-JP" altLang="en-US" sz="2000" b="1" spc="-150" dirty="0" smtClean="0">
                <a:solidFill>
                  <a:srgbClr val="FF0000"/>
                </a:solidFill>
              </a:rPr>
              <a:t>労働時間の短縮</a:t>
            </a:r>
            <a:r>
              <a:rPr kumimoji="1" lang="ja-JP" altLang="en-US" sz="2000" b="1" spc="-150" dirty="0" smtClean="0">
                <a:solidFill>
                  <a:srgbClr val="002060"/>
                </a:solidFill>
              </a:rPr>
              <a:t>が必要</a:t>
            </a:r>
            <a:endParaRPr kumimoji="1" lang="ja-JP" altLang="en-US" sz="2000" b="1" spc="-150" dirty="0">
              <a:solidFill>
                <a:srgbClr val="002060"/>
              </a:solidFill>
            </a:endParaRPr>
          </a:p>
        </p:txBody>
      </p:sp>
    </p:spTree>
    <p:extLst>
      <p:ext uri="{BB962C8B-B14F-4D97-AF65-F5344CB8AC3E}">
        <p14:creationId xmlns:p14="http://schemas.microsoft.com/office/powerpoint/2010/main" val="256453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61364"/>
            <a:ext cx="8496944" cy="963379"/>
          </a:xfrm>
          <a:solidFill>
            <a:srgbClr val="FFFF00"/>
          </a:solidFill>
        </p:spPr>
        <p:txBody>
          <a:bodyPr>
            <a:normAutofit/>
          </a:bodyPr>
          <a:lstStyle/>
          <a:p>
            <a:pPr algn="ctr"/>
            <a:r>
              <a:rPr kumimoji="1" lang="ja-JP" altLang="en-US" sz="3600" dirty="0" smtClean="0">
                <a:solidFill>
                  <a:srgbClr val="002060"/>
                </a:solidFill>
                <a:effectLst>
                  <a:outerShdw blurRad="38100" dist="38100" dir="2700000" algn="tl">
                    <a:srgbClr val="000000">
                      <a:alpha val="43137"/>
                    </a:srgbClr>
                  </a:outerShdw>
                </a:effectLst>
              </a:rPr>
              <a:t>局長通知や国際基準に基づく保護と規制を</a:t>
            </a:r>
            <a:endParaRPr kumimoji="1" lang="ja-JP" altLang="en-US" sz="3600" dirty="0">
              <a:solidFill>
                <a:srgbClr val="00206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 y="1272988"/>
            <a:ext cx="9027458" cy="5585012"/>
          </a:xfrm>
        </p:spPr>
        <p:txBody>
          <a:bodyPr>
            <a:normAutofit fontScale="77500" lnSpcReduction="20000"/>
          </a:bodyPr>
          <a:lstStyle/>
          <a:p>
            <a:pPr>
              <a:lnSpc>
                <a:spcPct val="120000"/>
              </a:lnSpc>
              <a:buNone/>
            </a:pPr>
            <a:r>
              <a:rPr lang="ja-JP" altLang="en-US" sz="3200" dirty="0" smtClean="0">
                <a:solidFill>
                  <a:srgbClr val="002060"/>
                </a:solidFill>
                <a:effectLst>
                  <a:outerShdw blurRad="38100" dist="38100" dir="2700000" algn="tl">
                    <a:srgbClr val="000000">
                      <a:alpha val="43137"/>
                    </a:srgbClr>
                  </a:outerShdw>
                </a:effectLst>
              </a:rPr>
              <a:t>●</a:t>
            </a:r>
            <a:r>
              <a:rPr lang="ja-JP" altLang="en-US" sz="3200" dirty="0" smtClean="0">
                <a:solidFill>
                  <a:srgbClr val="FF0000"/>
                </a:solidFill>
                <a:effectLst>
                  <a:outerShdw blurRad="38100" dist="38100" dir="2700000" algn="tl">
                    <a:srgbClr val="000000">
                      <a:alpha val="43137"/>
                    </a:srgbClr>
                  </a:outerShdw>
                </a:effectLst>
              </a:rPr>
              <a:t>ＩＬＯ夜業条約・勧告</a:t>
            </a:r>
            <a:r>
              <a:rPr lang="ja-JP" altLang="en-US" sz="3200" dirty="0" smtClean="0">
                <a:solidFill>
                  <a:srgbClr val="002060"/>
                </a:solidFill>
                <a:effectLst>
                  <a:outerShdw blurRad="38100" dist="38100" dir="2700000" algn="tl">
                    <a:srgbClr val="000000">
                      <a:alpha val="43137"/>
                    </a:srgbClr>
                  </a:outerShdw>
                </a:effectLst>
              </a:rPr>
              <a:t>　「夜業に従事する労働者の労働時間は、昼間同じ仕事に従事する労働者より少なくする」</a:t>
            </a:r>
            <a:endParaRPr lang="en-US" altLang="ja-JP" sz="3200" dirty="0" smtClean="0">
              <a:solidFill>
                <a:srgbClr val="002060"/>
              </a:solidFill>
              <a:effectLst>
                <a:outerShdw blurRad="38100" dist="38100" dir="2700000" algn="tl">
                  <a:srgbClr val="000000">
                    <a:alpha val="43137"/>
                  </a:srgbClr>
                </a:outerShdw>
              </a:effectLst>
            </a:endParaRPr>
          </a:p>
          <a:p>
            <a:pPr>
              <a:lnSpc>
                <a:spcPct val="120000"/>
              </a:lnSpc>
              <a:buNone/>
            </a:pPr>
            <a:r>
              <a:rPr lang="ja-JP" altLang="en-US" sz="3200" dirty="0" smtClean="0">
                <a:solidFill>
                  <a:srgbClr val="002060"/>
                </a:solidFill>
                <a:effectLst>
                  <a:outerShdw blurRad="38100" dist="38100" dir="2700000" algn="tl">
                    <a:srgbClr val="000000">
                      <a:alpha val="43137"/>
                    </a:srgbClr>
                  </a:outerShdw>
                </a:effectLst>
              </a:rPr>
              <a:t>●</a:t>
            </a:r>
            <a:r>
              <a:rPr lang="ja-JP" altLang="en-US" sz="3200" dirty="0" smtClean="0">
                <a:solidFill>
                  <a:srgbClr val="FF0000"/>
                </a:solidFill>
                <a:effectLst>
                  <a:outerShdw blurRad="38100" dist="38100" dir="2700000" algn="tl">
                    <a:srgbClr val="000000">
                      <a:alpha val="43137"/>
                    </a:srgbClr>
                  </a:outerShdw>
                </a:effectLst>
              </a:rPr>
              <a:t>ＩＬＯ看護職員条約・勧告</a:t>
            </a:r>
            <a:r>
              <a:rPr lang="ja-JP" altLang="en-US" sz="3200" dirty="0" smtClean="0">
                <a:solidFill>
                  <a:srgbClr val="002060"/>
                </a:solidFill>
                <a:effectLst>
                  <a:outerShdw blurRad="38100" dist="38100" dir="2700000" algn="tl">
                    <a:srgbClr val="000000">
                      <a:alpha val="43137"/>
                    </a:srgbClr>
                  </a:outerShdw>
                </a:effectLst>
              </a:rPr>
              <a:t>　</a:t>
            </a:r>
            <a:r>
              <a:rPr lang="ja-JP" altLang="en-US" sz="3200" dirty="0" smtClean="0">
                <a:solidFill>
                  <a:srgbClr val="FF0000"/>
                </a:solidFill>
                <a:effectLst>
                  <a:outerShdw blurRad="38100" dist="38100" dir="2700000" algn="tl">
                    <a:srgbClr val="000000">
                      <a:alpha val="43137"/>
                    </a:srgbClr>
                  </a:outerShdw>
                </a:effectLst>
              </a:rPr>
              <a:t>「１日８時間以内」</a:t>
            </a:r>
            <a:r>
              <a:rPr lang="ja-JP" altLang="en-US" sz="3200" dirty="0" smtClean="0">
                <a:solidFill>
                  <a:srgbClr val="002060"/>
                </a:solidFill>
                <a:effectLst>
                  <a:outerShdw blurRad="38100" dist="38100" dir="2700000" algn="tl">
                    <a:srgbClr val="000000">
                      <a:alpha val="43137"/>
                    </a:srgbClr>
                  </a:outerShdw>
                </a:effectLst>
              </a:rPr>
              <a:t>「時間外含めて１２時間以内」</a:t>
            </a:r>
            <a:r>
              <a:rPr lang="ja-JP" altLang="en-US" sz="3200" dirty="0" smtClean="0">
                <a:solidFill>
                  <a:srgbClr val="FF0000"/>
                </a:solidFill>
                <a:effectLst>
                  <a:outerShdw blurRad="38100" dist="38100" dir="2700000" algn="tl">
                    <a:srgbClr val="000000">
                      <a:alpha val="43137"/>
                    </a:srgbClr>
                  </a:outerShdw>
                </a:effectLst>
              </a:rPr>
              <a:t>「勤務間隔１２時間以上」</a:t>
            </a:r>
            <a:endParaRPr lang="en-US" altLang="ja-JP" sz="3200" dirty="0" smtClean="0">
              <a:solidFill>
                <a:srgbClr val="FF0000"/>
              </a:solidFill>
              <a:effectLst>
                <a:outerShdw blurRad="38100" dist="38100" dir="2700000" algn="tl">
                  <a:srgbClr val="000000">
                    <a:alpha val="43137"/>
                  </a:srgbClr>
                </a:outerShdw>
              </a:effectLst>
            </a:endParaRPr>
          </a:p>
          <a:p>
            <a:pPr>
              <a:lnSpc>
                <a:spcPct val="120000"/>
              </a:lnSpc>
              <a:buNone/>
            </a:pPr>
            <a:r>
              <a:rPr lang="ja-JP" altLang="en-US" sz="3200" dirty="0" smtClean="0">
                <a:solidFill>
                  <a:srgbClr val="002060"/>
                </a:solidFill>
                <a:effectLst>
                  <a:outerShdw blurRad="38100" dist="38100" dir="2700000" algn="tl">
                    <a:srgbClr val="000000">
                      <a:alpha val="43137"/>
                    </a:srgbClr>
                  </a:outerShdw>
                </a:effectLst>
                <a:latin typeface="+mn-ea"/>
              </a:rPr>
              <a:t>●</a:t>
            </a:r>
            <a:r>
              <a:rPr lang="ja-JP" altLang="en-US" sz="3200" dirty="0" smtClean="0">
                <a:solidFill>
                  <a:srgbClr val="FF0000"/>
                </a:solidFill>
                <a:effectLst>
                  <a:outerShdw blurRad="38100" dist="38100" dir="2700000" algn="tl">
                    <a:srgbClr val="000000">
                      <a:alpha val="43137"/>
                    </a:srgbClr>
                  </a:outerShdw>
                </a:effectLst>
                <a:latin typeface="+mn-ea"/>
              </a:rPr>
              <a:t>５局長通知</a:t>
            </a:r>
            <a:r>
              <a:rPr lang="ja-JP" altLang="en-US" sz="3200" dirty="0" smtClean="0">
                <a:solidFill>
                  <a:srgbClr val="002060"/>
                </a:solidFill>
                <a:effectLst>
                  <a:outerShdw blurRad="38100" dist="38100" dir="2700000" algn="tl">
                    <a:srgbClr val="000000">
                      <a:alpha val="43137"/>
                    </a:srgbClr>
                  </a:outerShdw>
                </a:effectLst>
                <a:latin typeface="+mn-ea"/>
              </a:rPr>
              <a:t>「</a:t>
            </a:r>
            <a:r>
              <a:rPr lang="ja-JP" altLang="en-US" sz="3200" dirty="0">
                <a:solidFill>
                  <a:srgbClr val="002060"/>
                </a:solidFill>
                <a:effectLst>
                  <a:outerShdw blurRad="38100" dist="38100" dir="2700000" algn="tl">
                    <a:srgbClr val="000000">
                      <a:alpha val="43137"/>
                    </a:srgbClr>
                  </a:outerShdw>
                </a:effectLst>
                <a:latin typeface="+mn-ea"/>
              </a:rPr>
              <a:t>交代制勤務等に伴う負担をできる限り軽減</a:t>
            </a:r>
            <a:r>
              <a:rPr lang="ja-JP" altLang="en-US" sz="3200" dirty="0" smtClean="0">
                <a:solidFill>
                  <a:srgbClr val="002060"/>
                </a:solidFill>
                <a:effectLst>
                  <a:outerShdw blurRad="38100" dist="38100" dir="2700000" algn="tl">
                    <a:srgbClr val="000000">
                      <a:alpha val="43137"/>
                    </a:srgbClr>
                  </a:outerShdw>
                </a:effectLst>
                <a:latin typeface="+mn-ea"/>
              </a:rPr>
              <a:t>」</a:t>
            </a:r>
            <a:endParaRPr lang="en-US" altLang="ja-JP" sz="3200" dirty="0" smtClean="0">
              <a:solidFill>
                <a:srgbClr val="002060"/>
              </a:solidFill>
              <a:effectLst>
                <a:outerShdw blurRad="38100" dist="38100" dir="2700000" algn="tl">
                  <a:srgbClr val="000000">
                    <a:alpha val="43137"/>
                  </a:srgbClr>
                </a:outerShdw>
              </a:effectLst>
              <a:latin typeface="+mn-ea"/>
            </a:endParaRPr>
          </a:p>
          <a:p>
            <a:pPr>
              <a:lnSpc>
                <a:spcPct val="120000"/>
              </a:lnSpc>
              <a:buNone/>
            </a:pPr>
            <a:r>
              <a:rPr lang="ja-JP" altLang="en-US" sz="3200" dirty="0" smtClean="0">
                <a:solidFill>
                  <a:srgbClr val="002060"/>
                </a:solidFill>
                <a:effectLst>
                  <a:outerShdw blurRad="38100" dist="38100" dir="2700000" algn="tl">
                    <a:srgbClr val="000000">
                      <a:alpha val="43137"/>
                    </a:srgbClr>
                  </a:outerShdw>
                </a:effectLst>
                <a:latin typeface="+mn-ea"/>
              </a:rPr>
              <a:t>　「個々</a:t>
            </a:r>
            <a:r>
              <a:rPr lang="ja-JP" altLang="en-US" sz="3200" dirty="0">
                <a:solidFill>
                  <a:srgbClr val="002060"/>
                </a:solidFill>
                <a:effectLst>
                  <a:outerShdw blurRad="38100" dist="38100" dir="2700000" algn="tl">
                    <a:srgbClr val="000000">
                      <a:alpha val="43137"/>
                    </a:srgbClr>
                  </a:outerShdw>
                </a:effectLst>
                <a:latin typeface="+mn-ea"/>
              </a:rPr>
              <a:t>の看護師等の労働時間等に関する適正な把握及び</a:t>
            </a:r>
            <a:r>
              <a:rPr lang="ja-JP" altLang="en-US" sz="3200" dirty="0" smtClean="0">
                <a:solidFill>
                  <a:srgbClr val="002060"/>
                </a:solidFill>
                <a:effectLst>
                  <a:outerShdw blurRad="38100" dist="38100" dir="2700000" algn="tl">
                    <a:srgbClr val="000000">
                      <a:alpha val="43137"/>
                    </a:srgbClr>
                  </a:outerShdw>
                </a:effectLst>
                <a:latin typeface="+mn-ea"/>
              </a:rPr>
              <a:t>管理」</a:t>
            </a:r>
            <a:endParaRPr lang="en-US" altLang="ja-JP" sz="3200" dirty="0" smtClean="0">
              <a:solidFill>
                <a:srgbClr val="002060"/>
              </a:solidFill>
              <a:effectLst>
                <a:outerShdw blurRad="38100" dist="38100" dir="2700000" algn="tl">
                  <a:srgbClr val="000000">
                    <a:alpha val="43137"/>
                  </a:srgbClr>
                </a:outerShdw>
              </a:effectLst>
              <a:latin typeface="+mn-ea"/>
            </a:endParaRPr>
          </a:p>
          <a:p>
            <a:pPr>
              <a:lnSpc>
                <a:spcPct val="120000"/>
              </a:lnSpc>
              <a:buNone/>
            </a:pPr>
            <a:r>
              <a:rPr lang="ja-JP" altLang="en-US" sz="3200" dirty="0" smtClean="0">
                <a:solidFill>
                  <a:srgbClr val="002060"/>
                </a:solidFill>
                <a:effectLst>
                  <a:outerShdw blurRad="38100" dist="38100" dir="2700000" algn="tl">
                    <a:srgbClr val="000000">
                      <a:alpha val="43137"/>
                    </a:srgbClr>
                  </a:outerShdw>
                </a:effectLst>
              </a:rPr>
              <a:t>●</a:t>
            </a:r>
            <a:r>
              <a:rPr lang="en-US" altLang="ja-JP" sz="3200" dirty="0" smtClean="0">
                <a:solidFill>
                  <a:srgbClr val="FF0000"/>
                </a:solidFill>
                <a:effectLst>
                  <a:outerShdw blurRad="38100" dist="38100" dir="2700000" algn="tl">
                    <a:srgbClr val="000000">
                      <a:alpha val="43137"/>
                    </a:srgbClr>
                  </a:outerShdw>
                </a:effectLst>
              </a:rPr>
              <a:t>6</a:t>
            </a:r>
            <a:r>
              <a:rPr lang="ja-JP" altLang="en-US" sz="3200" dirty="0" smtClean="0">
                <a:solidFill>
                  <a:srgbClr val="FF0000"/>
                </a:solidFill>
                <a:effectLst>
                  <a:outerShdw blurRad="38100" dist="38100" dir="2700000" algn="tl">
                    <a:srgbClr val="000000">
                      <a:alpha val="43137"/>
                    </a:srgbClr>
                  </a:outerShdw>
                </a:effectLst>
              </a:rPr>
              <a:t>局長通知</a:t>
            </a:r>
            <a:r>
              <a:rPr lang="ja-JP" altLang="en-US" sz="3200" dirty="0" smtClean="0">
                <a:solidFill>
                  <a:srgbClr val="002060"/>
                </a:solidFill>
                <a:effectLst>
                  <a:outerShdw blurRad="38100" dist="38100" dir="2700000" algn="tl">
                    <a:srgbClr val="000000">
                      <a:alpha val="43137"/>
                    </a:srgbClr>
                  </a:outerShdw>
                </a:effectLst>
              </a:rPr>
              <a:t>「医療</a:t>
            </a:r>
            <a:r>
              <a:rPr lang="ja-JP" altLang="en-US" sz="3200" dirty="0">
                <a:solidFill>
                  <a:srgbClr val="002060"/>
                </a:solidFill>
                <a:effectLst>
                  <a:outerShdw blurRad="38100" dist="38100" dir="2700000" algn="tl">
                    <a:srgbClr val="000000">
                      <a:alpha val="43137"/>
                    </a:srgbClr>
                  </a:outerShdw>
                </a:effectLst>
              </a:rPr>
              <a:t>スタッフが健康で安心して働ける環境を整備し、</a:t>
            </a:r>
            <a:r>
              <a:rPr lang="en-US" altLang="ja-JP" sz="3200" dirty="0">
                <a:solidFill>
                  <a:srgbClr val="002060"/>
                </a:solidFill>
                <a:effectLst>
                  <a:outerShdw blurRad="38100" dist="38100" dir="2700000" algn="tl">
                    <a:srgbClr val="000000">
                      <a:alpha val="43137"/>
                    </a:srgbClr>
                  </a:outerShdw>
                </a:effectLst>
              </a:rPr>
              <a:t>｢</a:t>
            </a:r>
            <a:r>
              <a:rPr lang="ja-JP" altLang="en-US" sz="3200" dirty="0">
                <a:solidFill>
                  <a:srgbClr val="002060"/>
                </a:solidFill>
                <a:effectLst>
                  <a:outerShdw blurRad="38100" dist="38100" dir="2700000" algn="tl">
                    <a:srgbClr val="000000">
                      <a:alpha val="43137"/>
                    </a:srgbClr>
                  </a:outerShdw>
                </a:effectLst>
              </a:rPr>
              <a:t>雇用の質」を高めていくことにより</a:t>
            </a:r>
            <a:r>
              <a:rPr lang="ja-JP" altLang="en-US" sz="3200" dirty="0" smtClean="0">
                <a:solidFill>
                  <a:srgbClr val="002060"/>
                </a:solidFill>
                <a:effectLst>
                  <a:outerShdw blurRad="38100" dist="38100" dir="2700000" algn="tl">
                    <a:srgbClr val="000000">
                      <a:alpha val="43137"/>
                    </a:srgbClr>
                  </a:outerShdw>
                </a:effectLst>
              </a:rPr>
              <a:t>、人材</a:t>
            </a:r>
            <a:r>
              <a:rPr lang="ja-JP" altLang="en-US" sz="3200" dirty="0">
                <a:solidFill>
                  <a:srgbClr val="002060"/>
                </a:solidFill>
                <a:effectLst>
                  <a:outerShdw blurRad="38100" dist="38100" dir="2700000" algn="tl">
                    <a:srgbClr val="000000">
                      <a:alpha val="43137"/>
                    </a:srgbClr>
                  </a:outerShdw>
                </a:effectLst>
              </a:rPr>
              <a:t>の定着・育成を</a:t>
            </a:r>
            <a:r>
              <a:rPr lang="ja-JP" altLang="en-US" sz="3200" dirty="0" smtClean="0">
                <a:solidFill>
                  <a:srgbClr val="002060"/>
                </a:solidFill>
                <a:effectLst>
                  <a:outerShdw blurRad="38100" dist="38100" dir="2700000" algn="tl">
                    <a:srgbClr val="000000">
                      <a:alpha val="43137"/>
                    </a:srgbClr>
                  </a:outerShdw>
                </a:effectLst>
              </a:rPr>
              <a:t>図る」</a:t>
            </a:r>
            <a:endParaRPr lang="en-US" altLang="ja-JP" sz="3200" dirty="0" smtClean="0">
              <a:solidFill>
                <a:srgbClr val="002060"/>
              </a:solidFill>
              <a:effectLst>
                <a:outerShdw blurRad="38100" dist="38100" dir="2700000" algn="tl">
                  <a:srgbClr val="000000">
                    <a:alpha val="43137"/>
                  </a:srgbClr>
                </a:outerShdw>
              </a:effectLst>
            </a:endParaRPr>
          </a:p>
          <a:p>
            <a:pPr>
              <a:lnSpc>
                <a:spcPct val="120000"/>
              </a:lnSpc>
              <a:buNone/>
            </a:pPr>
            <a:r>
              <a:rPr lang="ja-JP" altLang="en-US" sz="3200" dirty="0" smtClean="0">
                <a:solidFill>
                  <a:srgbClr val="002060"/>
                </a:solidFill>
                <a:effectLst>
                  <a:outerShdw blurRad="38100" dist="38100" dir="2700000" algn="tl">
                    <a:srgbClr val="000000">
                      <a:alpha val="43137"/>
                    </a:srgbClr>
                  </a:outerShdw>
                </a:effectLst>
              </a:rPr>
              <a:t>●「自動車運転手の労働時間等の改善のための基準」（厚労省告示）による規制</a:t>
            </a:r>
            <a:endParaRPr lang="en-US" altLang="ja-JP" sz="3200" dirty="0" smtClean="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986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ILO写真\IMG_04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3124200" y="381040"/>
            <a:ext cx="6019800" cy="1080120"/>
          </a:xfrm>
          <a:prstGeom prst="wedgeRoundRectCallout">
            <a:avLst>
              <a:gd name="adj1" fmla="val -22305"/>
              <a:gd name="adj2" fmla="val 95317"/>
              <a:gd name="adj3" fmla="val 16667"/>
            </a:avLst>
          </a:prstGeom>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smtClean="0">
                <a:solidFill>
                  <a:srgbClr val="C00000"/>
                </a:solidFill>
                <a:latin typeface="HGP創英角ｺﾞｼｯｸUB" pitchFamily="50" charset="-128"/>
                <a:ea typeface="HGP創英角ｺﾞｼｯｸUB" pitchFamily="50" charset="-128"/>
              </a:rPr>
              <a:t>人員不足をオーバーワークで補う悪循環を断ち切らなくてはならない！</a:t>
            </a:r>
            <a:endParaRPr kumimoji="1" lang="ja-JP" altLang="en-US" sz="2800" dirty="0">
              <a:solidFill>
                <a:srgbClr val="C00000"/>
              </a:solidFill>
              <a:latin typeface="HGP創英角ｺﾞｼｯｸUB" pitchFamily="50" charset="-128"/>
              <a:ea typeface="HGP創英角ｺﾞｼｯｸUB" pitchFamily="50" charset="-128"/>
            </a:endParaRPr>
          </a:p>
        </p:txBody>
      </p:sp>
      <p:sp>
        <p:nvSpPr>
          <p:cNvPr id="3" name="テキスト ボックス 2"/>
          <p:cNvSpPr txBox="1"/>
          <p:nvPr/>
        </p:nvSpPr>
        <p:spPr>
          <a:xfrm>
            <a:off x="26441" y="6027003"/>
            <a:ext cx="9117559" cy="830997"/>
          </a:xfrm>
          <a:prstGeom prst="rect">
            <a:avLst/>
          </a:prstGeom>
          <a:solidFill>
            <a:srgbClr val="FFFF00"/>
          </a:solidFill>
        </p:spPr>
        <p:txBody>
          <a:bodyPr wrap="square" rtlCol="0">
            <a:spAutoFit/>
          </a:bodyPr>
          <a:lstStyle/>
          <a:p>
            <a:r>
              <a:rPr kumimoji="1" lang="ja-JP" altLang="en-US" sz="2400" b="1" dirty="0" smtClean="0"/>
              <a:t>ＩＬＯ・欧州視察団　（</a:t>
            </a:r>
            <a:r>
              <a:rPr kumimoji="1" lang="en-US" altLang="ja-JP" sz="2400" b="1" dirty="0" smtClean="0"/>
              <a:t>2014</a:t>
            </a:r>
            <a:r>
              <a:rPr kumimoji="1" lang="ja-JP" altLang="en-US" sz="2400" b="1" dirty="0" smtClean="0"/>
              <a:t>年</a:t>
            </a:r>
            <a:r>
              <a:rPr kumimoji="1" lang="en-US" altLang="ja-JP" sz="2400" b="1" dirty="0" smtClean="0"/>
              <a:t>5</a:t>
            </a:r>
            <a:r>
              <a:rPr kumimoji="1" lang="ja-JP" altLang="en-US" sz="2400" b="1" dirty="0" smtClean="0"/>
              <a:t>月）</a:t>
            </a:r>
            <a:endParaRPr kumimoji="1" lang="en-US" altLang="ja-JP" sz="2400" b="1" dirty="0" smtClean="0"/>
          </a:p>
          <a:p>
            <a:r>
              <a:rPr lang="ja-JP" altLang="en-US" sz="2400" b="1" dirty="0" smtClean="0"/>
              <a:t>日本の看護労働の実態、</a:t>
            </a:r>
            <a:r>
              <a:rPr lang="en-US" altLang="ja-JP" sz="2400" b="1" dirty="0" smtClean="0"/>
              <a:t>149</a:t>
            </a:r>
            <a:r>
              <a:rPr lang="ja-JP" altLang="en-US" sz="2400" b="1" dirty="0" smtClean="0"/>
              <a:t>号条約批准に向けた運動など懇談</a:t>
            </a:r>
            <a:endParaRPr kumimoji="1" lang="ja-JP" altLang="en-US" sz="2400" b="1" dirty="0"/>
          </a:p>
        </p:txBody>
      </p:sp>
    </p:spTree>
    <p:extLst>
      <p:ext uri="{BB962C8B-B14F-4D97-AF65-F5344CB8AC3E}">
        <p14:creationId xmlns:p14="http://schemas.microsoft.com/office/powerpoint/2010/main" val="196751063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88640"/>
            <a:ext cx="8784976" cy="770584"/>
          </a:xfrm>
          <a:solidFill>
            <a:srgbClr val="FFFF00"/>
          </a:solidFill>
        </p:spPr>
        <p:txBody>
          <a:bodyPr>
            <a:normAutofit/>
          </a:bodyPr>
          <a:lstStyle/>
          <a:p>
            <a:pPr algn="ctr"/>
            <a:r>
              <a:rPr kumimoji="1" lang="ja-JP" altLang="en-US" sz="4000" b="1" dirty="0" smtClean="0">
                <a:solidFill>
                  <a:srgbClr val="002060"/>
                </a:solidFill>
                <a:effectLst>
                  <a:outerShdw blurRad="38100" dist="38100" dir="2700000" algn="tl">
                    <a:srgbClr val="000000">
                      <a:alpha val="43137"/>
                    </a:srgbClr>
                  </a:outerShdw>
                </a:effectLst>
                <a:latin typeface="+mj-ea"/>
              </a:rPr>
              <a:t>めざすべき看護体制の提言（考え方）</a:t>
            </a:r>
            <a:endParaRPr kumimoji="1" lang="ja-JP" altLang="en-US" sz="4000" b="1" dirty="0">
              <a:solidFill>
                <a:srgbClr val="002060"/>
              </a:solidFill>
              <a:effectLst>
                <a:outerShdw blurRad="38100" dist="38100" dir="2700000" algn="tl">
                  <a:srgbClr val="000000">
                    <a:alpha val="43137"/>
                  </a:srgbClr>
                </a:outerShdw>
              </a:effectLst>
              <a:latin typeface="+mj-ea"/>
            </a:endParaRPr>
          </a:p>
        </p:txBody>
      </p:sp>
      <p:sp>
        <p:nvSpPr>
          <p:cNvPr id="6" name="コンテンツ プレースホルダ 5"/>
          <p:cNvSpPr>
            <a:spLocks noGrp="1"/>
          </p:cNvSpPr>
          <p:nvPr>
            <p:ph idx="1"/>
          </p:nvPr>
        </p:nvSpPr>
        <p:spPr>
          <a:xfrm>
            <a:off x="179512" y="1111624"/>
            <a:ext cx="8856983" cy="5446587"/>
          </a:xfrm>
        </p:spPr>
        <p:txBody>
          <a:bodyPr>
            <a:noAutofit/>
          </a:bodyPr>
          <a:lstStyle/>
          <a:p>
            <a:pPr marL="0" indent="0">
              <a:buNone/>
            </a:pPr>
            <a:r>
              <a:rPr lang="en-US" altLang="ja-JP" sz="2400" dirty="0" smtClean="0">
                <a:solidFill>
                  <a:srgbClr val="FF0000"/>
                </a:solidFill>
                <a:effectLst>
                  <a:outerShdw blurRad="38100" dist="38100" dir="2700000" algn="tl">
                    <a:srgbClr val="000000">
                      <a:alpha val="43137"/>
                    </a:srgbClr>
                  </a:outerShdw>
                </a:effectLst>
                <a:latin typeface="+mn-ea"/>
              </a:rPr>
              <a:t>【</a:t>
            </a:r>
            <a:r>
              <a:rPr lang="ja-JP" altLang="en-US" sz="2400" dirty="0" smtClean="0">
                <a:solidFill>
                  <a:srgbClr val="FF0000"/>
                </a:solidFill>
                <a:effectLst>
                  <a:outerShdw blurRad="38100" dist="38100" dir="2700000" algn="tl">
                    <a:srgbClr val="000000">
                      <a:alpha val="43137"/>
                    </a:srgbClr>
                  </a:outerShdw>
                </a:effectLst>
                <a:latin typeface="+mn-ea"/>
              </a:rPr>
              <a:t>基本</a:t>
            </a:r>
            <a:r>
              <a:rPr lang="en-US" altLang="ja-JP" sz="2400" dirty="0" smtClean="0">
                <a:solidFill>
                  <a:srgbClr val="FF0000"/>
                </a:solidFill>
                <a:effectLst>
                  <a:outerShdw blurRad="38100" dist="38100" dir="2700000" algn="tl">
                    <a:srgbClr val="000000">
                      <a:alpha val="43137"/>
                    </a:srgbClr>
                  </a:outerShdw>
                </a:effectLst>
                <a:latin typeface="+mn-ea"/>
              </a:rPr>
              <a:t>】</a:t>
            </a:r>
            <a:r>
              <a:rPr lang="ja-JP" altLang="en-US" sz="2400" dirty="0" smtClean="0">
                <a:solidFill>
                  <a:srgbClr val="FF0000"/>
                </a:solidFill>
                <a:effectLst>
                  <a:outerShdw blurRad="38100" dist="38100" dir="2700000" algn="tl">
                    <a:srgbClr val="000000">
                      <a:alpha val="43137"/>
                    </a:srgbClr>
                  </a:outerShdw>
                </a:effectLst>
                <a:latin typeface="+mn-ea"/>
              </a:rPr>
              <a:t>５局長</a:t>
            </a:r>
            <a:r>
              <a:rPr lang="ja-JP" altLang="en-US" sz="2400" dirty="0">
                <a:solidFill>
                  <a:srgbClr val="FF0000"/>
                </a:solidFill>
                <a:effectLst>
                  <a:outerShdw blurRad="38100" dist="38100" dir="2700000" algn="tl">
                    <a:srgbClr val="000000">
                      <a:alpha val="43137"/>
                    </a:srgbClr>
                  </a:outerShdw>
                </a:effectLst>
                <a:latin typeface="+mn-ea"/>
              </a:rPr>
              <a:t>通知</a:t>
            </a:r>
            <a:r>
              <a:rPr lang="ja-JP" altLang="en-US" sz="2400" dirty="0" smtClean="0">
                <a:solidFill>
                  <a:srgbClr val="FF0000"/>
                </a:solidFill>
                <a:effectLst>
                  <a:outerShdw blurRad="38100" dist="38100" dir="2700000" algn="tl">
                    <a:srgbClr val="000000">
                      <a:alpha val="43137"/>
                    </a:srgbClr>
                  </a:outerShdw>
                </a:effectLst>
                <a:latin typeface="+mn-ea"/>
              </a:rPr>
              <a:t>や国際基準を、どの</a:t>
            </a:r>
            <a:r>
              <a:rPr lang="ja-JP" altLang="en-US" sz="2400" dirty="0">
                <a:solidFill>
                  <a:srgbClr val="FF0000"/>
                </a:solidFill>
                <a:effectLst>
                  <a:outerShdw blurRad="38100" dist="38100" dir="2700000" algn="tl">
                    <a:srgbClr val="000000">
                      <a:alpha val="43137"/>
                    </a:srgbClr>
                  </a:outerShdw>
                </a:effectLst>
                <a:latin typeface="+mn-ea"/>
              </a:rPr>
              <a:t>職場でも、</a:t>
            </a:r>
            <a:r>
              <a:rPr lang="ja-JP" altLang="en-US" sz="2400" dirty="0" smtClean="0">
                <a:solidFill>
                  <a:srgbClr val="FF0000"/>
                </a:solidFill>
                <a:effectLst>
                  <a:outerShdw blurRad="38100" dist="38100" dir="2700000" algn="tl">
                    <a:srgbClr val="000000">
                      <a:alpha val="43137"/>
                    </a:srgbClr>
                  </a:outerShdw>
                </a:effectLst>
                <a:latin typeface="+mn-ea"/>
              </a:rPr>
              <a:t>実現し得る体制</a:t>
            </a:r>
            <a:endParaRPr lang="en-US" altLang="ja-JP" sz="2400" dirty="0">
              <a:solidFill>
                <a:srgbClr val="FF0000"/>
              </a:solidFill>
              <a:effectLst>
                <a:outerShdw blurRad="38100" dist="38100" dir="2700000" algn="tl">
                  <a:srgbClr val="000000">
                    <a:alpha val="43137"/>
                  </a:srgbClr>
                </a:outerShdw>
              </a:effectLst>
              <a:latin typeface="+mn-ea"/>
            </a:endParaRPr>
          </a:p>
          <a:p>
            <a:pPr marL="0" indent="0">
              <a:buNone/>
            </a:pPr>
            <a:r>
              <a:rPr lang="ja-JP" altLang="en-US" sz="2400" dirty="0" smtClean="0">
                <a:latin typeface="+mn-ea"/>
              </a:rPr>
              <a:t>●　</a:t>
            </a:r>
            <a:r>
              <a:rPr lang="en-US" altLang="ja-JP" sz="2400" dirty="0" smtClean="0">
                <a:latin typeface="+mn-ea"/>
              </a:rPr>
              <a:t>2007</a:t>
            </a:r>
            <a:r>
              <a:rPr lang="ja-JP" altLang="en-US" sz="2400" dirty="0" smtClean="0">
                <a:latin typeface="+mn-ea"/>
              </a:rPr>
              <a:t>年国会決議の実現⇒病棟では</a:t>
            </a:r>
            <a:r>
              <a:rPr lang="ja-JP" altLang="en-US" sz="2400" dirty="0" smtClean="0">
                <a:solidFill>
                  <a:srgbClr val="FF0000"/>
                </a:solidFill>
                <a:latin typeface="+mn-ea"/>
              </a:rPr>
              <a:t>日勤</a:t>
            </a:r>
            <a:r>
              <a:rPr lang="ja-JP" altLang="en-US" sz="2400" dirty="0">
                <a:solidFill>
                  <a:srgbClr val="FF0000"/>
                </a:solidFill>
                <a:latin typeface="+mn-ea"/>
              </a:rPr>
              <a:t>「</a:t>
            </a:r>
            <a:r>
              <a:rPr lang="ja-JP" altLang="en-US" sz="2400" dirty="0" smtClean="0">
                <a:solidFill>
                  <a:srgbClr val="FF0000"/>
                </a:solidFill>
                <a:latin typeface="+mn-ea"/>
              </a:rPr>
              <a:t>患者４人に看護職員１人」、夜勤「</a:t>
            </a:r>
            <a:r>
              <a:rPr lang="en-US" altLang="ja-JP" sz="2400" dirty="0" smtClean="0">
                <a:solidFill>
                  <a:srgbClr val="FF0000"/>
                </a:solidFill>
                <a:latin typeface="+mn-ea"/>
              </a:rPr>
              <a:t>10</a:t>
            </a:r>
            <a:r>
              <a:rPr lang="ja-JP" altLang="en-US" sz="2400" dirty="0" smtClean="0">
                <a:solidFill>
                  <a:srgbClr val="FF0000"/>
                </a:solidFill>
                <a:latin typeface="+mn-ea"/>
              </a:rPr>
              <a:t>人に１人」以上</a:t>
            </a:r>
            <a:r>
              <a:rPr lang="ja-JP" altLang="en-US" sz="2400" dirty="0" smtClean="0">
                <a:latin typeface="+mn-ea"/>
              </a:rPr>
              <a:t>（１看護単位</a:t>
            </a:r>
            <a:r>
              <a:rPr lang="en-US" altLang="ja-JP" sz="2400" dirty="0" smtClean="0">
                <a:latin typeface="+mn-ea"/>
              </a:rPr>
              <a:t>40</a:t>
            </a:r>
            <a:r>
              <a:rPr lang="ja-JP" altLang="en-US" sz="2400" dirty="0" smtClean="0">
                <a:latin typeface="+mn-ea"/>
              </a:rPr>
              <a:t>床として、常時</a:t>
            </a:r>
            <a:r>
              <a:rPr lang="en-US" altLang="ja-JP" sz="2400" dirty="0" smtClean="0">
                <a:latin typeface="+mn-ea"/>
              </a:rPr>
              <a:t>4</a:t>
            </a:r>
            <a:r>
              <a:rPr lang="ja-JP" altLang="en-US" sz="2400" dirty="0" smtClean="0">
                <a:latin typeface="+mn-ea"/>
              </a:rPr>
              <a:t>人夜勤を確保するには、夜勤は少なくとも５人が必要）</a:t>
            </a:r>
            <a:endParaRPr lang="en-US" altLang="ja-JP" sz="2400" dirty="0" smtClean="0">
              <a:latin typeface="+mn-ea"/>
            </a:endParaRPr>
          </a:p>
          <a:p>
            <a:pPr marL="0" indent="0">
              <a:buNone/>
            </a:pPr>
            <a:r>
              <a:rPr lang="ja-JP" altLang="en-US" sz="2400" dirty="0" smtClean="0">
                <a:latin typeface="+mn-ea"/>
              </a:rPr>
              <a:t>●</a:t>
            </a:r>
            <a:r>
              <a:rPr kumimoji="1" lang="ja-JP" altLang="en-US" sz="2400" dirty="0" smtClean="0">
                <a:latin typeface="+mn-ea"/>
              </a:rPr>
              <a:t>夜勤交替制労働</a:t>
            </a:r>
            <a:r>
              <a:rPr kumimoji="1" lang="ja-JP" altLang="en-US" sz="2400" dirty="0" smtClean="0">
                <a:solidFill>
                  <a:srgbClr val="FF0000"/>
                </a:solidFill>
                <a:latin typeface="+mn-ea"/>
              </a:rPr>
              <a:t>「</a:t>
            </a:r>
            <a:r>
              <a:rPr kumimoji="1" lang="en-US" altLang="ja-JP" sz="2400" dirty="0" smtClean="0">
                <a:solidFill>
                  <a:srgbClr val="FF0000"/>
                </a:solidFill>
                <a:latin typeface="+mn-ea"/>
              </a:rPr>
              <a:t>1</a:t>
            </a:r>
            <a:r>
              <a:rPr kumimoji="1" lang="ja-JP" altLang="en-US" sz="2400" dirty="0" smtClean="0">
                <a:solidFill>
                  <a:srgbClr val="FF0000"/>
                </a:solidFill>
                <a:latin typeface="+mn-ea"/>
              </a:rPr>
              <a:t>日</a:t>
            </a:r>
            <a:r>
              <a:rPr kumimoji="1" lang="en-US" altLang="ja-JP" sz="2400" dirty="0" smtClean="0">
                <a:solidFill>
                  <a:srgbClr val="FF0000"/>
                </a:solidFill>
                <a:latin typeface="+mn-ea"/>
              </a:rPr>
              <a:t>8</a:t>
            </a:r>
            <a:r>
              <a:rPr kumimoji="1" lang="ja-JP" altLang="en-US" sz="2400" dirty="0" smtClean="0">
                <a:solidFill>
                  <a:srgbClr val="FF0000"/>
                </a:solidFill>
                <a:latin typeface="+mn-ea"/>
              </a:rPr>
              <a:t>時間、勤務間隔</a:t>
            </a:r>
            <a:r>
              <a:rPr kumimoji="1" lang="en-US" altLang="ja-JP" sz="2400" dirty="0" smtClean="0">
                <a:solidFill>
                  <a:srgbClr val="FF0000"/>
                </a:solidFill>
                <a:latin typeface="+mn-ea"/>
              </a:rPr>
              <a:t>12</a:t>
            </a:r>
            <a:r>
              <a:rPr kumimoji="1" lang="ja-JP" altLang="en-US" sz="2400" dirty="0" smtClean="0">
                <a:solidFill>
                  <a:srgbClr val="FF0000"/>
                </a:solidFill>
                <a:latin typeface="+mn-ea"/>
              </a:rPr>
              <a:t>時間、週</a:t>
            </a:r>
            <a:r>
              <a:rPr kumimoji="1" lang="en-US" altLang="ja-JP" sz="2400" dirty="0" smtClean="0">
                <a:solidFill>
                  <a:srgbClr val="FF0000"/>
                </a:solidFill>
                <a:latin typeface="+mn-ea"/>
              </a:rPr>
              <a:t>32</a:t>
            </a:r>
            <a:r>
              <a:rPr kumimoji="1" lang="ja-JP" altLang="en-US" sz="2400" dirty="0" smtClean="0">
                <a:solidFill>
                  <a:srgbClr val="FF0000"/>
                </a:solidFill>
                <a:latin typeface="+mn-ea"/>
              </a:rPr>
              <a:t>時間以内」「夜勤は月</a:t>
            </a:r>
            <a:r>
              <a:rPr kumimoji="1" lang="en-US" altLang="ja-JP" sz="2400" dirty="0" smtClean="0">
                <a:solidFill>
                  <a:srgbClr val="FF0000"/>
                </a:solidFill>
                <a:latin typeface="+mn-ea"/>
              </a:rPr>
              <a:t>8</a:t>
            </a:r>
            <a:r>
              <a:rPr kumimoji="1" lang="ja-JP" altLang="en-US" sz="2400" dirty="0" smtClean="0">
                <a:solidFill>
                  <a:srgbClr val="FF0000"/>
                </a:solidFill>
                <a:latin typeface="+mn-ea"/>
              </a:rPr>
              <a:t>日以内・正循環」</a:t>
            </a:r>
            <a:endParaRPr kumimoji="1" lang="en-US" altLang="ja-JP" sz="2400" dirty="0" smtClean="0">
              <a:solidFill>
                <a:srgbClr val="FF0000"/>
              </a:solidFill>
              <a:latin typeface="+mn-ea"/>
            </a:endParaRPr>
          </a:p>
          <a:p>
            <a:pPr marL="0" indent="0">
              <a:buNone/>
            </a:pPr>
            <a:r>
              <a:rPr lang="ja-JP" altLang="en-US" sz="2400" dirty="0" smtClean="0">
                <a:latin typeface="+mn-ea"/>
              </a:rPr>
              <a:t>●完全週休２日制、諸休暇・休日の完全取得</a:t>
            </a:r>
            <a:endParaRPr lang="en-US" altLang="ja-JP" sz="2400" dirty="0" smtClean="0">
              <a:latin typeface="+mn-ea"/>
            </a:endParaRPr>
          </a:p>
          <a:p>
            <a:pPr marL="0" indent="0">
              <a:buNone/>
            </a:pPr>
            <a:r>
              <a:rPr kumimoji="1" lang="ja-JP" altLang="en-US" sz="2400" dirty="0" smtClean="0">
                <a:latin typeface="+mn-ea"/>
              </a:rPr>
              <a:t>●母性保護（生休取得、妊娠者の夜勤免除等）</a:t>
            </a:r>
            <a:endParaRPr kumimoji="1" lang="en-US" altLang="ja-JP" sz="2400" dirty="0" smtClean="0">
              <a:latin typeface="+mn-ea"/>
            </a:endParaRPr>
          </a:p>
          <a:p>
            <a:pPr marL="0" indent="0">
              <a:buNone/>
            </a:pPr>
            <a:r>
              <a:rPr lang="ja-JP" altLang="en-US" sz="2400" dirty="0" smtClean="0">
                <a:latin typeface="+mn-ea"/>
              </a:rPr>
              <a:t>●在宅を含めたすべての職場で</a:t>
            </a:r>
            <a:r>
              <a:rPr lang="ja-JP" altLang="en-US" sz="2400" dirty="0" smtClean="0">
                <a:solidFill>
                  <a:srgbClr val="FF0000"/>
                </a:solidFill>
                <a:latin typeface="+mn-ea"/>
              </a:rPr>
              <a:t>「１人夜勤」をなくす</a:t>
            </a:r>
            <a:endParaRPr lang="en-US" altLang="ja-JP" sz="2400" dirty="0" smtClean="0">
              <a:solidFill>
                <a:srgbClr val="FF0000"/>
              </a:solidFill>
              <a:latin typeface="+mn-ea"/>
            </a:endParaRPr>
          </a:p>
          <a:p>
            <a:pPr marL="0" indent="0">
              <a:buNone/>
            </a:pPr>
            <a:r>
              <a:rPr lang="en-US" altLang="ja-JP" sz="2400" dirty="0" smtClean="0">
                <a:solidFill>
                  <a:srgbClr val="FF0000"/>
                </a:solidFill>
                <a:latin typeface="+mn-ea"/>
              </a:rPr>
              <a:t>【</a:t>
            </a:r>
            <a:r>
              <a:rPr lang="ja-JP" altLang="en-US" sz="2400" dirty="0">
                <a:solidFill>
                  <a:srgbClr val="FF0000"/>
                </a:solidFill>
                <a:latin typeface="+mn-ea"/>
              </a:rPr>
              <a:t>休みを保障するための指数</a:t>
            </a:r>
            <a:r>
              <a:rPr lang="en-US" altLang="ja-JP" sz="2400" dirty="0" smtClean="0">
                <a:solidFill>
                  <a:srgbClr val="FF0000"/>
                </a:solidFill>
                <a:latin typeface="+mn-ea"/>
              </a:rPr>
              <a:t>】</a:t>
            </a:r>
          </a:p>
          <a:p>
            <a:pPr marL="0" indent="0">
              <a:buNone/>
            </a:pPr>
            <a:r>
              <a:rPr lang="ja-JP" altLang="en-US" sz="2400" dirty="0">
                <a:solidFill>
                  <a:srgbClr val="FF0000"/>
                </a:solidFill>
                <a:latin typeface="+mn-ea"/>
              </a:rPr>
              <a:t>　</a:t>
            </a:r>
            <a:r>
              <a:rPr lang="ja-JP" altLang="en-US" sz="2400" dirty="0" smtClean="0">
                <a:solidFill>
                  <a:srgbClr val="FF0000"/>
                </a:solidFill>
                <a:latin typeface="+mn-ea"/>
              </a:rPr>
              <a:t>　病棟・在宅の指数               </a:t>
            </a:r>
            <a:r>
              <a:rPr lang="en-US" altLang="ja-JP" sz="2400" dirty="0" smtClean="0">
                <a:solidFill>
                  <a:srgbClr val="FF0000"/>
                </a:solidFill>
                <a:latin typeface="+mn-ea"/>
              </a:rPr>
              <a:t>2.39 </a:t>
            </a:r>
          </a:p>
          <a:p>
            <a:pPr marL="0" indent="0">
              <a:buNone/>
            </a:pPr>
            <a:r>
              <a:rPr lang="ja-JP" altLang="en-US" sz="2400" dirty="0">
                <a:solidFill>
                  <a:srgbClr val="FF0000"/>
                </a:solidFill>
                <a:latin typeface="+mn-ea"/>
              </a:rPr>
              <a:t>　</a:t>
            </a:r>
            <a:r>
              <a:rPr lang="ja-JP" altLang="en-US" sz="2400" dirty="0" smtClean="0">
                <a:solidFill>
                  <a:srgbClr val="FF0000"/>
                </a:solidFill>
                <a:latin typeface="+mn-ea"/>
              </a:rPr>
              <a:t>　</a:t>
            </a:r>
            <a:r>
              <a:rPr kumimoji="1" lang="ja-JP" altLang="en-US" sz="2400" dirty="0" smtClean="0">
                <a:solidFill>
                  <a:srgbClr val="FF0000"/>
                </a:solidFill>
                <a:latin typeface="+mn-ea"/>
              </a:rPr>
              <a:t>外来・</a:t>
            </a:r>
            <a:r>
              <a:rPr kumimoji="1" lang="en-US" altLang="ja-JP" sz="2400" dirty="0" smtClean="0">
                <a:solidFill>
                  <a:srgbClr val="FF0000"/>
                </a:solidFill>
                <a:latin typeface="+mn-ea"/>
              </a:rPr>
              <a:t>OP</a:t>
            </a:r>
            <a:r>
              <a:rPr kumimoji="1" lang="ja-JP" altLang="en-US" sz="2400" dirty="0" smtClean="0">
                <a:solidFill>
                  <a:srgbClr val="FF0000"/>
                </a:solidFill>
                <a:latin typeface="+mn-ea"/>
              </a:rPr>
              <a:t>室・透析等の指数　</a:t>
            </a:r>
            <a:r>
              <a:rPr kumimoji="1" lang="en-US" altLang="ja-JP" sz="2400" dirty="0" smtClean="0">
                <a:solidFill>
                  <a:srgbClr val="FF0000"/>
                </a:solidFill>
                <a:latin typeface="+mn-ea"/>
              </a:rPr>
              <a:t>1.43</a:t>
            </a:r>
          </a:p>
          <a:p>
            <a:pPr marL="0" indent="0" algn="r">
              <a:buNone/>
            </a:pPr>
            <a:r>
              <a:rPr lang="en-US" altLang="ja-JP" sz="2400" dirty="0" smtClean="0">
                <a:latin typeface="+mn-ea"/>
              </a:rPr>
              <a:t>※</a:t>
            </a:r>
            <a:r>
              <a:rPr lang="ja-JP" altLang="en-US" sz="2400" dirty="0" smtClean="0">
                <a:latin typeface="+mn-ea"/>
              </a:rPr>
              <a:t>めざすべき看護体制のリーフ参照</a:t>
            </a:r>
            <a:endParaRPr kumimoji="1" lang="ja-JP" altLang="en-US" sz="2400" dirty="0">
              <a:latin typeface="+mn-ea"/>
            </a:endParaRPr>
          </a:p>
        </p:txBody>
      </p:sp>
    </p:spTree>
    <p:extLst>
      <p:ext uri="{BB962C8B-B14F-4D97-AF65-F5344CB8AC3E}">
        <p14:creationId xmlns:p14="http://schemas.microsoft.com/office/powerpoint/2010/main" val="180675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2047" y="167998"/>
            <a:ext cx="8453718" cy="858424"/>
          </a:xfrm>
          <a:solidFill>
            <a:srgbClr val="FFFF00"/>
          </a:solidFill>
        </p:spPr>
        <p:txBody>
          <a:bodyPr>
            <a:normAutofit/>
          </a:bodyPr>
          <a:lstStyle/>
          <a:p>
            <a:pPr algn="ctr"/>
            <a:r>
              <a:rPr kumimoji="1" lang="ja-JP" altLang="en-US" dirty="0" smtClean="0">
                <a:solidFill>
                  <a:srgbClr val="00206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めざすべき看護体制（全体）</a:t>
            </a:r>
            <a:r>
              <a:rPr kumimoji="1" lang="ja-JP" altLang="en-US" dirty="0" smtClean="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endParaRPr kumimoji="1" lang="ja-JP" altLang="en-US" sz="540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3" name="コンテンツ プレースホルダ 2"/>
          <p:cNvSpPr>
            <a:spLocks noGrp="1"/>
          </p:cNvSpPr>
          <p:nvPr>
            <p:ph idx="1"/>
          </p:nvPr>
        </p:nvSpPr>
        <p:spPr>
          <a:xfrm>
            <a:off x="323528" y="1098721"/>
            <a:ext cx="8568952" cy="5256584"/>
          </a:xfrm>
        </p:spPr>
        <p:txBody>
          <a:bodyPr>
            <a:noAutofit/>
          </a:bodyPr>
          <a:lstStyle/>
          <a:p>
            <a:pPr>
              <a:buNone/>
            </a:pPr>
            <a:r>
              <a:rPr lang="ja-JP" altLang="en-US" sz="3600" dirty="0" smtClean="0">
                <a:solidFill>
                  <a:schemeClr val="tx1"/>
                </a:solidFill>
                <a:latin typeface="+mn-ea"/>
              </a:rPr>
              <a:t>　</a:t>
            </a:r>
            <a:r>
              <a:rPr lang="en-US" altLang="ja-JP" sz="3200" dirty="0" smtClean="0">
                <a:solidFill>
                  <a:schemeClr val="tx1"/>
                </a:solidFill>
                <a:latin typeface="+mn-ea"/>
              </a:rPr>
              <a:t>※</a:t>
            </a:r>
            <a:r>
              <a:rPr lang="ja-JP" altLang="en-US" sz="3200" dirty="0" smtClean="0">
                <a:solidFill>
                  <a:schemeClr val="tx1"/>
                </a:solidFill>
                <a:latin typeface="+mn-ea"/>
              </a:rPr>
              <a:t>現在の病床数・患者数等で試算</a:t>
            </a:r>
            <a:endParaRPr lang="en-US" altLang="ja-JP" sz="3200" dirty="0" smtClean="0">
              <a:solidFill>
                <a:schemeClr val="tx1"/>
              </a:solidFill>
              <a:latin typeface="+mn-ea"/>
            </a:endParaRPr>
          </a:p>
          <a:p>
            <a:pPr>
              <a:buNone/>
            </a:pPr>
            <a:r>
              <a:rPr lang="ja-JP" altLang="en-US" sz="3600" dirty="0" smtClean="0">
                <a:solidFill>
                  <a:schemeClr val="tx1"/>
                </a:solidFill>
                <a:latin typeface="+mn-ea"/>
              </a:rPr>
              <a:t>●病棟</a:t>
            </a:r>
            <a:r>
              <a:rPr lang="en-US" altLang="ja-JP" sz="3600" dirty="0" smtClean="0">
                <a:solidFill>
                  <a:schemeClr val="tx1"/>
                </a:solidFill>
                <a:latin typeface="+mn-ea"/>
              </a:rPr>
              <a:t>		</a:t>
            </a:r>
            <a:r>
              <a:rPr lang="ja-JP" altLang="en-US" sz="3600" dirty="0" smtClean="0">
                <a:solidFill>
                  <a:schemeClr val="tx1"/>
                </a:solidFill>
                <a:latin typeface="+mn-ea"/>
              </a:rPr>
              <a:t>２１０万　　 人</a:t>
            </a:r>
          </a:p>
          <a:p>
            <a:pPr>
              <a:buNone/>
            </a:pPr>
            <a:r>
              <a:rPr lang="ja-JP" altLang="en-US" sz="3600" dirty="0" smtClean="0">
                <a:solidFill>
                  <a:schemeClr val="tx1"/>
                </a:solidFill>
                <a:latin typeface="+mn-ea"/>
              </a:rPr>
              <a:t>●外来</a:t>
            </a:r>
            <a:r>
              <a:rPr lang="en-US" altLang="ja-JP" sz="3600" dirty="0" smtClean="0">
                <a:solidFill>
                  <a:schemeClr val="tx1"/>
                </a:solidFill>
                <a:latin typeface="+mn-ea"/>
              </a:rPr>
              <a:t>		</a:t>
            </a:r>
            <a:r>
              <a:rPr lang="ja-JP" altLang="en-US" sz="3600" dirty="0" smtClean="0">
                <a:solidFill>
                  <a:schemeClr val="tx1"/>
                </a:solidFill>
                <a:latin typeface="+mn-ea"/>
              </a:rPr>
              <a:t>　３６万３千人</a:t>
            </a:r>
          </a:p>
          <a:p>
            <a:pPr>
              <a:buNone/>
            </a:pPr>
            <a:r>
              <a:rPr lang="ja-JP" altLang="en-US" sz="3600" dirty="0" smtClean="0">
                <a:solidFill>
                  <a:schemeClr val="tx1"/>
                </a:solidFill>
                <a:latin typeface="+mn-ea"/>
              </a:rPr>
              <a:t>●訪問看護</a:t>
            </a:r>
            <a:r>
              <a:rPr lang="en-US" altLang="ja-JP" sz="3600" dirty="0" smtClean="0">
                <a:solidFill>
                  <a:schemeClr val="tx1"/>
                </a:solidFill>
                <a:latin typeface="+mn-ea"/>
              </a:rPr>
              <a:t>	</a:t>
            </a:r>
            <a:r>
              <a:rPr lang="ja-JP" altLang="en-US" sz="3600" dirty="0" smtClean="0">
                <a:solidFill>
                  <a:schemeClr val="tx1"/>
                </a:solidFill>
                <a:latin typeface="+mn-ea"/>
              </a:rPr>
              <a:t>　１４万４千人</a:t>
            </a:r>
            <a:endParaRPr lang="en-US" altLang="ja-JP" sz="3600" dirty="0" smtClean="0">
              <a:solidFill>
                <a:schemeClr val="tx1"/>
              </a:solidFill>
              <a:latin typeface="+mn-ea"/>
            </a:endParaRPr>
          </a:p>
          <a:p>
            <a:pPr>
              <a:buNone/>
            </a:pPr>
            <a:r>
              <a:rPr lang="ja-JP" altLang="en-US" sz="3600" dirty="0" smtClean="0">
                <a:solidFill>
                  <a:schemeClr val="tx1"/>
                </a:solidFill>
                <a:latin typeface="+mn-ea"/>
              </a:rPr>
              <a:t>　　</a:t>
            </a:r>
            <a:r>
              <a:rPr lang="ja-JP" altLang="en-US" sz="3600" u="sng" dirty="0" smtClean="0">
                <a:solidFill>
                  <a:schemeClr val="tx1"/>
                </a:solidFill>
                <a:latin typeface="+mn-ea"/>
              </a:rPr>
              <a:t>合　　計</a:t>
            </a:r>
            <a:r>
              <a:rPr lang="en-US" altLang="ja-JP" sz="3600" u="sng" dirty="0" smtClean="0">
                <a:solidFill>
                  <a:schemeClr val="tx1"/>
                </a:solidFill>
                <a:latin typeface="+mn-ea"/>
              </a:rPr>
              <a:t>	</a:t>
            </a:r>
            <a:r>
              <a:rPr lang="ja-JP" altLang="en-US" sz="3600" u="sng" dirty="0" smtClean="0">
                <a:solidFill>
                  <a:schemeClr val="tx1"/>
                </a:solidFill>
                <a:latin typeface="+mn-ea"/>
              </a:rPr>
              <a:t>２６０万７千人</a:t>
            </a:r>
            <a:endParaRPr lang="en-US" altLang="ja-JP" sz="3600" dirty="0" smtClean="0">
              <a:solidFill>
                <a:schemeClr val="tx1"/>
              </a:solidFill>
              <a:latin typeface="+mn-ea"/>
            </a:endParaRPr>
          </a:p>
          <a:p>
            <a:pPr>
              <a:buNone/>
            </a:pPr>
            <a:r>
              <a:rPr lang="ja-JP" altLang="en-US" sz="3600" dirty="0" smtClean="0">
                <a:solidFill>
                  <a:schemeClr val="tx1"/>
                </a:solidFill>
                <a:latin typeface="+mn-ea"/>
              </a:rPr>
              <a:t>上記にプラスして</a:t>
            </a:r>
            <a:endParaRPr lang="en-US" altLang="ja-JP" sz="3600" dirty="0" smtClean="0">
              <a:solidFill>
                <a:schemeClr val="tx1"/>
              </a:solidFill>
              <a:latin typeface="+mn-ea"/>
            </a:endParaRPr>
          </a:p>
          <a:p>
            <a:pPr>
              <a:buNone/>
            </a:pPr>
            <a:r>
              <a:rPr lang="ja-JP" altLang="en-US" sz="3600" dirty="0" smtClean="0">
                <a:solidFill>
                  <a:schemeClr val="tx1"/>
                </a:solidFill>
                <a:latin typeface="+mn-ea"/>
              </a:rPr>
              <a:t>・手術室、透析室、介護施設、教員他</a:t>
            </a:r>
            <a:endParaRPr lang="en-US" altLang="ja-JP" sz="3600" dirty="0" smtClean="0">
              <a:solidFill>
                <a:schemeClr val="tx1"/>
              </a:solidFill>
              <a:latin typeface="+mn-ea"/>
            </a:endParaRPr>
          </a:p>
        </p:txBody>
      </p:sp>
      <p:sp>
        <p:nvSpPr>
          <p:cNvPr id="4" name="正方形/長方形 3"/>
          <p:cNvSpPr/>
          <p:nvPr/>
        </p:nvSpPr>
        <p:spPr>
          <a:xfrm>
            <a:off x="2671482" y="5450541"/>
            <a:ext cx="4329953" cy="1272987"/>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FF0000"/>
                </a:solidFill>
                <a:latin typeface="HGPｺﾞｼｯｸE" panose="020B0900000000000000" pitchFamily="50" charset="-128"/>
                <a:ea typeface="HGPｺﾞｼｯｸE" panose="020B0900000000000000" pitchFamily="50" charset="-128"/>
              </a:rPr>
              <a:t>全体で３００万人</a:t>
            </a:r>
            <a:endParaRPr kumimoji="1" lang="en-US" altLang="ja-JP" sz="3600" dirty="0" smtClean="0">
              <a:solidFill>
                <a:srgbClr val="FF0000"/>
              </a:solidFill>
              <a:latin typeface="HGPｺﾞｼｯｸE" panose="020B0900000000000000" pitchFamily="50" charset="-128"/>
              <a:ea typeface="HGPｺﾞｼｯｸE" panose="020B0900000000000000" pitchFamily="50" charset="-128"/>
            </a:endParaRPr>
          </a:p>
          <a:p>
            <a:pPr algn="ctr"/>
            <a:r>
              <a:rPr kumimoji="1" lang="ja-JP" altLang="en-US" sz="3600" dirty="0" smtClean="0">
                <a:solidFill>
                  <a:srgbClr val="FF0000"/>
                </a:solidFill>
                <a:latin typeface="HGPｺﾞｼｯｸE" panose="020B0900000000000000" pitchFamily="50" charset="-128"/>
                <a:ea typeface="HGPｺﾞｼｯｸE" panose="020B0900000000000000" pitchFamily="50" charset="-128"/>
              </a:rPr>
              <a:t>（現状の約２倍）</a:t>
            </a:r>
            <a:endParaRPr kumimoji="1" lang="ja-JP" altLang="en-US" sz="3600"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01728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80" y="3663196"/>
            <a:ext cx="5715000" cy="328612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134" y="1808948"/>
            <a:ext cx="3422020" cy="5140373"/>
          </a:xfrm>
          <a:prstGeom prst="rect">
            <a:avLst/>
          </a:prstGeom>
        </p:spPr>
      </p:pic>
      <p:pic>
        <p:nvPicPr>
          <p:cNvPr id="8" name="Picture 3" descr="FH000027"/>
          <p:cNvPicPr>
            <a:picLocks noGrp="1" noChangeAspect="1" noChangeArrowheads="1"/>
          </p:cNvPicPr>
          <p:nvPr>
            <p:ph/>
          </p:nvPr>
        </p:nvPicPr>
        <p:blipFill rotWithShape="1">
          <a:blip r:embed="rId4" cstate="print">
            <a:extLst>
              <a:ext uri="{28A0092B-C50C-407E-A947-70E740481C1C}">
                <a14:useLocalDpi xmlns:a14="http://schemas.microsoft.com/office/drawing/2010/main" val="0"/>
              </a:ext>
            </a:extLst>
          </a:blip>
          <a:srcRect t="14385" b="13942"/>
          <a:stretch/>
        </p:blipFill>
        <p:spPr>
          <a:xfrm>
            <a:off x="0" y="0"/>
            <a:ext cx="3484580" cy="372730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正方形/長方形 6"/>
          <p:cNvSpPr/>
          <p:nvPr/>
        </p:nvSpPr>
        <p:spPr>
          <a:xfrm>
            <a:off x="5805253" y="1138930"/>
            <a:ext cx="3400747" cy="871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latin typeface="HGP創英角ｺﾞｼｯｸUB" pitchFamily="50" charset="-128"/>
                <a:ea typeface="HGP創英角ｺﾞｼｯｸUB" pitchFamily="50" charset="-128"/>
              </a:rPr>
              <a:t>若者反対急増７０％</a:t>
            </a:r>
            <a:endParaRPr kumimoji="1" lang="ja-JP" altLang="en-US" sz="2800" dirty="0">
              <a:solidFill>
                <a:srgbClr val="FF0000"/>
              </a:solidFill>
              <a:latin typeface="HGP創英角ｺﾞｼｯｸUB" pitchFamily="50" charset="-128"/>
              <a:ea typeface="HGP創英角ｺﾞｼｯｸUB" pitchFamily="50" charset="-128"/>
            </a:endParaRPr>
          </a:p>
        </p:txBody>
      </p:sp>
      <p:sp>
        <p:nvSpPr>
          <p:cNvPr id="9" name="円/楕円 8"/>
          <p:cNvSpPr/>
          <p:nvPr/>
        </p:nvSpPr>
        <p:spPr>
          <a:xfrm>
            <a:off x="7202590" y="3520053"/>
            <a:ext cx="1171254" cy="41449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4075" y="3308279"/>
            <a:ext cx="3643525" cy="5015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002060"/>
                </a:solidFill>
                <a:latin typeface="HGP創英角ｺﾞｼｯｸUB" pitchFamily="50" charset="-128"/>
                <a:ea typeface="HGP創英角ｺﾞｼｯｸUB" pitchFamily="50" charset="-128"/>
              </a:rPr>
              <a:t>戦地</a:t>
            </a:r>
            <a:r>
              <a:rPr kumimoji="1" lang="ja-JP" altLang="en-US" sz="2400" dirty="0" smtClean="0">
                <a:solidFill>
                  <a:srgbClr val="002060"/>
                </a:solidFill>
                <a:latin typeface="HGP創英角ｺﾞｼｯｸUB" pitchFamily="50" charset="-128"/>
                <a:ea typeface="HGP創英角ｺﾞｼｯｸUB" pitchFamily="50" charset="-128"/>
              </a:rPr>
              <a:t>に</a:t>
            </a:r>
            <a:r>
              <a:rPr kumimoji="1" lang="ja-JP" altLang="en-US" sz="2400" dirty="0">
                <a:solidFill>
                  <a:srgbClr val="002060"/>
                </a:solidFill>
                <a:latin typeface="HGP創英角ｺﾞｼｯｸUB" pitchFamily="50" charset="-128"/>
                <a:ea typeface="HGP創英角ｺﾞｼｯｸUB" pitchFamily="50" charset="-128"/>
              </a:rPr>
              <a:t>派遣</a:t>
            </a:r>
            <a:r>
              <a:rPr kumimoji="1" lang="ja-JP" altLang="en-US" sz="2400" dirty="0" smtClean="0">
                <a:solidFill>
                  <a:srgbClr val="002060"/>
                </a:solidFill>
                <a:latin typeface="HGP創英角ｺﾞｼｯｸUB" pitchFamily="50" charset="-128"/>
                <a:ea typeface="HGP創英角ｺﾞｼｯｸUB" pitchFamily="50" charset="-128"/>
              </a:rPr>
              <a:t>された看護師</a:t>
            </a:r>
            <a:endParaRPr kumimoji="1" lang="ja-JP" altLang="en-US" sz="2400" dirty="0">
              <a:solidFill>
                <a:srgbClr val="002060"/>
              </a:solidFill>
              <a:latin typeface="HGP創英角ｺﾞｼｯｸUB" pitchFamily="50" charset="-128"/>
              <a:ea typeface="HGP創英角ｺﾞｼｯｸUB" pitchFamily="50" charset="-128"/>
            </a:endParaRPr>
          </a:p>
        </p:txBody>
      </p:sp>
      <p:sp>
        <p:nvSpPr>
          <p:cNvPr id="11" name="正方形/長方形 10"/>
          <p:cNvSpPr/>
          <p:nvPr/>
        </p:nvSpPr>
        <p:spPr>
          <a:xfrm>
            <a:off x="3261683" y="39247"/>
            <a:ext cx="5856269" cy="1017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4000" dirty="0" smtClean="0">
              <a:solidFill>
                <a:srgbClr val="002060"/>
              </a:solidFill>
            </a:endParaRPr>
          </a:p>
        </p:txBody>
      </p:sp>
      <p:sp>
        <p:nvSpPr>
          <p:cNvPr id="13" name="テキスト ボックス 12"/>
          <p:cNvSpPr txBox="1"/>
          <p:nvPr/>
        </p:nvSpPr>
        <p:spPr>
          <a:xfrm>
            <a:off x="3464756" y="168801"/>
            <a:ext cx="5229546" cy="1200329"/>
          </a:xfrm>
          <a:prstGeom prst="rect">
            <a:avLst/>
          </a:prstGeom>
          <a:noFill/>
        </p:spPr>
        <p:txBody>
          <a:bodyPr wrap="square" rtlCol="0">
            <a:spAutoFit/>
          </a:bodyPr>
          <a:lstStyle/>
          <a:p>
            <a:pPr algn="ctr"/>
            <a:r>
              <a:rPr kumimoji="1" lang="ja-JP" altLang="en-US" sz="3600" b="1" dirty="0" smtClean="0">
                <a:solidFill>
                  <a:srgbClr val="002060"/>
                </a:solidFill>
              </a:rPr>
              <a:t>集団的</a:t>
            </a:r>
            <a:r>
              <a:rPr kumimoji="1" lang="ja-JP" altLang="en-US" sz="3600" b="1" dirty="0">
                <a:solidFill>
                  <a:srgbClr val="002060"/>
                </a:solidFill>
              </a:rPr>
              <a:t>自衛権行使</a:t>
            </a:r>
            <a:r>
              <a:rPr kumimoji="1" lang="en-US" altLang="ja-JP" sz="3600" b="1" dirty="0">
                <a:solidFill>
                  <a:srgbClr val="002060"/>
                </a:solidFill>
              </a:rPr>
              <a:t>NO!</a:t>
            </a:r>
          </a:p>
          <a:p>
            <a:pPr algn="ctr"/>
            <a:r>
              <a:rPr kumimoji="1" lang="ja-JP" altLang="en-US" sz="3600" b="1" dirty="0" smtClean="0">
                <a:solidFill>
                  <a:srgbClr val="002060"/>
                </a:solidFill>
              </a:rPr>
              <a:t>広がる世論と行動</a:t>
            </a:r>
            <a:endParaRPr kumimoji="1" lang="ja-JP" altLang="en-US" sz="3600" b="1" dirty="0">
              <a:solidFill>
                <a:srgbClr val="002060"/>
              </a:solidFill>
            </a:endParaRPr>
          </a:p>
        </p:txBody>
      </p:sp>
      <p:sp>
        <p:nvSpPr>
          <p:cNvPr id="14" name="テキスト ボックス 13"/>
          <p:cNvSpPr txBox="1"/>
          <p:nvPr/>
        </p:nvSpPr>
        <p:spPr>
          <a:xfrm>
            <a:off x="3011712" y="1535488"/>
            <a:ext cx="2772268" cy="1687890"/>
          </a:xfrm>
          <a:prstGeom prst="ellipse">
            <a:avLst/>
          </a:prstGeom>
          <a:solidFill>
            <a:srgbClr val="FFFF00"/>
          </a:solidFill>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医療労働者が平和を守る先頭に！</a:t>
            </a:r>
            <a:endParaRPr kumimoji="1" lang="ja-JP" altLang="en-US" sz="24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11596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485473" y="1091498"/>
            <a:ext cx="8229600" cy="4243387"/>
          </a:xfrm>
          <a:noFill/>
          <a:ln>
            <a:solidFill>
              <a:schemeClr val="bg1"/>
            </a:solidFill>
          </a:ln>
        </p:spPr>
        <p:style>
          <a:lnRef idx="1">
            <a:schemeClr val="accent5"/>
          </a:lnRef>
          <a:fillRef idx="2">
            <a:schemeClr val="accent5"/>
          </a:fillRef>
          <a:effectRef idx="1">
            <a:schemeClr val="accent5"/>
          </a:effectRef>
          <a:fontRef idx="minor">
            <a:schemeClr val="dk1"/>
          </a:fontRef>
        </p:style>
        <p:txBody>
          <a:bodyPr>
            <a:noAutofit/>
          </a:bodyPr>
          <a:lstStyle/>
          <a:p>
            <a:pPr>
              <a:lnSpc>
                <a:spcPct val="200000"/>
              </a:lnSpc>
            </a:pPr>
            <a:r>
              <a:rPr lang="ja-JP" altLang="en-US" sz="4800" dirty="0" smtClean="0">
                <a:solidFill>
                  <a:srgbClr val="06067C"/>
                </a:solidFill>
                <a:latin typeface="+mj-ea"/>
                <a:ea typeface="+mj-ea"/>
              </a:rPr>
              <a:t>２、働き続けられる条件を</a:t>
            </a:r>
            <a:r>
              <a:rPr lang="en-US" altLang="ja-JP" sz="4800" dirty="0" smtClean="0">
                <a:solidFill>
                  <a:srgbClr val="06067C"/>
                </a:solidFill>
                <a:latin typeface="+mj-ea"/>
                <a:ea typeface="+mj-ea"/>
              </a:rPr>
              <a:t/>
            </a:r>
            <a:br>
              <a:rPr lang="en-US" altLang="ja-JP" sz="4800" dirty="0" smtClean="0">
                <a:solidFill>
                  <a:srgbClr val="06067C"/>
                </a:solidFill>
                <a:latin typeface="+mj-ea"/>
                <a:ea typeface="+mj-ea"/>
              </a:rPr>
            </a:br>
            <a:r>
              <a:rPr lang="ja-JP" altLang="en-US" sz="4800" dirty="0" smtClean="0">
                <a:solidFill>
                  <a:srgbClr val="06067C"/>
                </a:solidFill>
                <a:latin typeface="+mj-ea"/>
                <a:ea typeface="+mj-ea"/>
              </a:rPr>
              <a:t>　　職場からつくる</a:t>
            </a:r>
            <a:endParaRPr kumimoji="1" lang="ja-JP" altLang="en-US" sz="4800" dirty="0">
              <a:solidFill>
                <a:srgbClr val="06067C"/>
              </a:solidFill>
              <a:latin typeface="+mj-ea"/>
              <a:ea typeface="+mj-ea"/>
            </a:endParaRPr>
          </a:p>
        </p:txBody>
      </p:sp>
    </p:spTree>
    <p:extLst>
      <p:ext uri="{BB962C8B-B14F-4D97-AF65-F5344CB8AC3E}">
        <p14:creationId xmlns:p14="http://schemas.microsoft.com/office/powerpoint/2010/main" val="365218073"/>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92306" y="805143"/>
            <a:ext cx="6892074" cy="488673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タイトル 1"/>
          <p:cNvSpPr>
            <a:spLocks noGrp="1"/>
          </p:cNvSpPr>
          <p:nvPr>
            <p:ph type="title"/>
          </p:nvPr>
        </p:nvSpPr>
        <p:spPr>
          <a:xfrm>
            <a:off x="467544" y="116632"/>
            <a:ext cx="8229600" cy="1143000"/>
          </a:xfrm>
          <a:solidFill>
            <a:srgbClr val="FFFF00"/>
          </a:solidFill>
        </p:spPr>
        <p:txBody>
          <a:bodyPr>
            <a:normAutofit/>
          </a:bodyPr>
          <a:lstStyle/>
          <a:p>
            <a:pPr algn="ctr"/>
            <a:r>
              <a:rPr lang="ja-JP" altLang="en-US" dirty="0" smtClean="0">
                <a:solidFill>
                  <a:srgbClr val="002060"/>
                </a:solidFill>
                <a:effectLst>
                  <a:outerShdw blurRad="38100" dist="38100" dir="2700000" algn="tl">
                    <a:srgbClr val="000000">
                      <a:alpha val="43137"/>
                    </a:srgbClr>
                  </a:outerShdw>
                </a:effectLst>
                <a:latin typeface="+mj-ea"/>
              </a:rPr>
              <a:t>離職意向の理由に賃金不満</a:t>
            </a:r>
            <a:r>
              <a:rPr lang="en-US" altLang="ja-JP" dirty="0" smtClean="0">
                <a:solidFill>
                  <a:srgbClr val="002060"/>
                </a:solidFill>
                <a:effectLst>
                  <a:outerShdw blurRad="38100" dist="38100" dir="2700000" algn="tl">
                    <a:srgbClr val="000000">
                      <a:alpha val="43137"/>
                    </a:srgbClr>
                  </a:outerShdw>
                </a:effectLst>
                <a:latin typeface="+mj-ea"/>
              </a:rPr>
              <a:t/>
            </a:r>
            <a:br>
              <a:rPr lang="en-US" altLang="ja-JP" dirty="0" smtClean="0">
                <a:solidFill>
                  <a:srgbClr val="002060"/>
                </a:solidFill>
                <a:effectLst>
                  <a:outerShdw blurRad="38100" dist="38100" dir="2700000" algn="tl">
                    <a:srgbClr val="000000">
                      <a:alpha val="43137"/>
                    </a:srgbClr>
                  </a:outerShdw>
                </a:effectLst>
                <a:latin typeface="+mj-ea"/>
              </a:rPr>
            </a:br>
            <a:r>
              <a:rPr lang="ja-JP" altLang="en-US" sz="2200" dirty="0">
                <a:solidFill>
                  <a:srgbClr val="002060"/>
                </a:solidFill>
                <a:effectLst>
                  <a:outerShdw blurRad="38100" dist="38100" dir="2700000" algn="tl">
                    <a:srgbClr val="000000">
                      <a:alpha val="43137"/>
                    </a:srgbClr>
                  </a:outerShdw>
                </a:effectLst>
                <a:latin typeface="+mj-ea"/>
              </a:rPr>
              <a:t>看護</a:t>
            </a:r>
            <a:r>
              <a:rPr lang="ja-JP" altLang="en-US" sz="2200" dirty="0" smtClean="0">
                <a:solidFill>
                  <a:srgbClr val="002060"/>
                </a:solidFill>
                <a:effectLst>
                  <a:outerShdw blurRad="38100" dist="38100" dir="2700000" algn="tl">
                    <a:srgbClr val="000000">
                      <a:alpha val="43137"/>
                    </a:srgbClr>
                  </a:outerShdw>
                </a:effectLst>
                <a:latin typeface="+mj-ea"/>
              </a:rPr>
              <a:t>協会・</a:t>
            </a:r>
            <a:r>
              <a:rPr lang="en-US" altLang="ja-JP" sz="2200" dirty="0" smtClean="0">
                <a:solidFill>
                  <a:srgbClr val="002060"/>
                </a:solidFill>
                <a:effectLst>
                  <a:outerShdw blurRad="38100" dist="38100" dir="2700000" algn="tl">
                    <a:srgbClr val="000000">
                      <a:alpha val="43137"/>
                    </a:srgbClr>
                  </a:outerShdw>
                </a:effectLst>
                <a:latin typeface="+mj-ea"/>
              </a:rPr>
              <a:t>2012</a:t>
            </a:r>
            <a:r>
              <a:rPr lang="ja-JP" altLang="en-US" sz="2200" dirty="0" smtClean="0">
                <a:solidFill>
                  <a:srgbClr val="002060"/>
                </a:solidFill>
                <a:effectLst>
                  <a:outerShdw blurRad="38100" dist="38100" dir="2700000" algn="tl">
                    <a:srgbClr val="000000">
                      <a:alpha val="43137"/>
                    </a:srgbClr>
                  </a:outerShdw>
                </a:effectLst>
                <a:latin typeface="+mj-ea"/>
              </a:rPr>
              <a:t>年病院勤務の看護職の賃金に関する調査</a:t>
            </a:r>
            <a:endParaRPr lang="ja-JP" altLang="en-US" dirty="0" smtClean="0">
              <a:solidFill>
                <a:srgbClr val="002060"/>
              </a:solidFill>
              <a:effectLst>
                <a:outerShdw blurRad="38100" dist="38100" dir="2700000" algn="tl">
                  <a:srgbClr val="000000">
                    <a:alpha val="43137"/>
                  </a:srgbClr>
                </a:outerShdw>
              </a:effectLst>
              <a:latin typeface="+mj-ea"/>
            </a:endParaRPr>
          </a:p>
        </p:txBody>
      </p:sp>
      <p:sp>
        <p:nvSpPr>
          <p:cNvPr id="2" name="テキスト ボックス 1"/>
          <p:cNvSpPr txBox="1"/>
          <p:nvPr/>
        </p:nvSpPr>
        <p:spPr>
          <a:xfrm>
            <a:off x="340659" y="5576047"/>
            <a:ext cx="8498541" cy="830997"/>
          </a:xfrm>
          <a:prstGeom prst="rect">
            <a:avLst/>
          </a:prstGeom>
          <a:solidFill>
            <a:srgbClr val="FFFF99"/>
          </a:solidFill>
        </p:spPr>
        <p:txBody>
          <a:bodyPr wrap="square" rtlCol="0">
            <a:spAutoFit/>
          </a:bodyPr>
          <a:lstStyle/>
          <a:p>
            <a:r>
              <a:rPr kumimoji="1" lang="en-US" altLang="ja-JP" sz="2400" dirty="0" smtClean="0"/>
              <a:t>14</a:t>
            </a:r>
            <a:r>
              <a:rPr kumimoji="1" lang="ja-JP" altLang="en-US" sz="2400" dirty="0" smtClean="0"/>
              <a:t>秋闘　要求書・統一要請書提出、スト権確立：</a:t>
            </a:r>
            <a:r>
              <a:rPr kumimoji="1" lang="en-US" altLang="ja-JP" sz="2400" dirty="0" smtClean="0"/>
              <a:t>10</a:t>
            </a:r>
            <a:r>
              <a:rPr kumimoji="1" lang="ja-JP" altLang="en-US" sz="2400" dirty="0" smtClean="0"/>
              <a:t>月</a:t>
            </a:r>
            <a:r>
              <a:rPr kumimoji="1" lang="en-US" altLang="ja-JP" sz="2400" dirty="0" smtClean="0"/>
              <a:t>24</a:t>
            </a:r>
            <a:r>
              <a:rPr kumimoji="1" lang="ja-JP" altLang="en-US" sz="2400" dirty="0" smtClean="0"/>
              <a:t>日まで</a:t>
            </a:r>
            <a:endParaRPr kumimoji="1" lang="en-US" altLang="ja-JP" sz="2400" dirty="0" smtClean="0"/>
          </a:p>
          <a:p>
            <a:r>
              <a:rPr kumimoji="1" lang="ja-JP" altLang="en-US" sz="2400" dirty="0" smtClean="0"/>
              <a:t>　　　　　　統一</a:t>
            </a:r>
            <a:r>
              <a:rPr kumimoji="1" lang="ja-JP" altLang="en-US" sz="2400" dirty="0"/>
              <a:t>回答指</a:t>
            </a:r>
            <a:r>
              <a:rPr kumimoji="1" lang="ja-JP" altLang="en-US" sz="2400" dirty="0" smtClean="0"/>
              <a:t>定日：</a:t>
            </a:r>
            <a:r>
              <a:rPr kumimoji="1" lang="en-US" altLang="ja-JP" sz="2400" dirty="0" smtClean="0"/>
              <a:t>11</a:t>
            </a:r>
            <a:r>
              <a:rPr kumimoji="1" lang="ja-JP" altLang="en-US" sz="2400" dirty="0" smtClean="0"/>
              <a:t>月</a:t>
            </a:r>
            <a:r>
              <a:rPr kumimoji="1" lang="en-US" altLang="ja-JP" sz="2400" dirty="0" smtClean="0"/>
              <a:t>5</a:t>
            </a:r>
            <a:r>
              <a:rPr kumimoji="1" lang="ja-JP" altLang="en-US" sz="2400" dirty="0" smtClean="0"/>
              <a:t>日、全国統一行動：</a:t>
            </a:r>
            <a:r>
              <a:rPr kumimoji="1" lang="en-US" altLang="ja-JP" sz="2400" dirty="0" smtClean="0"/>
              <a:t>11</a:t>
            </a:r>
            <a:r>
              <a:rPr kumimoji="1" lang="ja-JP" altLang="en-US" sz="2400" dirty="0" smtClean="0"/>
              <a:t>月</a:t>
            </a:r>
            <a:r>
              <a:rPr kumimoji="1" lang="en-US" altLang="ja-JP" sz="2400" dirty="0" smtClean="0"/>
              <a:t>6</a:t>
            </a:r>
            <a:r>
              <a:rPr kumimoji="1" lang="ja-JP" altLang="en-US" sz="2400" dirty="0" smtClean="0"/>
              <a:t>日</a:t>
            </a:r>
            <a:endParaRPr kumimoji="1" lang="ja-JP" altLang="en-US" sz="2400" dirty="0"/>
          </a:p>
        </p:txBody>
      </p:sp>
    </p:spTree>
    <p:extLst>
      <p:ext uri="{BB962C8B-B14F-4D97-AF65-F5344CB8AC3E}">
        <p14:creationId xmlns:p14="http://schemas.microsoft.com/office/powerpoint/2010/main" val="33313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コンテンツ プレースホルダ 2"/>
          <p:cNvSpPr>
            <a:spLocks noGrp="1"/>
          </p:cNvSpPr>
          <p:nvPr>
            <p:ph idx="1"/>
          </p:nvPr>
        </p:nvSpPr>
        <p:spPr>
          <a:xfrm>
            <a:off x="134471" y="1219200"/>
            <a:ext cx="8857129" cy="5424488"/>
          </a:xfrm>
        </p:spPr>
        <p:txBody>
          <a:bodyPr>
            <a:normAutofit/>
          </a:bodyPr>
          <a:lstStyle/>
          <a:p>
            <a:pPr marL="0" indent="0" eaLnBrk="1" hangingPunct="1">
              <a:buNone/>
            </a:pPr>
            <a:r>
              <a:rPr lang="ja-JP" altLang="en-US" sz="3200" dirty="0" smtClean="0">
                <a:solidFill>
                  <a:srgbClr val="002060"/>
                </a:solidFill>
                <a:latin typeface="+mn-ea"/>
              </a:rPr>
              <a:t>●「労働時間管理責任者」を明確化。</a:t>
            </a:r>
            <a:endParaRPr lang="en-US" altLang="ja-JP" sz="3200" dirty="0" smtClean="0">
              <a:solidFill>
                <a:srgbClr val="002060"/>
              </a:solidFill>
              <a:latin typeface="+mn-ea"/>
            </a:endParaRPr>
          </a:p>
          <a:p>
            <a:pPr marL="0" indent="0" eaLnBrk="1" hangingPunct="1">
              <a:buNone/>
            </a:pPr>
            <a:r>
              <a:rPr lang="ja-JP" altLang="en-US" sz="3200" dirty="0">
                <a:solidFill>
                  <a:srgbClr val="002060"/>
                </a:solidFill>
                <a:latin typeface="+mn-ea"/>
              </a:rPr>
              <a:t>　</a:t>
            </a:r>
            <a:r>
              <a:rPr lang="ja-JP" altLang="en-US" sz="3200" dirty="0" smtClean="0">
                <a:solidFill>
                  <a:srgbClr val="002060"/>
                </a:solidFill>
                <a:latin typeface="+mn-ea"/>
              </a:rPr>
              <a:t>　具体的な要求を出し、団体交渉で改善追求。</a:t>
            </a:r>
            <a:endParaRPr lang="en-US" altLang="ja-JP" sz="3200" dirty="0" smtClean="0">
              <a:solidFill>
                <a:srgbClr val="002060"/>
              </a:solidFill>
              <a:latin typeface="+mn-ea"/>
            </a:endParaRPr>
          </a:p>
          <a:p>
            <a:pPr marL="0" indent="0" eaLnBrk="1" hangingPunct="1">
              <a:buNone/>
            </a:pPr>
            <a:r>
              <a:rPr lang="ja-JP" altLang="en-US" sz="3200" dirty="0">
                <a:solidFill>
                  <a:srgbClr val="002060"/>
                </a:solidFill>
                <a:latin typeface="+mn-ea"/>
              </a:rPr>
              <a:t>　</a:t>
            </a:r>
            <a:r>
              <a:rPr lang="ja-JP" altLang="en-US" dirty="0" smtClean="0">
                <a:solidFill>
                  <a:srgbClr val="FF0000"/>
                </a:solidFill>
                <a:latin typeface="+mn-ea"/>
              </a:rPr>
              <a:t>　全国一斉「</a:t>
            </a:r>
            <a:r>
              <a:rPr lang="ja-JP" altLang="en-US" dirty="0">
                <a:solidFill>
                  <a:srgbClr val="FF0000"/>
                </a:solidFill>
                <a:latin typeface="+mn-ea"/>
              </a:rPr>
              <a:t>不払い労働一掃・退勤時間調査</a:t>
            </a:r>
            <a:r>
              <a:rPr lang="ja-JP" altLang="en-US" dirty="0" smtClean="0">
                <a:solidFill>
                  <a:srgbClr val="FF0000"/>
                </a:solidFill>
                <a:latin typeface="+mn-ea"/>
              </a:rPr>
              <a:t>」</a:t>
            </a:r>
            <a:endParaRPr lang="en-US" altLang="ja-JP" dirty="0" smtClean="0">
              <a:solidFill>
                <a:srgbClr val="FF0000"/>
              </a:solidFill>
              <a:latin typeface="+mn-ea"/>
            </a:endParaRPr>
          </a:p>
          <a:p>
            <a:pPr marL="0" indent="0" eaLnBrk="1" hangingPunct="1">
              <a:buNone/>
            </a:pPr>
            <a:r>
              <a:rPr lang="ja-JP" altLang="en-US" sz="2400" dirty="0" smtClean="0">
                <a:solidFill>
                  <a:srgbClr val="FF0000"/>
                </a:solidFill>
                <a:latin typeface="+mn-ea"/>
              </a:rPr>
              <a:t>　　</a:t>
            </a:r>
            <a:r>
              <a:rPr lang="en-US" altLang="ja-JP" sz="2400" dirty="0" smtClean="0">
                <a:solidFill>
                  <a:srgbClr val="FF0000"/>
                </a:solidFill>
                <a:latin typeface="+mn-ea"/>
              </a:rPr>
              <a:t>10</a:t>
            </a:r>
            <a:r>
              <a:rPr lang="ja-JP" altLang="en-US" sz="2400" dirty="0">
                <a:solidFill>
                  <a:srgbClr val="FF0000"/>
                </a:solidFill>
                <a:latin typeface="+mn-ea"/>
              </a:rPr>
              <a:t>月２７日（月）～</a:t>
            </a:r>
            <a:r>
              <a:rPr lang="en-US" altLang="ja-JP" sz="2400" dirty="0">
                <a:solidFill>
                  <a:srgbClr val="FF0000"/>
                </a:solidFill>
                <a:latin typeface="+mn-ea"/>
              </a:rPr>
              <a:t>11</a:t>
            </a:r>
            <a:r>
              <a:rPr lang="ja-JP" altLang="en-US" sz="2400" dirty="0">
                <a:solidFill>
                  <a:srgbClr val="FF0000"/>
                </a:solidFill>
                <a:latin typeface="+mn-ea"/>
              </a:rPr>
              <a:t>月７日（金</a:t>
            </a:r>
            <a:r>
              <a:rPr lang="ja-JP" altLang="en-US" sz="2400" dirty="0" smtClean="0">
                <a:solidFill>
                  <a:srgbClr val="FF0000"/>
                </a:solidFill>
                <a:latin typeface="+mn-ea"/>
              </a:rPr>
              <a:t>）をゾーンに</a:t>
            </a:r>
            <a:r>
              <a:rPr lang="en-US" altLang="ja-JP" sz="2400" dirty="0" smtClean="0">
                <a:solidFill>
                  <a:srgbClr val="FF0000"/>
                </a:solidFill>
                <a:latin typeface="+mn-ea"/>
              </a:rPr>
              <a:t>1</a:t>
            </a:r>
            <a:r>
              <a:rPr lang="ja-JP" altLang="en-US" sz="2400" dirty="0" smtClean="0">
                <a:solidFill>
                  <a:srgbClr val="FF0000"/>
                </a:solidFill>
                <a:latin typeface="+mn-ea"/>
              </a:rPr>
              <a:t>日は行う</a:t>
            </a:r>
            <a:endParaRPr lang="en-US" altLang="ja-JP" sz="2400" dirty="0" smtClean="0">
              <a:solidFill>
                <a:srgbClr val="FF0000"/>
              </a:solidFill>
              <a:latin typeface="+mn-ea"/>
            </a:endParaRPr>
          </a:p>
          <a:p>
            <a:pPr marL="0" indent="0">
              <a:buNone/>
            </a:pPr>
            <a:r>
              <a:rPr lang="ja-JP" altLang="en-US" sz="3200" dirty="0" smtClean="0">
                <a:solidFill>
                  <a:srgbClr val="002060"/>
                </a:solidFill>
                <a:latin typeface="+mn-ea"/>
              </a:rPr>
              <a:t>●夜勤協定締結・遵守（</a:t>
            </a:r>
            <a:r>
              <a:rPr lang="en-US" altLang="ja-JP" sz="3200" dirty="0" smtClean="0">
                <a:solidFill>
                  <a:srgbClr val="002060"/>
                </a:solidFill>
                <a:latin typeface="+mn-ea"/>
              </a:rPr>
              <a:t>10</a:t>
            </a:r>
            <a:r>
              <a:rPr lang="ja-JP" altLang="en-US" sz="3200" dirty="0" smtClean="0">
                <a:solidFill>
                  <a:srgbClr val="002060"/>
                </a:solidFill>
                <a:latin typeface="+mn-ea"/>
              </a:rPr>
              <a:t>～</a:t>
            </a:r>
            <a:r>
              <a:rPr lang="en-US" altLang="ja-JP" sz="3200" dirty="0" smtClean="0">
                <a:solidFill>
                  <a:srgbClr val="002060"/>
                </a:solidFill>
                <a:latin typeface="+mn-ea"/>
              </a:rPr>
              <a:t>11</a:t>
            </a:r>
            <a:r>
              <a:rPr lang="ja-JP" altLang="en-US" sz="3200" dirty="0" smtClean="0">
                <a:solidFill>
                  <a:srgbClr val="002060"/>
                </a:solidFill>
                <a:latin typeface="+mn-ea"/>
              </a:rPr>
              <a:t>月強化月間）</a:t>
            </a:r>
          </a:p>
          <a:p>
            <a:pPr>
              <a:buFont typeface="Arial" charset="0"/>
              <a:buNone/>
            </a:pPr>
            <a:r>
              <a:rPr lang="ja-JP" altLang="en-US" sz="3200" dirty="0" smtClean="0">
                <a:solidFill>
                  <a:srgbClr val="002060"/>
                </a:solidFill>
                <a:latin typeface="+mn-ea"/>
              </a:rPr>
              <a:t>　職場毎の人員配置明記、月</a:t>
            </a:r>
            <a:r>
              <a:rPr lang="en-US" altLang="ja-JP" sz="3200" dirty="0" smtClean="0">
                <a:solidFill>
                  <a:srgbClr val="002060"/>
                </a:solidFill>
                <a:latin typeface="+mn-ea"/>
              </a:rPr>
              <a:t>8</a:t>
            </a:r>
            <a:r>
              <a:rPr lang="ja-JP" altLang="en-US" sz="3200" dirty="0" smtClean="0">
                <a:solidFill>
                  <a:srgbClr val="002060"/>
                </a:solidFill>
                <a:latin typeface="+mn-ea"/>
              </a:rPr>
              <a:t>日（</a:t>
            </a:r>
            <a:r>
              <a:rPr lang="en-US" altLang="ja-JP" sz="3200" dirty="0" smtClean="0">
                <a:solidFill>
                  <a:srgbClr val="002060"/>
                </a:solidFill>
                <a:latin typeface="+mn-ea"/>
              </a:rPr>
              <a:t>64</a:t>
            </a:r>
            <a:r>
              <a:rPr lang="ja-JP" altLang="en-US" sz="3200" dirty="0" smtClean="0">
                <a:solidFill>
                  <a:srgbClr val="002060"/>
                </a:solidFill>
                <a:latin typeface="+mn-ea"/>
              </a:rPr>
              <a:t>時間）以内</a:t>
            </a:r>
            <a:endParaRPr lang="en-US" altLang="ja-JP" sz="3200" dirty="0" smtClean="0">
              <a:solidFill>
                <a:srgbClr val="002060"/>
              </a:solidFill>
              <a:latin typeface="+mn-ea"/>
            </a:endParaRPr>
          </a:p>
          <a:p>
            <a:pPr>
              <a:buFont typeface="Arial" charset="0"/>
              <a:buNone/>
            </a:pPr>
            <a:r>
              <a:rPr lang="ja-JP" altLang="en-US" sz="3200" dirty="0" smtClean="0">
                <a:solidFill>
                  <a:srgbClr val="002060"/>
                </a:solidFill>
                <a:latin typeface="+mn-ea"/>
              </a:rPr>
              <a:t>●</a:t>
            </a:r>
            <a:r>
              <a:rPr lang="ja-JP" altLang="en-US" sz="3200" dirty="0">
                <a:solidFill>
                  <a:srgbClr val="002060"/>
                </a:solidFill>
                <a:latin typeface="+mn-ea"/>
              </a:rPr>
              <a:t>母性</a:t>
            </a:r>
            <a:r>
              <a:rPr lang="ja-JP" altLang="en-US" sz="3200" dirty="0" smtClean="0">
                <a:solidFill>
                  <a:srgbClr val="002060"/>
                </a:solidFill>
                <a:latin typeface="+mn-ea"/>
              </a:rPr>
              <a:t>保護　（</a:t>
            </a:r>
            <a:r>
              <a:rPr lang="en-US" altLang="ja-JP" sz="3200" dirty="0" smtClean="0">
                <a:solidFill>
                  <a:srgbClr val="002060"/>
                </a:solidFill>
                <a:latin typeface="+mn-ea"/>
              </a:rPr>
              <a:t>10</a:t>
            </a:r>
            <a:r>
              <a:rPr lang="ja-JP" altLang="en-US" sz="3200" dirty="0" smtClean="0">
                <a:solidFill>
                  <a:srgbClr val="002060"/>
                </a:solidFill>
                <a:latin typeface="+mn-ea"/>
              </a:rPr>
              <a:t>～</a:t>
            </a:r>
            <a:r>
              <a:rPr lang="en-US" altLang="ja-JP" sz="3200" dirty="0" smtClean="0">
                <a:solidFill>
                  <a:srgbClr val="002060"/>
                </a:solidFill>
                <a:latin typeface="+mn-ea"/>
              </a:rPr>
              <a:t>11</a:t>
            </a:r>
            <a:r>
              <a:rPr lang="ja-JP" altLang="en-US" sz="3200" dirty="0" smtClean="0">
                <a:solidFill>
                  <a:srgbClr val="002060"/>
                </a:solidFill>
                <a:latin typeface="+mn-ea"/>
              </a:rPr>
              <a:t>月母性保護月間）</a:t>
            </a:r>
            <a:endParaRPr lang="en-US" altLang="ja-JP" sz="3200" dirty="0" smtClean="0">
              <a:solidFill>
                <a:srgbClr val="002060"/>
              </a:solidFill>
              <a:latin typeface="+mn-ea"/>
            </a:endParaRPr>
          </a:p>
          <a:p>
            <a:pPr>
              <a:buFont typeface="Arial" charset="0"/>
              <a:buNone/>
            </a:pPr>
            <a:r>
              <a:rPr lang="ja-JP" altLang="en-US" sz="3200" dirty="0" smtClean="0">
                <a:solidFill>
                  <a:srgbClr val="002060"/>
                </a:solidFill>
                <a:latin typeface="+mn-ea"/>
              </a:rPr>
              <a:t>●パワハラ・メンタルヘルス対策、新「腰痛予防指針」の活用</a:t>
            </a:r>
            <a:endParaRPr lang="en-US" altLang="ja-JP" sz="3200" dirty="0" smtClean="0">
              <a:solidFill>
                <a:srgbClr val="002060"/>
              </a:solidFill>
              <a:latin typeface="+mn-ea"/>
            </a:endParaRPr>
          </a:p>
          <a:p>
            <a:pPr>
              <a:buFont typeface="Arial" charset="0"/>
              <a:buNone/>
            </a:pPr>
            <a:endParaRPr lang="ja-JP" altLang="en-US" sz="3500" dirty="0" smtClean="0">
              <a:latin typeface="+mn-ea"/>
            </a:endParaRPr>
          </a:p>
          <a:p>
            <a:pPr eaLnBrk="1" hangingPunct="1">
              <a:buFont typeface="Arial" charset="0"/>
              <a:buNone/>
            </a:pPr>
            <a:endParaRPr lang="en-US" altLang="ja-JP" sz="3600" dirty="0" smtClean="0">
              <a:latin typeface="+mn-ea"/>
            </a:endParaRPr>
          </a:p>
        </p:txBody>
      </p:sp>
      <p:sp>
        <p:nvSpPr>
          <p:cNvPr id="54274" name="タイトル 3"/>
          <p:cNvSpPr>
            <a:spLocks noGrp="1"/>
          </p:cNvSpPr>
          <p:nvPr>
            <p:ph type="title"/>
          </p:nvPr>
        </p:nvSpPr>
        <p:spPr>
          <a:xfrm>
            <a:off x="268941" y="197224"/>
            <a:ext cx="8615084" cy="905435"/>
          </a:xfrm>
          <a:solidFill>
            <a:srgbClr val="FFFF00"/>
          </a:solidFill>
          <a:ln>
            <a:noFill/>
          </a:ln>
        </p:spPr>
        <p:style>
          <a:lnRef idx="2">
            <a:schemeClr val="accent3">
              <a:shade val="50000"/>
            </a:schemeClr>
          </a:lnRef>
          <a:fillRef idx="1">
            <a:schemeClr val="accent3"/>
          </a:fillRef>
          <a:effectRef idx="0">
            <a:schemeClr val="accent3"/>
          </a:effectRef>
          <a:fontRef idx="minor">
            <a:schemeClr val="lt1"/>
          </a:fontRef>
        </p:style>
        <p:txBody>
          <a:bodyPr/>
          <a:lstStyle/>
          <a:p>
            <a:pPr algn="ctr" eaLnBrk="1" hangingPunct="1"/>
            <a:r>
              <a:rPr lang="ja-JP" altLang="en-US" dirty="0" smtClean="0">
                <a:solidFill>
                  <a:srgbClr val="002060"/>
                </a:solidFill>
                <a:effectLst>
                  <a:outerShdw blurRad="38100" dist="38100" dir="2700000" algn="tl">
                    <a:srgbClr val="000000">
                      <a:alpha val="43137"/>
                    </a:srgbClr>
                  </a:outerShdw>
                </a:effectLst>
              </a:rPr>
              <a:t>５局長通知を職場に活かす</a:t>
            </a:r>
          </a:p>
        </p:txBody>
      </p:sp>
    </p:spTree>
    <p:extLst>
      <p:ext uri="{BB962C8B-B14F-4D97-AF65-F5344CB8AC3E}">
        <p14:creationId xmlns:p14="http://schemas.microsoft.com/office/powerpoint/2010/main" val="366475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28650" y="365127"/>
            <a:ext cx="7886700" cy="952686"/>
          </a:xfrm>
          <a:solidFill>
            <a:srgbClr val="FFFF66"/>
          </a:solidFill>
        </p:spPr>
        <p:txBody>
          <a:bodyPr>
            <a:normAutofit fontScale="90000"/>
          </a:bodyPr>
          <a:lstStyle/>
          <a:p>
            <a:pPr algn="ctr"/>
            <a:r>
              <a:rPr lang="ja-JP" altLang="en-US" sz="3600" dirty="0" smtClean="0"/>
              <a:t>妊娠者の３割が夜勤免除なし</a:t>
            </a:r>
            <a:r>
              <a:rPr lang="en-US" altLang="ja-JP" sz="3600" dirty="0" smtClean="0"/>
              <a:t/>
            </a:r>
            <a:br>
              <a:rPr lang="en-US" altLang="ja-JP" sz="3600" dirty="0" smtClean="0"/>
            </a:br>
            <a:r>
              <a:rPr lang="ja-JP" altLang="en-US" sz="3600" dirty="0" smtClean="0"/>
              <a:t>３人に１人が切迫流産</a:t>
            </a:r>
            <a:endParaRPr kumimoji="1" lang="ja-JP" altLang="en-US" sz="3600" dirty="0"/>
          </a:p>
        </p:txBody>
      </p:sp>
      <p:sp>
        <p:nvSpPr>
          <p:cNvPr id="8" name="コンテンツ プレースホルダ 11"/>
          <p:cNvSpPr txBox="1">
            <a:spLocks/>
          </p:cNvSpPr>
          <p:nvPr/>
        </p:nvSpPr>
        <p:spPr>
          <a:xfrm>
            <a:off x="181254" y="5841704"/>
            <a:ext cx="2956393" cy="792178"/>
          </a:xfrm>
          <a:prstGeom prst="rect">
            <a:avLst/>
          </a:prstGeom>
        </p:spPr>
        <p:txBody>
          <a:bodyPr>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mn-lt"/>
                <a:ea typeface="+mn-ea"/>
                <a:cs typeface="+mn-cs"/>
              </a:rPr>
              <a:t>看護職員は労働実態調査、</a:t>
            </a:r>
            <a:endParaRPr kumimoji="1" lang="en-US" altLang="ja-JP"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mn-lt"/>
                <a:ea typeface="+mn-ea"/>
                <a:cs typeface="+mn-cs"/>
              </a:rPr>
              <a:t>全産業は全労連女性部調査</a:t>
            </a:r>
            <a:endParaRPr kumimoji="1" lang="ja-JP" altLang="en-US" sz="20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7" name="グラフ 6"/>
          <p:cNvGraphicFramePr>
            <a:graphicFrameLocks/>
          </p:cNvGraphicFramePr>
          <p:nvPr>
            <p:extLst>
              <p:ext uri="{D42A27DB-BD31-4B8C-83A1-F6EECF244321}">
                <p14:modId xmlns:p14="http://schemas.microsoft.com/office/powerpoint/2010/main" val="2463840427"/>
              </p:ext>
            </p:extLst>
          </p:nvPr>
        </p:nvGraphicFramePr>
        <p:xfrm>
          <a:off x="539552" y="1484784"/>
          <a:ext cx="3835224"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コンテンツ プレースホルダー 4"/>
          <p:cNvGraphicFramePr>
            <a:graphicFrameLocks noGrp="1"/>
          </p:cNvGraphicFramePr>
          <p:nvPr>
            <p:ph idx="1"/>
            <p:extLst>
              <p:ext uri="{D42A27DB-BD31-4B8C-83A1-F6EECF244321}">
                <p14:modId xmlns:p14="http://schemas.microsoft.com/office/powerpoint/2010/main" val="3181045768"/>
              </p:ext>
            </p:extLst>
          </p:nvPr>
        </p:nvGraphicFramePr>
        <p:xfrm>
          <a:off x="4229576" y="2088589"/>
          <a:ext cx="4725076" cy="1925100"/>
        </p:xfrm>
        <a:graphic>
          <a:graphicData uri="http://schemas.openxmlformats.org/drawingml/2006/table">
            <a:tbl>
              <a:tblPr>
                <a:tableStyleId>{69CF1AB2-1976-4502-BF36-3FF5EA218861}</a:tableStyleId>
              </a:tblPr>
              <a:tblGrid>
                <a:gridCol w="1334139"/>
                <a:gridCol w="1334139"/>
                <a:gridCol w="2056798"/>
              </a:tblGrid>
              <a:tr h="379604">
                <a:tc gridSpan="2">
                  <a:txBody>
                    <a:bodyPr/>
                    <a:lstStyle/>
                    <a:p>
                      <a:pPr algn="ctr" fontAlgn="ctr"/>
                      <a:r>
                        <a:rPr lang="zh-CN" altLang="en-US" sz="2400" u="none" strike="noStrike" dirty="0">
                          <a:effectLst/>
                          <a:latin typeface="ＭＳ Ｐゴシック" panose="020B0600070205080204" pitchFamily="50" charset="-128"/>
                          <a:ea typeface="ＭＳ Ｐゴシック" panose="020B0600070205080204" pitchFamily="50" charset="-128"/>
                        </a:rPr>
                        <a:t>夜勤日数（回数）</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tc>
                <a:tc hMerge="1">
                  <a:txBody>
                    <a:bodyPr/>
                    <a:lstStyle/>
                    <a:p>
                      <a:endParaRPr kumimoji="1" lang="ja-JP" altLang="en-US"/>
                    </a:p>
                  </a:txBody>
                  <a:tcPr/>
                </a:tc>
                <a:tc>
                  <a:txBody>
                    <a:bodyPr/>
                    <a:lstStyle/>
                    <a:p>
                      <a:pPr algn="l" fontAlgn="ctr"/>
                      <a:r>
                        <a:rPr lang="ja-JP" altLang="en-US" sz="2400" u="none" strike="noStrike" dirty="0">
                          <a:effectLst/>
                          <a:latin typeface="ＭＳ Ｐゴシック" panose="020B0600070205080204" pitchFamily="50" charset="-128"/>
                          <a:ea typeface="ＭＳ Ｐゴシック" panose="020B0600070205080204" pitchFamily="50" charset="-128"/>
                        </a:rPr>
                        <a:t>流産の割合％</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tc>
              </a:tr>
              <a:tr h="379604">
                <a:tc rowSpan="2">
                  <a:txBody>
                    <a:bodyPr/>
                    <a:lstStyle/>
                    <a:p>
                      <a:pPr algn="ctr" fontAlgn="ctr"/>
                      <a:r>
                        <a:rPr lang="ja-JP" altLang="en-US" sz="2400" u="none" strike="noStrike" dirty="0" smtClean="0">
                          <a:effectLst/>
                          <a:latin typeface="ＭＳ Ｐゴシック" panose="020B0600070205080204" pitchFamily="50" charset="-128"/>
                          <a:ea typeface="ＭＳ Ｐゴシック" panose="020B0600070205080204" pitchFamily="50" charset="-128"/>
                        </a:rPr>
                        <a:t>３交替</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tc>
                <a:tc>
                  <a:txBody>
                    <a:bodyPr/>
                    <a:lstStyle/>
                    <a:p>
                      <a:pPr algn="ctr" fontAlgn="ctr"/>
                      <a:r>
                        <a:rPr lang="ja-JP" altLang="en-US" sz="2000" u="none" strike="noStrike" dirty="0" smtClean="0">
                          <a:effectLst/>
                          <a:latin typeface="ＭＳ Ｐゴシック" panose="020B0600070205080204" pitchFamily="50" charset="-128"/>
                          <a:ea typeface="ＭＳ Ｐゴシック" panose="020B0600070205080204" pitchFamily="50" charset="-128"/>
                        </a:rPr>
                        <a:t>８日</a:t>
                      </a:r>
                      <a:r>
                        <a:rPr lang="ja-JP" altLang="en-US" sz="2000" u="none" strike="noStrike" dirty="0">
                          <a:effectLst/>
                          <a:latin typeface="ＭＳ Ｐゴシック" panose="020B0600070205080204" pitchFamily="50" charset="-128"/>
                          <a:ea typeface="ＭＳ Ｐゴシック" panose="020B0600070205080204" pitchFamily="50" charset="-128"/>
                        </a:rPr>
                        <a:t>以下</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tc>
                <a:tc>
                  <a:txBody>
                    <a:bodyPr/>
                    <a:lstStyle/>
                    <a:p>
                      <a:pPr algn="r" fontAlgn="ctr"/>
                      <a:r>
                        <a:rPr lang="ja-JP" altLang="en-US" sz="2400" u="none" strike="noStrike" dirty="0">
                          <a:effectLst/>
                          <a:latin typeface="ＭＳ Ｐゴシック" panose="020B0600070205080204" pitchFamily="50" charset="-128"/>
                          <a:ea typeface="ＭＳ Ｐゴシック" panose="020B0600070205080204" pitchFamily="50" charset="-128"/>
                        </a:rPr>
                        <a:t>                </a:t>
                      </a:r>
                      <a:r>
                        <a:rPr lang="en-US" altLang="ja-JP" sz="2400" u="none" strike="noStrike" dirty="0">
                          <a:effectLst/>
                          <a:latin typeface="ＭＳ Ｐゴシック" panose="020B0600070205080204" pitchFamily="50" charset="-128"/>
                          <a:ea typeface="ＭＳ Ｐゴシック" panose="020B0600070205080204" pitchFamily="50" charset="-128"/>
                        </a:rPr>
                        <a:t>9.3 </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tc>
              </a:tr>
              <a:tr h="379604">
                <a:tc vMerge="1">
                  <a:txBody>
                    <a:bodyPr/>
                    <a:lstStyle/>
                    <a:p>
                      <a:endParaRPr kumimoji="1" lang="ja-JP" altLang="en-US"/>
                    </a:p>
                  </a:txBody>
                  <a:tcPr/>
                </a:tc>
                <a:tc>
                  <a:txBody>
                    <a:bodyPr/>
                    <a:lstStyle/>
                    <a:p>
                      <a:pPr algn="ctr" fontAlgn="ctr"/>
                      <a:r>
                        <a:rPr lang="ja-JP" altLang="en-US" sz="2000" u="none" strike="noStrike" dirty="0" smtClean="0">
                          <a:solidFill>
                            <a:srgbClr val="FF0000"/>
                          </a:solidFill>
                          <a:effectLst/>
                          <a:latin typeface="ＭＳ Ｐゴシック" panose="020B0600070205080204" pitchFamily="50" charset="-128"/>
                          <a:ea typeface="ＭＳ Ｐゴシック" panose="020B0600070205080204" pitchFamily="50" charset="-128"/>
                        </a:rPr>
                        <a:t>９日</a:t>
                      </a:r>
                      <a:r>
                        <a:rPr lang="ja-JP" altLang="en-US" sz="2000" u="none" strike="noStrike" dirty="0">
                          <a:solidFill>
                            <a:srgbClr val="FF0000"/>
                          </a:solidFill>
                          <a:effectLst/>
                          <a:latin typeface="ＭＳ Ｐゴシック" panose="020B0600070205080204" pitchFamily="50" charset="-128"/>
                          <a:ea typeface="ＭＳ Ｐゴシック" panose="020B0600070205080204" pitchFamily="50" charset="-128"/>
                        </a:rPr>
                        <a:t>以上</a:t>
                      </a:r>
                      <a:endParaRPr lang="ja-JP" alt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tc>
                <a:tc>
                  <a:txBody>
                    <a:bodyPr/>
                    <a:lstStyle/>
                    <a:p>
                      <a:pPr algn="r" fontAlgn="ctr"/>
                      <a:r>
                        <a:rPr lang="ja-JP" altLang="en-US" sz="2400" u="none" strike="noStrike" dirty="0">
                          <a:solidFill>
                            <a:srgbClr val="FF0000"/>
                          </a:solidFill>
                          <a:effectLst/>
                          <a:latin typeface="ＭＳ Ｐゴシック" panose="020B0600070205080204" pitchFamily="50" charset="-128"/>
                          <a:ea typeface="ＭＳ Ｐゴシック" panose="020B0600070205080204" pitchFamily="50" charset="-128"/>
                        </a:rPr>
                        <a:t>              </a:t>
                      </a:r>
                      <a:r>
                        <a:rPr lang="en-US" altLang="ja-JP" sz="2400" u="none" strike="noStrike" dirty="0">
                          <a:solidFill>
                            <a:srgbClr val="FF0000"/>
                          </a:solidFill>
                          <a:effectLst/>
                          <a:latin typeface="ＭＳ Ｐゴシック" panose="020B0600070205080204" pitchFamily="50" charset="-128"/>
                          <a:ea typeface="ＭＳ Ｐゴシック" panose="020B0600070205080204" pitchFamily="50" charset="-128"/>
                        </a:rPr>
                        <a:t>12.2 </a:t>
                      </a:r>
                      <a:endParaRPr lang="en-US" altLang="ja-JP" sz="2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tc>
              </a:tr>
              <a:tr h="379604">
                <a:tc rowSpan="2">
                  <a:txBody>
                    <a:bodyPr/>
                    <a:lstStyle/>
                    <a:p>
                      <a:pPr algn="ctr" fontAlgn="ctr"/>
                      <a:r>
                        <a:rPr lang="ja-JP" altLang="en-US" sz="2400" u="none" strike="noStrike" dirty="0" smtClean="0">
                          <a:effectLst/>
                          <a:latin typeface="ＭＳ Ｐゴシック" panose="020B0600070205080204" pitchFamily="50" charset="-128"/>
                          <a:ea typeface="ＭＳ Ｐゴシック" panose="020B0600070205080204" pitchFamily="50" charset="-128"/>
                        </a:rPr>
                        <a:t>２交替</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solidFill>
                      <a:schemeClr val="accent6">
                        <a:lumMod val="20000"/>
                        <a:lumOff val="80000"/>
                      </a:schemeClr>
                    </a:solidFill>
                  </a:tcPr>
                </a:tc>
                <a:tc>
                  <a:txBody>
                    <a:bodyPr/>
                    <a:lstStyle/>
                    <a:p>
                      <a:pPr algn="ctr" fontAlgn="ctr"/>
                      <a:r>
                        <a:rPr lang="ja-JP" altLang="en-US" sz="2000" u="none" strike="noStrike" dirty="0" smtClean="0">
                          <a:effectLst/>
                          <a:latin typeface="ＭＳ Ｐゴシック" panose="020B0600070205080204" pitchFamily="50" charset="-128"/>
                          <a:ea typeface="ＭＳ Ｐゴシック" panose="020B0600070205080204" pitchFamily="50" charset="-128"/>
                        </a:rPr>
                        <a:t>４回</a:t>
                      </a:r>
                      <a:r>
                        <a:rPr lang="ja-JP" altLang="en-US" sz="2000" u="none" strike="noStrike" dirty="0">
                          <a:effectLst/>
                          <a:latin typeface="ＭＳ Ｐゴシック" panose="020B0600070205080204" pitchFamily="50" charset="-128"/>
                          <a:ea typeface="ＭＳ Ｐゴシック" panose="020B0600070205080204" pitchFamily="50" charset="-128"/>
                        </a:rPr>
                        <a:t>以下</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solidFill>
                      <a:schemeClr val="accent6">
                        <a:lumMod val="20000"/>
                        <a:lumOff val="80000"/>
                      </a:schemeClr>
                    </a:solidFill>
                  </a:tcPr>
                </a:tc>
                <a:tc>
                  <a:txBody>
                    <a:bodyPr/>
                    <a:lstStyle/>
                    <a:p>
                      <a:pPr algn="r" fontAlgn="ctr"/>
                      <a:r>
                        <a:rPr lang="ja-JP" altLang="en-US" sz="2400" u="none" strike="noStrike" dirty="0">
                          <a:effectLst/>
                          <a:latin typeface="ＭＳ Ｐゴシック" panose="020B0600070205080204" pitchFamily="50" charset="-128"/>
                          <a:ea typeface="ＭＳ Ｐゴシック" panose="020B0600070205080204" pitchFamily="50" charset="-128"/>
                        </a:rPr>
                        <a:t>                </a:t>
                      </a:r>
                      <a:r>
                        <a:rPr lang="en-US" altLang="ja-JP" sz="2400" u="none" strike="noStrike" dirty="0">
                          <a:effectLst/>
                          <a:latin typeface="ＭＳ Ｐゴシック" panose="020B0600070205080204" pitchFamily="50" charset="-128"/>
                          <a:ea typeface="ＭＳ Ｐゴシック" panose="020B0600070205080204" pitchFamily="50" charset="-128"/>
                        </a:rPr>
                        <a:t>6.8 </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solidFill>
                      <a:schemeClr val="accent6">
                        <a:lumMod val="20000"/>
                        <a:lumOff val="80000"/>
                      </a:schemeClr>
                    </a:solidFill>
                  </a:tcPr>
                </a:tc>
              </a:tr>
              <a:tr h="379604">
                <a:tc vMerge="1">
                  <a:txBody>
                    <a:bodyPr/>
                    <a:lstStyle/>
                    <a:p>
                      <a:endParaRPr kumimoji="1" lang="ja-JP" altLang="en-US"/>
                    </a:p>
                  </a:txBody>
                  <a:tcPr/>
                </a:tc>
                <a:tc>
                  <a:txBody>
                    <a:bodyPr/>
                    <a:lstStyle/>
                    <a:p>
                      <a:pPr algn="ctr" fontAlgn="ctr"/>
                      <a:r>
                        <a:rPr lang="ja-JP" altLang="en-US" sz="2000" u="none" strike="noStrike" dirty="0">
                          <a:solidFill>
                            <a:srgbClr val="FF0000"/>
                          </a:solidFill>
                          <a:effectLst/>
                          <a:latin typeface="ＭＳ Ｐゴシック" panose="020B0600070205080204" pitchFamily="50" charset="-128"/>
                          <a:ea typeface="ＭＳ Ｐゴシック" panose="020B0600070205080204" pitchFamily="50" charset="-128"/>
                        </a:rPr>
                        <a:t>５回以上</a:t>
                      </a:r>
                      <a:endParaRPr lang="ja-JP" alt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solidFill>
                      <a:schemeClr val="accent6">
                        <a:lumMod val="20000"/>
                        <a:lumOff val="80000"/>
                      </a:schemeClr>
                    </a:solidFill>
                  </a:tcPr>
                </a:tc>
                <a:tc>
                  <a:txBody>
                    <a:bodyPr/>
                    <a:lstStyle/>
                    <a:p>
                      <a:pPr algn="r" fontAlgn="ctr"/>
                      <a:r>
                        <a:rPr lang="ja-JP" altLang="en-US" sz="2400" u="none" strike="noStrike" dirty="0">
                          <a:solidFill>
                            <a:srgbClr val="FF0000"/>
                          </a:solidFill>
                          <a:effectLst/>
                          <a:latin typeface="ＭＳ Ｐゴシック" panose="020B0600070205080204" pitchFamily="50" charset="-128"/>
                          <a:ea typeface="ＭＳ Ｐゴシック" panose="020B0600070205080204" pitchFamily="50" charset="-128"/>
                        </a:rPr>
                        <a:t>              </a:t>
                      </a:r>
                      <a:r>
                        <a:rPr lang="en-US" altLang="ja-JP" sz="2400" u="none" strike="noStrike" dirty="0">
                          <a:solidFill>
                            <a:srgbClr val="FF0000"/>
                          </a:solidFill>
                          <a:effectLst/>
                          <a:latin typeface="ＭＳ Ｐゴシック" panose="020B0600070205080204" pitchFamily="50" charset="-128"/>
                          <a:ea typeface="ＭＳ Ｐゴシック" panose="020B0600070205080204" pitchFamily="50" charset="-128"/>
                        </a:rPr>
                        <a:t>12.1 </a:t>
                      </a:r>
                      <a:endParaRPr lang="en-US" altLang="ja-JP" sz="2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9260" marR="19260" marT="19260" marB="0" anchor="ctr">
                    <a:solidFill>
                      <a:schemeClr val="accent6">
                        <a:lumMod val="20000"/>
                        <a:lumOff val="80000"/>
                      </a:schemeClr>
                    </a:solidFill>
                  </a:tcPr>
                </a:tc>
              </a:tr>
            </a:tbl>
          </a:graphicData>
        </a:graphic>
      </p:graphicFrame>
      <p:sp>
        <p:nvSpPr>
          <p:cNvPr id="9" name="テキスト ボックス 8"/>
          <p:cNvSpPr txBox="1"/>
          <p:nvPr/>
        </p:nvSpPr>
        <p:spPr>
          <a:xfrm>
            <a:off x="4562745" y="4298801"/>
            <a:ext cx="4312314" cy="1938992"/>
          </a:xfrm>
          <a:prstGeom prst="rect">
            <a:avLst/>
          </a:prstGeom>
          <a:solidFill>
            <a:schemeClr val="bg1"/>
          </a:solidFill>
        </p:spPr>
        <p:txBody>
          <a:bodyPr wrap="square" rtlCol="0">
            <a:spAutoFit/>
          </a:bodyPr>
          <a:lstStyle/>
          <a:p>
            <a:r>
              <a:rPr lang="en-US" altLang="ja-JP" sz="2400" dirty="0">
                <a:solidFill>
                  <a:srgbClr val="C00000"/>
                </a:solidFill>
              </a:rPr>
              <a:t>2010</a:t>
            </a:r>
            <a:r>
              <a:rPr lang="ja-JP" altLang="en-US" sz="2400" dirty="0">
                <a:solidFill>
                  <a:srgbClr val="C00000"/>
                </a:solidFill>
              </a:rPr>
              <a:t>年</a:t>
            </a:r>
            <a:r>
              <a:rPr lang="en-US" altLang="ja-JP" sz="2400" dirty="0">
                <a:solidFill>
                  <a:srgbClr val="C00000"/>
                </a:solidFill>
              </a:rPr>
              <a:t>4</a:t>
            </a:r>
            <a:r>
              <a:rPr lang="ja-JP" altLang="en-US" sz="2400" dirty="0">
                <a:solidFill>
                  <a:srgbClr val="C00000"/>
                </a:solidFill>
              </a:rPr>
              <a:t>月以降の妊娠者の流産の割合と、調査時点の夜勤回数の相関をみると、夜勤回数が</a:t>
            </a:r>
            <a:r>
              <a:rPr lang="en-US" altLang="ja-JP" sz="2400" dirty="0">
                <a:solidFill>
                  <a:srgbClr val="C00000"/>
                </a:solidFill>
              </a:rPr>
              <a:t>9</a:t>
            </a:r>
            <a:r>
              <a:rPr lang="ja-JP" altLang="en-US" sz="2400" dirty="0">
                <a:solidFill>
                  <a:srgbClr val="C00000"/>
                </a:solidFill>
              </a:rPr>
              <a:t>日（</a:t>
            </a:r>
            <a:r>
              <a:rPr lang="en-US" altLang="ja-JP" sz="2400" dirty="0">
                <a:solidFill>
                  <a:srgbClr val="C00000"/>
                </a:solidFill>
              </a:rPr>
              <a:t>5</a:t>
            </a:r>
            <a:r>
              <a:rPr lang="ja-JP" altLang="en-US" sz="2400" dirty="0">
                <a:solidFill>
                  <a:srgbClr val="C00000"/>
                </a:solidFill>
              </a:rPr>
              <a:t>回）以上では流産の比率が明らかに増加</a:t>
            </a:r>
            <a:endParaRPr kumimoji="1" lang="ja-JP" altLang="en-US" sz="2400" dirty="0">
              <a:solidFill>
                <a:srgbClr val="C00000"/>
              </a:solidFill>
            </a:endParaRPr>
          </a:p>
        </p:txBody>
      </p:sp>
    </p:spTree>
    <p:extLst>
      <p:ext uri="{BB962C8B-B14F-4D97-AF65-F5344CB8AC3E}">
        <p14:creationId xmlns:p14="http://schemas.microsoft.com/office/powerpoint/2010/main" val="128960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2921"/>
            <a:ext cx="8229600" cy="738374"/>
          </a:xfrm>
          <a:solidFill>
            <a:srgbClr val="FFFF66"/>
          </a:solidFill>
        </p:spPr>
        <p:txBody>
          <a:bodyPr>
            <a:noAutofit/>
          </a:bodyPr>
          <a:lstStyle/>
          <a:p>
            <a:r>
              <a:rPr kumimoji="1" lang="ja-JP" altLang="en-US" sz="3600" dirty="0" smtClean="0">
                <a:effectLst>
                  <a:outerShdw blurRad="38100" dist="38100" dir="2700000" algn="tl">
                    <a:srgbClr val="000000">
                      <a:alpha val="43137"/>
                    </a:srgbClr>
                  </a:outerShdw>
                </a:effectLst>
              </a:rPr>
              <a:t>横行する労基法違反　始業前労働が増加</a:t>
            </a:r>
            <a:endParaRPr kumimoji="1" lang="ja-JP" altLang="en-US" sz="3600" dirty="0">
              <a:effectLst>
                <a:outerShdw blurRad="38100" dist="38100" dir="2700000" algn="tl">
                  <a:srgbClr val="000000">
                    <a:alpha val="43137"/>
                  </a:srgbClr>
                </a:outerShdw>
              </a:effectLst>
            </a:endParaRPr>
          </a:p>
        </p:txBody>
      </p:sp>
      <p:sp>
        <p:nvSpPr>
          <p:cNvPr id="3" name="コンテンツ プレースホルダ 2"/>
          <p:cNvSpPr>
            <a:spLocks noGrp="1"/>
          </p:cNvSpPr>
          <p:nvPr>
            <p:ph sz="half" idx="1"/>
          </p:nvPr>
        </p:nvSpPr>
        <p:spPr>
          <a:xfrm>
            <a:off x="386571" y="1090046"/>
            <a:ext cx="8147248" cy="1635225"/>
          </a:xfrm>
        </p:spPr>
        <p:txBody>
          <a:bodyPr>
            <a:noAutofit/>
          </a:bodyPr>
          <a:lstStyle/>
          <a:p>
            <a:r>
              <a:rPr kumimoji="1" lang="ja-JP" altLang="en-US" dirty="0" smtClean="0">
                <a:latin typeface="+mn-ea"/>
              </a:rPr>
              <a:t>９割が時間外労働　始業前後に３０～６０分</a:t>
            </a:r>
            <a:endParaRPr kumimoji="1" lang="en-US" altLang="ja-JP" dirty="0" smtClean="0">
              <a:latin typeface="+mn-ea"/>
            </a:endParaRPr>
          </a:p>
          <a:p>
            <a:r>
              <a:rPr lang="ja-JP" altLang="en-US" dirty="0" smtClean="0">
                <a:latin typeface="+mn-ea"/>
              </a:rPr>
              <a:t>看護職の</a:t>
            </a:r>
            <a:r>
              <a:rPr lang="ja-JP" altLang="en-US" dirty="0" smtClean="0">
                <a:solidFill>
                  <a:srgbClr val="FF0000"/>
                </a:solidFill>
                <a:latin typeface="+mn-ea"/>
              </a:rPr>
              <a:t>過労死ライン</a:t>
            </a:r>
            <a:r>
              <a:rPr lang="en-US" altLang="ja-JP" dirty="0" smtClean="0">
                <a:solidFill>
                  <a:srgbClr val="FF0000"/>
                </a:solidFill>
                <a:latin typeface="+mn-ea"/>
              </a:rPr>
              <a:t>60</a:t>
            </a:r>
            <a:r>
              <a:rPr lang="ja-JP" altLang="en-US" dirty="0" smtClean="0">
                <a:solidFill>
                  <a:srgbClr val="FF0000"/>
                </a:solidFill>
                <a:latin typeface="+mn-ea"/>
              </a:rPr>
              <a:t>時間超　２５３人</a:t>
            </a:r>
            <a:r>
              <a:rPr lang="ja-JP" altLang="en-US" dirty="0" smtClean="0">
                <a:latin typeface="+mn-ea"/>
              </a:rPr>
              <a:t>（約１％）</a:t>
            </a:r>
            <a:endParaRPr kumimoji="1" lang="en-US" altLang="ja-JP" dirty="0" smtClean="0">
              <a:latin typeface="+mn-ea"/>
            </a:endParaRPr>
          </a:p>
          <a:p>
            <a:r>
              <a:rPr lang="ja-JP" altLang="en-US" dirty="0" smtClean="0">
                <a:latin typeface="+mn-ea"/>
              </a:rPr>
              <a:t>始業前労働が増加　２交替夜勤前６０分以上１７％</a:t>
            </a:r>
            <a:endParaRPr lang="en-US" altLang="ja-JP" dirty="0" smtClean="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293995554"/>
              </p:ext>
            </p:extLst>
          </p:nvPr>
        </p:nvGraphicFramePr>
        <p:xfrm>
          <a:off x="620815" y="2730187"/>
          <a:ext cx="3600000" cy="2880000"/>
        </p:xfrm>
        <a:graphic>
          <a:graphicData uri="http://schemas.openxmlformats.org/drawingml/2006/table">
            <a:tbl>
              <a:tblPr/>
              <a:tblGrid>
                <a:gridCol w="1234658"/>
                <a:gridCol w="1182671"/>
                <a:gridCol w="1182671"/>
              </a:tblGrid>
              <a:tr h="480000">
                <a:tc gridSpan="3">
                  <a:txBody>
                    <a:bodyPr/>
                    <a:lstStyle/>
                    <a:p>
                      <a:pPr algn="l" fontAlgn="ctr"/>
                      <a:r>
                        <a:rPr lang="ja-JP" altLang="en-US" sz="2400" b="1" i="0" u="none" strike="noStrike" dirty="0" smtClean="0">
                          <a:solidFill>
                            <a:srgbClr val="000000"/>
                          </a:solidFill>
                          <a:latin typeface="+mn-ea"/>
                          <a:ea typeface="+mn-ea"/>
                        </a:rPr>
                        <a:t>始業前「</a:t>
                      </a:r>
                      <a:r>
                        <a:rPr lang="en-US" altLang="ja-JP" sz="2400" b="1" i="0" u="none" strike="noStrike" dirty="0" smtClean="0">
                          <a:solidFill>
                            <a:srgbClr val="000000"/>
                          </a:solidFill>
                          <a:latin typeface="+mn-ea"/>
                          <a:ea typeface="+mn-ea"/>
                        </a:rPr>
                        <a:t>30</a:t>
                      </a:r>
                      <a:r>
                        <a:rPr lang="ja-JP" altLang="en-US" sz="2400" b="1" i="0" u="none" strike="noStrike" dirty="0">
                          <a:solidFill>
                            <a:srgbClr val="000000"/>
                          </a:solidFill>
                          <a:latin typeface="+mn-ea"/>
                          <a:ea typeface="+mn-ea"/>
                        </a:rPr>
                        <a:t>分</a:t>
                      </a:r>
                      <a:r>
                        <a:rPr lang="ja-JP" altLang="en-US" sz="2400" b="1" i="0" u="none" strike="noStrike" dirty="0" smtClean="0">
                          <a:solidFill>
                            <a:srgbClr val="000000"/>
                          </a:solidFill>
                          <a:latin typeface="+mn-ea"/>
                          <a:ea typeface="+mn-ea"/>
                        </a:rPr>
                        <a:t>以上」の</a:t>
                      </a:r>
                      <a:r>
                        <a:rPr lang="ja-JP" altLang="en-US" sz="2400" b="1" i="0" u="none" strike="noStrike" dirty="0">
                          <a:solidFill>
                            <a:srgbClr val="000000"/>
                          </a:solidFill>
                          <a:latin typeface="+mn-ea"/>
                          <a:ea typeface="+mn-ea"/>
                        </a:rPr>
                        <a:t>割合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480000">
                <a:tc>
                  <a:txBody>
                    <a:bodyPr/>
                    <a:lstStyle/>
                    <a:p>
                      <a:pPr algn="ctr" fontAlgn="ctr"/>
                      <a:r>
                        <a:rPr lang="ja-JP" altLang="en-US" sz="2000" b="1" i="0" u="none" strike="noStrike" dirty="0">
                          <a:solidFill>
                            <a:srgbClr val="000000"/>
                          </a:solidFill>
                          <a:latin typeface="+mn-ea"/>
                          <a:ea typeface="+mn-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n-ea"/>
                          <a:ea typeface="+mn-ea"/>
                        </a:rPr>
                        <a:t>2013</a:t>
                      </a:r>
                      <a:r>
                        <a:rPr lang="ja-JP" altLang="en-US" sz="2000" b="1" i="0" u="none" strike="noStrike" dirty="0">
                          <a:solidFill>
                            <a:srgbClr val="000000"/>
                          </a:solidFill>
                          <a:latin typeface="+mn-ea"/>
                          <a:ea typeface="+mn-ea"/>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dirty="0">
                          <a:solidFill>
                            <a:srgbClr val="000000"/>
                          </a:solidFill>
                          <a:latin typeface="+mn-ea"/>
                          <a:ea typeface="+mn-ea"/>
                        </a:rPr>
                        <a:t>2009</a:t>
                      </a:r>
                      <a:r>
                        <a:rPr lang="ja-JP" altLang="en-US" sz="2000" b="1" i="0" u="none" strike="noStrike" dirty="0">
                          <a:solidFill>
                            <a:srgbClr val="000000"/>
                          </a:solidFill>
                          <a:latin typeface="+mn-ea"/>
                          <a:ea typeface="+mn-ea"/>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000">
                <a:tc>
                  <a:txBody>
                    <a:bodyPr/>
                    <a:lstStyle/>
                    <a:p>
                      <a:pPr algn="ctr" fontAlgn="ctr"/>
                      <a:r>
                        <a:rPr lang="ja-JP" altLang="en-US" sz="2000" b="1" i="0" u="none" strike="noStrike" dirty="0">
                          <a:solidFill>
                            <a:srgbClr val="000000"/>
                          </a:solidFill>
                          <a:latin typeface="+mn-ea"/>
                          <a:ea typeface="+mn-ea"/>
                        </a:rPr>
                        <a:t>日勤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n-ea"/>
                          <a:ea typeface="+mn-ea"/>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dirty="0">
                          <a:solidFill>
                            <a:srgbClr val="000000"/>
                          </a:solidFill>
                          <a:latin typeface="+mn-ea"/>
                          <a:ea typeface="+mn-ea"/>
                        </a:rPr>
                        <a:t>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000">
                <a:tc>
                  <a:txBody>
                    <a:bodyPr/>
                    <a:lstStyle/>
                    <a:p>
                      <a:pPr algn="ctr" fontAlgn="ctr"/>
                      <a:r>
                        <a:rPr lang="ja-JP" altLang="en-US" sz="2000" b="1" i="0" u="none" strike="noStrike" dirty="0">
                          <a:solidFill>
                            <a:srgbClr val="000000"/>
                          </a:solidFill>
                          <a:latin typeface="+mn-ea"/>
                          <a:ea typeface="+mn-ea"/>
                        </a:rPr>
                        <a:t>準夜勤務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n-ea"/>
                          <a:ea typeface="+mn-ea"/>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dirty="0">
                          <a:solidFill>
                            <a:srgbClr val="000000"/>
                          </a:solidFill>
                          <a:latin typeface="+mn-ea"/>
                          <a:ea typeface="+mn-ea"/>
                        </a:rPr>
                        <a:t>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000">
                <a:tc>
                  <a:txBody>
                    <a:bodyPr/>
                    <a:lstStyle/>
                    <a:p>
                      <a:pPr algn="ctr" fontAlgn="ctr"/>
                      <a:r>
                        <a:rPr lang="ja-JP" altLang="en-US" sz="2000" b="1" i="0" u="none" strike="noStrike">
                          <a:solidFill>
                            <a:srgbClr val="000000"/>
                          </a:solidFill>
                          <a:latin typeface="+mn-ea"/>
                          <a:ea typeface="+mn-ea"/>
                        </a:rPr>
                        <a:t>深夜勤務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n-ea"/>
                          <a:ea typeface="+mn-ea"/>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a:solidFill>
                            <a:srgbClr val="000000"/>
                          </a:solidFill>
                          <a:latin typeface="+mn-ea"/>
                          <a:ea typeface="+mn-ea"/>
                        </a:rPr>
                        <a:t>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000">
                <a:tc>
                  <a:txBody>
                    <a:bodyPr/>
                    <a:lstStyle/>
                    <a:p>
                      <a:pPr algn="ctr" fontAlgn="ctr"/>
                      <a:r>
                        <a:rPr lang="ja-JP" altLang="en-US" sz="2000" b="1" i="0" u="none" strike="noStrike">
                          <a:solidFill>
                            <a:srgbClr val="000000"/>
                          </a:solidFill>
                          <a:latin typeface="+mn-ea"/>
                          <a:ea typeface="+mn-ea"/>
                        </a:rPr>
                        <a:t>２交替夜勤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n-ea"/>
                          <a:ea typeface="+mn-ea"/>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dirty="0">
                          <a:solidFill>
                            <a:srgbClr val="000000"/>
                          </a:solidFill>
                          <a:latin typeface="+mn-ea"/>
                          <a:ea typeface="+mn-ea"/>
                        </a:rPr>
                        <a:t>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925494377"/>
              </p:ext>
            </p:extLst>
          </p:nvPr>
        </p:nvGraphicFramePr>
        <p:xfrm>
          <a:off x="4815790" y="2783975"/>
          <a:ext cx="3600000" cy="2880000"/>
        </p:xfrm>
        <a:graphic>
          <a:graphicData uri="http://schemas.openxmlformats.org/drawingml/2006/table">
            <a:tbl>
              <a:tblPr/>
              <a:tblGrid>
                <a:gridCol w="1302174"/>
                <a:gridCol w="1148913"/>
                <a:gridCol w="1148913"/>
              </a:tblGrid>
              <a:tr h="480000">
                <a:tc gridSpan="3">
                  <a:txBody>
                    <a:bodyPr/>
                    <a:lstStyle/>
                    <a:p>
                      <a:pPr algn="l" fontAlgn="ctr"/>
                      <a:r>
                        <a:rPr lang="ja-JP" altLang="en-US" sz="2400" b="1" i="0" u="none" strike="noStrike" dirty="0" smtClean="0">
                          <a:solidFill>
                            <a:srgbClr val="000000"/>
                          </a:solidFill>
                          <a:latin typeface="+mj-ea"/>
                          <a:ea typeface="+mj-ea"/>
                        </a:rPr>
                        <a:t>始業前「</a:t>
                      </a:r>
                      <a:r>
                        <a:rPr lang="en-US" altLang="ja-JP" sz="2400" b="1" i="0" u="none" strike="noStrike" dirty="0">
                          <a:solidFill>
                            <a:srgbClr val="000000"/>
                          </a:solidFill>
                          <a:latin typeface="+mj-ea"/>
                          <a:ea typeface="+mj-ea"/>
                        </a:rPr>
                        <a:t>60</a:t>
                      </a:r>
                      <a:r>
                        <a:rPr lang="ja-JP" altLang="en-US" sz="2400" b="1" i="0" u="none" strike="noStrike" dirty="0">
                          <a:solidFill>
                            <a:srgbClr val="000000"/>
                          </a:solidFill>
                          <a:latin typeface="+mj-ea"/>
                          <a:ea typeface="+mj-ea"/>
                        </a:rPr>
                        <a:t>分以上」の割合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480000">
                <a:tc>
                  <a:txBody>
                    <a:bodyPr/>
                    <a:lstStyle/>
                    <a:p>
                      <a:pPr algn="ctr" fontAlgn="ctr"/>
                      <a:r>
                        <a:rPr lang="ja-JP" altLang="en-US" sz="2000" b="1" i="0" u="none" strike="noStrike" dirty="0">
                          <a:solidFill>
                            <a:srgbClr val="000000"/>
                          </a:solidFill>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j-ea"/>
                          <a:ea typeface="+mj-ea"/>
                        </a:rPr>
                        <a:t>2013</a:t>
                      </a:r>
                      <a:r>
                        <a:rPr lang="ja-JP" altLang="en-US" sz="2000" b="1" i="0" u="none" strike="noStrike" dirty="0">
                          <a:solidFill>
                            <a:srgbClr val="000000"/>
                          </a:solidFill>
                          <a:latin typeface="+mj-ea"/>
                          <a:ea typeface="+mj-ea"/>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a:solidFill>
                            <a:srgbClr val="000000"/>
                          </a:solidFill>
                          <a:latin typeface="+mj-ea"/>
                          <a:ea typeface="+mj-ea"/>
                        </a:rPr>
                        <a:t>2009</a:t>
                      </a:r>
                      <a:r>
                        <a:rPr lang="ja-JP" altLang="en-US" sz="2000" b="1" i="0" u="none" strike="noStrike">
                          <a:solidFill>
                            <a:srgbClr val="000000"/>
                          </a:solidFill>
                          <a:latin typeface="+mj-ea"/>
                          <a:ea typeface="+mj-ea"/>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000">
                <a:tc>
                  <a:txBody>
                    <a:bodyPr/>
                    <a:lstStyle/>
                    <a:p>
                      <a:pPr algn="ctr" fontAlgn="ctr"/>
                      <a:r>
                        <a:rPr lang="ja-JP" altLang="en-US" sz="2000" b="1" i="0" u="none" strike="noStrike" dirty="0">
                          <a:solidFill>
                            <a:srgbClr val="000000"/>
                          </a:solidFill>
                          <a:latin typeface="+mj-ea"/>
                          <a:ea typeface="+mj-ea"/>
                        </a:rPr>
                        <a:t>日勤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j-ea"/>
                          <a:ea typeface="+mj-ea"/>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a:solidFill>
                            <a:srgbClr val="000000"/>
                          </a:solidFill>
                          <a:latin typeface="+mj-ea"/>
                          <a:ea typeface="+mj-ea"/>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000">
                <a:tc>
                  <a:txBody>
                    <a:bodyPr/>
                    <a:lstStyle/>
                    <a:p>
                      <a:pPr algn="ctr" fontAlgn="ctr"/>
                      <a:r>
                        <a:rPr lang="ja-JP" altLang="en-US" sz="2000" b="1" i="0" u="none" strike="noStrike" dirty="0">
                          <a:solidFill>
                            <a:srgbClr val="000000"/>
                          </a:solidFill>
                          <a:latin typeface="+mj-ea"/>
                          <a:ea typeface="+mj-ea"/>
                        </a:rPr>
                        <a:t>準夜勤務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j-ea"/>
                          <a:ea typeface="+mj-ea"/>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a:solidFill>
                            <a:srgbClr val="000000"/>
                          </a:solidFill>
                          <a:latin typeface="+mj-ea"/>
                          <a:ea typeface="+mj-ea"/>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000">
                <a:tc>
                  <a:txBody>
                    <a:bodyPr/>
                    <a:lstStyle/>
                    <a:p>
                      <a:pPr algn="ctr" fontAlgn="ctr"/>
                      <a:r>
                        <a:rPr lang="ja-JP" altLang="en-US" sz="2000" b="1" i="0" u="none" strike="noStrike" dirty="0">
                          <a:solidFill>
                            <a:srgbClr val="000000"/>
                          </a:solidFill>
                          <a:latin typeface="+mj-ea"/>
                          <a:ea typeface="+mj-ea"/>
                        </a:rPr>
                        <a:t>深夜勤務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j-ea"/>
                          <a:ea typeface="+mj-ea"/>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a:solidFill>
                            <a:srgbClr val="000000"/>
                          </a:solidFill>
                          <a:latin typeface="+mj-ea"/>
                          <a:ea typeface="+mj-ea"/>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000">
                <a:tc>
                  <a:txBody>
                    <a:bodyPr/>
                    <a:lstStyle/>
                    <a:p>
                      <a:pPr algn="ctr" fontAlgn="ctr"/>
                      <a:r>
                        <a:rPr lang="ja-JP" altLang="en-US" sz="2000" b="1" i="0" u="none" strike="noStrike" dirty="0">
                          <a:solidFill>
                            <a:srgbClr val="000000"/>
                          </a:solidFill>
                          <a:latin typeface="+mj-ea"/>
                          <a:ea typeface="+mj-ea"/>
                        </a:rPr>
                        <a:t>２交替夜勤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latin typeface="+mj-ea"/>
                          <a:ea typeface="+mj-ea"/>
                        </a:rPr>
                        <a:t>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2000" b="1" i="0" u="none" strike="noStrike" dirty="0">
                          <a:solidFill>
                            <a:srgbClr val="000000"/>
                          </a:solidFill>
                          <a:latin typeface="+mj-ea"/>
                          <a:ea typeface="+mj-ea"/>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コンテンツ プレースホルダ 2"/>
          <p:cNvSpPr>
            <a:spLocks noGrp="1"/>
          </p:cNvSpPr>
          <p:nvPr>
            <p:ph idx="1"/>
          </p:nvPr>
        </p:nvSpPr>
        <p:spPr>
          <a:xfrm>
            <a:off x="277906" y="5764306"/>
            <a:ext cx="8417858" cy="950259"/>
          </a:xfrm>
        </p:spPr>
        <p:txBody>
          <a:bodyPr>
            <a:noAutofit/>
          </a:bodyPr>
          <a:lstStyle/>
          <a:p>
            <a:r>
              <a:rPr lang="ja-JP" altLang="en-US" dirty="0" smtClean="0">
                <a:latin typeface="+mn-ea"/>
              </a:rPr>
              <a:t>労働実態調査回答者の不払い　総額３億１</a:t>
            </a:r>
            <a:r>
              <a:rPr lang="en-US" altLang="ja-JP" dirty="0" smtClean="0">
                <a:latin typeface="+mn-ea"/>
              </a:rPr>
              <a:t>,800</a:t>
            </a:r>
            <a:r>
              <a:rPr lang="ja-JP" altLang="en-US" dirty="0" smtClean="0">
                <a:latin typeface="+mn-ea"/>
              </a:rPr>
              <a:t>万円　</a:t>
            </a:r>
            <a:endParaRPr lang="en-US" altLang="ja-JP" dirty="0" smtClean="0">
              <a:latin typeface="+mn-ea"/>
            </a:endParaRPr>
          </a:p>
          <a:p>
            <a:pPr>
              <a:buNone/>
            </a:pPr>
            <a:r>
              <a:rPr lang="ja-JP" altLang="en-US" dirty="0" smtClean="0">
                <a:latin typeface="+mn-ea"/>
              </a:rPr>
              <a:t>　　</a:t>
            </a:r>
            <a:r>
              <a:rPr lang="ja-JP" altLang="en-US" dirty="0" smtClean="0">
                <a:solidFill>
                  <a:srgbClr val="C00000"/>
                </a:solidFill>
                <a:latin typeface="+mn-ea"/>
              </a:rPr>
              <a:t>１人平均　１万７千円</a:t>
            </a:r>
            <a:r>
              <a:rPr lang="en-US" altLang="ja-JP" dirty="0" smtClean="0">
                <a:solidFill>
                  <a:srgbClr val="C00000"/>
                </a:solidFill>
                <a:latin typeface="+mn-ea"/>
              </a:rPr>
              <a:t>/</a:t>
            </a:r>
            <a:r>
              <a:rPr lang="ja-JP" altLang="en-US" dirty="0" smtClean="0">
                <a:solidFill>
                  <a:srgbClr val="C00000"/>
                </a:solidFill>
                <a:latin typeface="+mn-ea"/>
              </a:rPr>
              <a:t>月</a:t>
            </a:r>
            <a:r>
              <a:rPr lang="ja-JP" altLang="en-US" dirty="0">
                <a:solidFill>
                  <a:srgbClr val="C00000"/>
                </a:solidFill>
                <a:latin typeface="+mn-ea"/>
              </a:rPr>
              <a:t>、</a:t>
            </a:r>
            <a:r>
              <a:rPr lang="en-US" altLang="ja-JP" dirty="0" smtClean="0">
                <a:solidFill>
                  <a:srgbClr val="C00000"/>
                </a:solidFill>
                <a:latin typeface="+mn-ea"/>
              </a:rPr>
              <a:t>20</a:t>
            </a:r>
            <a:r>
              <a:rPr lang="ja-JP" altLang="en-US" dirty="0" smtClean="0">
                <a:solidFill>
                  <a:srgbClr val="C00000"/>
                </a:solidFill>
                <a:latin typeface="+mn-ea"/>
              </a:rPr>
              <a:t>万</a:t>
            </a:r>
            <a:r>
              <a:rPr lang="en-US" altLang="ja-JP" dirty="0" smtClean="0">
                <a:solidFill>
                  <a:srgbClr val="C00000"/>
                </a:solidFill>
                <a:latin typeface="+mn-ea"/>
              </a:rPr>
              <a:t>4</a:t>
            </a:r>
            <a:r>
              <a:rPr lang="ja-JP" altLang="en-US" dirty="0" smtClean="0">
                <a:solidFill>
                  <a:srgbClr val="C00000"/>
                </a:solidFill>
                <a:latin typeface="+mn-ea"/>
              </a:rPr>
              <a:t>千円</a:t>
            </a:r>
            <a:r>
              <a:rPr lang="en-US" altLang="ja-JP" dirty="0" smtClean="0">
                <a:solidFill>
                  <a:srgbClr val="C00000"/>
                </a:solidFill>
                <a:latin typeface="+mn-ea"/>
              </a:rPr>
              <a:t>/</a:t>
            </a:r>
            <a:r>
              <a:rPr lang="ja-JP" altLang="en-US" dirty="0" smtClean="0">
                <a:solidFill>
                  <a:srgbClr val="C00000"/>
                </a:solidFill>
                <a:latin typeface="+mn-ea"/>
              </a:rPr>
              <a:t>年</a:t>
            </a:r>
            <a:endParaRPr lang="en-US" altLang="ja-JP" dirty="0" smtClean="0">
              <a:solidFill>
                <a:srgbClr val="C00000"/>
              </a:solidFill>
              <a:latin typeface="+mn-ea"/>
            </a:endParaRPr>
          </a:p>
        </p:txBody>
      </p:sp>
    </p:spTree>
    <p:extLst>
      <p:ext uri="{BB962C8B-B14F-4D97-AF65-F5344CB8AC3E}">
        <p14:creationId xmlns:p14="http://schemas.microsoft.com/office/powerpoint/2010/main" val="161328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10146"/>
          </a:xfrm>
          <a:solidFill>
            <a:srgbClr val="FFFF00"/>
          </a:solidFill>
        </p:spPr>
        <p:txBody>
          <a:bodyPr>
            <a:normAutofit/>
          </a:bodyPr>
          <a:lstStyle/>
          <a:p>
            <a:pPr algn="ctr"/>
            <a:r>
              <a:rPr lang="ja-JP" altLang="en-US" sz="3600" dirty="0" smtClean="0">
                <a:solidFill>
                  <a:srgbClr val="002060"/>
                </a:solidFill>
                <a:effectLst>
                  <a:outerShdw blurRad="38100" dist="38100" dir="2700000" algn="tl">
                    <a:srgbClr val="000000">
                      <a:alpha val="43137"/>
                    </a:srgbClr>
                  </a:outerShdw>
                </a:effectLst>
              </a:rPr>
              <a:t>休憩取得が慢性疲労に大きく影響</a:t>
            </a:r>
            <a:r>
              <a:rPr lang="en-US" altLang="ja-JP" sz="3600" dirty="0" smtClean="0">
                <a:solidFill>
                  <a:srgbClr val="002060"/>
                </a:solidFill>
                <a:effectLst>
                  <a:outerShdw blurRad="38100" dist="38100" dir="2700000" algn="tl">
                    <a:srgbClr val="000000">
                      <a:alpha val="43137"/>
                    </a:srgbClr>
                  </a:outerShdw>
                </a:effectLst>
              </a:rPr>
              <a:t/>
            </a:r>
            <a:br>
              <a:rPr lang="en-US" altLang="ja-JP" sz="3600" dirty="0" smtClean="0">
                <a:solidFill>
                  <a:srgbClr val="002060"/>
                </a:solidFill>
                <a:effectLst>
                  <a:outerShdw blurRad="38100" dist="38100" dir="2700000" algn="tl">
                    <a:srgbClr val="000000">
                      <a:alpha val="43137"/>
                    </a:srgbClr>
                  </a:outerShdw>
                </a:effectLst>
              </a:rPr>
            </a:br>
            <a:r>
              <a:rPr lang="ja-JP" altLang="en-US" sz="2400" dirty="0" smtClean="0">
                <a:solidFill>
                  <a:srgbClr val="002060"/>
                </a:solidFill>
                <a:effectLst>
                  <a:outerShdw blurRad="38100" dist="38100" dir="2700000" algn="tl">
                    <a:srgbClr val="000000">
                      <a:alpha val="43137"/>
                    </a:srgbClr>
                  </a:outerShdw>
                </a:effectLst>
              </a:rPr>
              <a:t>２０１３年看護職員の労働実態調査</a:t>
            </a:r>
            <a:endParaRPr kumimoji="1" lang="ja-JP" altLang="en-US" sz="2700" dirty="0">
              <a:solidFill>
                <a:srgbClr val="002060"/>
              </a:solidFill>
              <a:effectLst>
                <a:outerShdw blurRad="38100" dist="38100" dir="2700000" algn="tl">
                  <a:srgbClr val="000000">
                    <a:alpha val="43137"/>
                  </a:srgbClr>
                </a:outerShdw>
              </a:effectLst>
            </a:endParaRPr>
          </a:p>
        </p:txBody>
      </p:sp>
      <p:graphicFrame>
        <p:nvGraphicFramePr>
          <p:cNvPr id="5" name="グラフ 4"/>
          <p:cNvGraphicFramePr/>
          <p:nvPr>
            <p:extLst>
              <p:ext uri="{D42A27DB-BD31-4B8C-83A1-F6EECF244321}">
                <p14:modId xmlns:p14="http://schemas.microsoft.com/office/powerpoint/2010/main" val="2356906771"/>
              </p:ext>
            </p:extLst>
          </p:nvPr>
        </p:nvGraphicFramePr>
        <p:xfrm>
          <a:off x="323528" y="1556792"/>
          <a:ext cx="8331325" cy="504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388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16540" y="80683"/>
            <a:ext cx="5585303" cy="6402234"/>
          </a:xfrm>
          <a:solidFill>
            <a:srgbClr val="FFFF99"/>
          </a:solidFill>
        </p:spPr>
        <p:txBody>
          <a:bodyPr>
            <a:normAutofit/>
          </a:bodyPr>
          <a:lstStyle/>
          <a:p>
            <a:pPr>
              <a:buNone/>
            </a:pPr>
            <a:r>
              <a:rPr lang="ja-JP" altLang="en-US" dirty="0" smtClean="0">
                <a:solidFill>
                  <a:srgbClr val="C00000"/>
                </a:solidFill>
                <a:effectLst>
                  <a:outerShdw blurRad="38100" dist="38100" dir="2700000" algn="tl">
                    <a:srgbClr val="000000">
                      <a:alpha val="43137"/>
                    </a:srgbClr>
                  </a:outerShdw>
                </a:effectLst>
                <a:latin typeface="+mj-ea"/>
              </a:rPr>
              <a:t>村上</a:t>
            </a:r>
            <a:r>
              <a:rPr lang="ja-JP" altLang="en-US" dirty="0">
                <a:solidFill>
                  <a:srgbClr val="C00000"/>
                </a:solidFill>
                <a:effectLst>
                  <a:outerShdw blurRad="38100" dist="38100" dir="2700000" algn="tl">
                    <a:srgbClr val="000000">
                      <a:alpha val="43137"/>
                    </a:srgbClr>
                  </a:outerShdw>
                </a:effectLst>
                <a:latin typeface="+mj-ea"/>
              </a:rPr>
              <a:t>優子さん過労死裁判</a:t>
            </a:r>
            <a:r>
              <a:rPr lang="ja-JP" altLang="en-US" dirty="0" smtClean="0">
                <a:solidFill>
                  <a:srgbClr val="C00000"/>
                </a:solidFill>
                <a:effectLst>
                  <a:outerShdw blurRad="38100" dist="38100" dir="2700000" algn="tl">
                    <a:srgbClr val="000000">
                      <a:alpha val="43137"/>
                    </a:srgbClr>
                  </a:outerShdw>
                </a:effectLst>
                <a:latin typeface="+mj-ea"/>
              </a:rPr>
              <a:t>で</a:t>
            </a:r>
            <a:endParaRPr lang="en-US" altLang="ja-JP" dirty="0" smtClean="0">
              <a:solidFill>
                <a:srgbClr val="C00000"/>
              </a:solidFill>
              <a:effectLst>
                <a:outerShdw blurRad="38100" dist="38100" dir="2700000" algn="tl">
                  <a:srgbClr val="000000">
                    <a:alpha val="43137"/>
                  </a:srgbClr>
                </a:outerShdw>
              </a:effectLst>
              <a:latin typeface="+mj-ea"/>
            </a:endParaRPr>
          </a:p>
          <a:p>
            <a:pPr>
              <a:buNone/>
            </a:pPr>
            <a:r>
              <a:rPr lang="ja-JP" altLang="en-US" dirty="0" smtClean="0">
                <a:solidFill>
                  <a:srgbClr val="C00000"/>
                </a:solidFill>
                <a:effectLst>
                  <a:outerShdw blurRad="38100" dist="38100" dir="2700000" algn="tl">
                    <a:srgbClr val="000000">
                      <a:alpha val="43137"/>
                    </a:srgbClr>
                  </a:outerShdw>
                </a:effectLst>
                <a:latin typeface="+mj-ea"/>
              </a:rPr>
              <a:t>労働</a:t>
            </a:r>
            <a:r>
              <a:rPr lang="ja-JP" altLang="en-US" dirty="0">
                <a:solidFill>
                  <a:srgbClr val="C00000"/>
                </a:solidFill>
                <a:effectLst>
                  <a:outerShdw blurRad="38100" dist="38100" dir="2700000" algn="tl">
                    <a:srgbClr val="000000">
                      <a:alpha val="43137"/>
                    </a:srgbClr>
                  </a:outerShdw>
                </a:effectLst>
                <a:latin typeface="+mj-ea"/>
              </a:rPr>
              <a:t>時間と認定された業務</a:t>
            </a:r>
            <a:endParaRPr lang="ja-JP" altLang="en-US" sz="2800" dirty="0" smtClean="0">
              <a:solidFill>
                <a:srgbClr val="C00000"/>
              </a:solidFill>
              <a:effectLst>
                <a:outerShdw blurRad="38100" dist="38100" dir="2700000" algn="tl">
                  <a:srgbClr val="000000">
                    <a:alpha val="43137"/>
                  </a:srgbClr>
                </a:outerShdw>
              </a:effectLst>
              <a:latin typeface="+mn-ea"/>
            </a:endParaRPr>
          </a:p>
          <a:p>
            <a:pPr>
              <a:buNone/>
            </a:pPr>
            <a:r>
              <a:rPr lang="ja-JP" altLang="en-US" sz="2800" dirty="0" smtClean="0">
                <a:latin typeface="+mn-ea"/>
              </a:rPr>
              <a:t>● 始業開始前の情報収集業務</a:t>
            </a:r>
          </a:p>
          <a:p>
            <a:pPr>
              <a:buNone/>
            </a:pPr>
            <a:r>
              <a:rPr lang="ja-JP" altLang="en-US" sz="2800" dirty="0" smtClean="0">
                <a:latin typeface="+mn-ea"/>
              </a:rPr>
              <a:t>● 看護研究</a:t>
            </a:r>
          </a:p>
          <a:p>
            <a:pPr>
              <a:buNone/>
            </a:pPr>
            <a:r>
              <a:rPr lang="ja-JP" altLang="en-US" sz="2800" dirty="0" smtClean="0">
                <a:latin typeface="+mn-ea"/>
              </a:rPr>
              <a:t>● 看護計画･退院･転院サマリー　</a:t>
            </a:r>
          </a:p>
          <a:p>
            <a:pPr>
              <a:buNone/>
            </a:pPr>
            <a:r>
              <a:rPr lang="ja-JP" altLang="en-US" sz="2800" dirty="0" smtClean="0">
                <a:latin typeface="+mn-ea"/>
              </a:rPr>
              <a:t>● 臨床指導者の実習記録の点検</a:t>
            </a:r>
          </a:p>
          <a:p>
            <a:pPr>
              <a:buNone/>
            </a:pPr>
            <a:r>
              <a:rPr lang="ja-JP" altLang="en-US" sz="2800" dirty="0" smtClean="0">
                <a:latin typeface="+mn-ea"/>
              </a:rPr>
              <a:t>● 業務上の「研修会」</a:t>
            </a:r>
            <a:endParaRPr lang="en-US" altLang="ja-JP" sz="2800" dirty="0" smtClean="0">
              <a:latin typeface="+mn-ea"/>
            </a:endParaRPr>
          </a:p>
          <a:p>
            <a:pPr>
              <a:buNone/>
            </a:pPr>
            <a:r>
              <a:rPr lang="ja-JP" altLang="en-US" dirty="0">
                <a:latin typeface="+mn-ea"/>
              </a:rPr>
              <a:t>　</a:t>
            </a:r>
            <a:r>
              <a:rPr lang="ja-JP" altLang="en-US" dirty="0" smtClean="0">
                <a:latin typeface="+mn-ea"/>
              </a:rPr>
              <a:t>　</a:t>
            </a:r>
            <a:r>
              <a:rPr lang="ja-JP" altLang="en-US" sz="2800" dirty="0" smtClean="0">
                <a:latin typeface="+mn-ea"/>
              </a:rPr>
              <a:t>「委員会」「会議」</a:t>
            </a:r>
          </a:p>
          <a:p>
            <a:pPr>
              <a:buNone/>
            </a:pPr>
            <a:r>
              <a:rPr lang="ja-JP" altLang="en-US" sz="2800" dirty="0" smtClean="0">
                <a:latin typeface="+mn-ea"/>
              </a:rPr>
              <a:t>● プリセプター業務</a:t>
            </a:r>
          </a:p>
          <a:p>
            <a:pPr>
              <a:buNone/>
            </a:pPr>
            <a:r>
              <a:rPr lang="ja-JP" altLang="en-US" sz="2800" dirty="0" smtClean="0">
                <a:latin typeface="+mn-ea"/>
              </a:rPr>
              <a:t>● 新人看護師への指導　</a:t>
            </a:r>
          </a:p>
          <a:p>
            <a:pPr>
              <a:buNone/>
            </a:pPr>
            <a:r>
              <a:rPr lang="ja-JP" altLang="en-US" sz="2800" dirty="0" smtClean="0">
                <a:latin typeface="+mn-ea"/>
              </a:rPr>
              <a:t>● 病棟相談会</a:t>
            </a:r>
          </a:p>
          <a:p>
            <a:pPr>
              <a:buNone/>
            </a:pPr>
            <a:r>
              <a:rPr lang="ja-JP" altLang="en-US" sz="2800" dirty="0" smtClean="0">
                <a:latin typeface="+mn-ea"/>
              </a:rPr>
              <a:t>● チーム会</a:t>
            </a:r>
          </a:p>
          <a:p>
            <a:pPr>
              <a:buNone/>
            </a:pPr>
            <a:endParaRPr kumimoji="1" lang="ja-JP" altLang="en-US" dirty="0"/>
          </a:p>
        </p:txBody>
      </p:sp>
      <p:pic>
        <p:nvPicPr>
          <p:cNvPr id="4" name="Picture 2"/>
          <p:cNvPicPr>
            <a:picLocks noChangeAspect="1" noChangeArrowheads="1"/>
          </p:cNvPicPr>
          <p:nvPr/>
        </p:nvPicPr>
        <p:blipFill>
          <a:blip r:embed="rId3" cstate="email"/>
          <a:srcRect/>
          <a:stretch>
            <a:fillRect/>
          </a:stretch>
        </p:blipFill>
        <p:spPr bwMode="auto">
          <a:xfrm>
            <a:off x="3967393" y="4580965"/>
            <a:ext cx="1371714" cy="1739153"/>
          </a:xfrm>
          <a:prstGeom prst="rect">
            <a:avLst/>
          </a:prstGeom>
          <a:noFill/>
          <a:ln w="9525">
            <a:noFill/>
            <a:miter lim="800000"/>
            <a:headEnd/>
            <a:tailEnd/>
          </a:ln>
        </p:spPr>
      </p:pic>
      <p:pic>
        <p:nvPicPr>
          <p:cNvPr id="6"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843" y="71717"/>
            <a:ext cx="3168352" cy="3429000"/>
          </a:xfrm>
          <a:prstGeom prst="rect">
            <a:avLst/>
          </a:prstGeom>
        </p:spPr>
      </p:pic>
      <p:pic>
        <p:nvPicPr>
          <p:cNvPr id="7" name="コンテンツ プレースホルダー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2165" y="3500717"/>
            <a:ext cx="3122859" cy="3240069"/>
          </a:xfrm>
          <a:prstGeom prst="rect">
            <a:avLst/>
          </a:prstGeom>
        </p:spPr>
      </p:pic>
    </p:spTree>
    <p:extLst>
      <p:ext uri="{BB962C8B-B14F-4D97-AF65-F5344CB8AC3E}">
        <p14:creationId xmlns:p14="http://schemas.microsoft.com/office/powerpoint/2010/main" val="175769648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573740" y="1628800"/>
            <a:ext cx="8570259" cy="4243387"/>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r>
              <a:rPr kumimoji="1" lang="ja-JP" altLang="en-US" sz="4800" dirty="0" smtClean="0">
                <a:solidFill>
                  <a:srgbClr val="06067C"/>
                </a:solidFill>
              </a:rPr>
              <a:t>３、看護の専門性と</a:t>
            </a:r>
            <a:r>
              <a:rPr lang="ja-JP" altLang="en-US" sz="4800" dirty="0" smtClean="0">
                <a:solidFill>
                  <a:srgbClr val="06067C"/>
                </a:solidFill>
              </a:rPr>
              <a:t>質の向上</a:t>
            </a:r>
            <a:r>
              <a:rPr lang="en-US" altLang="ja-JP" sz="4800" dirty="0" smtClean="0">
                <a:solidFill>
                  <a:srgbClr val="06067C"/>
                </a:solidFill>
              </a:rPr>
              <a:t/>
            </a:r>
            <a:br>
              <a:rPr lang="en-US" altLang="ja-JP" sz="4800" dirty="0" smtClean="0">
                <a:solidFill>
                  <a:srgbClr val="06067C"/>
                </a:solidFill>
              </a:rPr>
            </a:br>
            <a:r>
              <a:rPr lang="en-US" altLang="ja-JP" sz="4800" dirty="0" smtClean="0">
                <a:solidFill>
                  <a:srgbClr val="06067C"/>
                </a:solidFill>
              </a:rPr>
              <a:t/>
            </a:r>
            <a:br>
              <a:rPr lang="en-US" altLang="ja-JP" sz="4800" dirty="0" smtClean="0">
                <a:solidFill>
                  <a:srgbClr val="06067C"/>
                </a:solidFill>
              </a:rPr>
            </a:br>
            <a:r>
              <a:rPr lang="ja-JP" altLang="en-US" sz="4800" dirty="0" smtClean="0">
                <a:solidFill>
                  <a:srgbClr val="06067C"/>
                </a:solidFill>
              </a:rPr>
              <a:t>　　・特定行為問題</a:t>
            </a:r>
            <a:r>
              <a:rPr lang="en-US" altLang="ja-JP" sz="4800" dirty="0" smtClean="0">
                <a:solidFill>
                  <a:srgbClr val="06067C"/>
                </a:solidFill>
              </a:rPr>
              <a:t/>
            </a:r>
            <a:br>
              <a:rPr lang="en-US" altLang="ja-JP" sz="4800" dirty="0" smtClean="0">
                <a:solidFill>
                  <a:srgbClr val="06067C"/>
                </a:solidFill>
              </a:rPr>
            </a:br>
            <a:r>
              <a:rPr lang="ja-JP" altLang="en-US" sz="4800" dirty="0" smtClean="0">
                <a:solidFill>
                  <a:srgbClr val="06067C"/>
                </a:solidFill>
              </a:rPr>
              <a:t>　　・看護制度一本化</a:t>
            </a:r>
            <a:endParaRPr kumimoji="1" lang="ja-JP" altLang="en-US" sz="4800" dirty="0">
              <a:solidFill>
                <a:srgbClr val="06067C"/>
              </a:solidFill>
            </a:endParaRPr>
          </a:p>
        </p:txBody>
      </p:sp>
    </p:spTree>
    <p:extLst>
      <p:ext uri="{BB962C8B-B14F-4D97-AF65-F5344CB8AC3E}">
        <p14:creationId xmlns:p14="http://schemas.microsoft.com/office/powerpoint/2010/main" val="445651266"/>
      </p:ext>
    </p:extLst>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82880" y="1265226"/>
            <a:ext cx="8712968" cy="3853621"/>
          </a:xfrm>
        </p:spPr>
        <p:txBody>
          <a:bodyPr>
            <a:noAutofit/>
          </a:bodyPr>
          <a:lstStyle/>
          <a:p>
            <a:pPr marL="0" indent="0">
              <a:buNone/>
            </a:pPr>
            <a:r>
              <a:rPr lang="ja-JP" altLang="en-US" sz="2800" dirty="0" smtClean="0">
                <a:latin typeface="+mn-ea"/>
              </a:rPr>
              <a:t>〇医師の</a:t>
            </a:r>
            <a:r>
              <a:rPr lang="ja-JP" altLang="en-US" sz="2800" dirty="0" smtClean="0">
                <a:solidFill>
                  <a:srgbClr val="FF0000"/>
                </a:solidFill>
                <a:latin typeface="+mn-ea"/>
              </a:rPr>
              <a:t>「手順書」（包括的指示）で</a:t>
            </a:r>
            <a:r>
              <a:rPr lang="ja-JP" altLang="en-US" sz="2800" dirty="0">
                <a:solidFill>
                  <a:srgbClr val="FF0000"/>
                </a:solidFill>
                <a:latin typeface="+mn-ea"/>
              </a:rPr>
              <a:t>「特定行為」を</a:t>
            </a:r>
            <a:r>
              <a:rPr lang="ja-JP" altLang="en-US" sz="2800" dirty="0" smtClean="0">
                <a:solidFill>
                  <a:srgbClr val="FF0000"/>
                </a:solidFill>
                <a:latin typeface="+mn-ea"/>
              </a:rPr>
              <a:t>実施</a:t>
            </a:r>
            <a:r>
              <a:rPr lang="ja-JP" altLang="en-US" sz="2800" dirty="0" smtClean="0">
                <a:latin typeface="+mn-ea"/>
              </a:rPr>
              <a:t>する看護師⇒厚労省の定める</a:t>
            </a:r>
            <a:r>
              <a:rPr lang="ja-JP" altLang="en-US" sz="2800" dirty="0" smtClean="0">
                <a:solidFill>
                  <a:srgbClr val="FF0000"/>
                </a:solidFill>
                <a:latin typeface="+mn-ea"/>
              </a:rPr>
              <a:t>指定研修</a:t>
            </a:r>
            <a:r>
              <a:rPr lang="ja-JP" altLang="en-US" dirty="0" smtClean="0">
                <a:latin typeface="+mn-ea"/>
              </a:rPr>
              <a:t>を受ける</a:t>
            </a:r>
            <a:endParaRPr lang="en-US" altLang="ja-JP" sz="1200" dirty="0" smtClean="0">
              <a:latin typeface="+mn-ea"/>
            </a:endParaRPr>
          </a:p>
          <a:p>
            <a:pPr marL="0" indent="0">
              <a:buNone/>
            </a:pPr>
            <a:r>
              <a:rPr lang="ja-JP" altLang="en-US" sz="2800" dirty="0" smtClean="0">
                <a:latin typeface="+mn-ea"/>
              </a:rPr>
              <a:t>〇</a:t>
            </a:r>
            <a:r>
              <a:rPr lang="ja-JP" altLang="en-US" sz="2800" dirty="0" smtClean="0">
                <a:solidFill>
                  <a:srgbClr val="FF0000"/>
                </a:solidFill>
                <a:latin typeface="+mn-ea"/>
              </a:rPr>
              <a:t>「手順書」によらないで（医師の具体的指示）で「特定行為」を行うことに制限はない。研修は努力義務。</a:t>
            </a:r>
            <a:endParaRPr lang="en-US" altLang="ja-JP" sz="2800" dirty="0" smtClean="0">
              <a:solidFill>
                <a:srgbClr val="FF0000"/>
              </a:solidFill>
              <a:latin typeface="+mn-ea"/>
            </a:endParaRPr>
          </a:p>
          <a:p>
            <a:pPr marL="0" indent="0">
              <a:buNone/>
            </a:pPr>
            <a:r>
              <a:rPr lang="ja-JP" altLang="en-US" sz="2800" dirty="0" smtClean="0">
                <a:latin typeface="+mn-ea"/>
              </a:rPr>
              <a:t>〇「特定行為</a:t>
            </a:r>
            <a:r>
              <a:rPr lang="ja-JP" altLang="en-US" dirty="0" smtClean="0">
                <a:latin typeface="+mn-ea"/>
              </a:rPr>
              <a:t>」現在</a:t>
            </a:r>
            <a:r>
              <a:rPr lang="en-US" altLang="ja-JP" dirty="0" smtClean="0">
                <a:latin typeface="+mn-ea"/>
              </a:rPr>
              <a:t>41</a:t>
            </a:r>
            <a:r>
              <a:rPr lang="ja-JP" altLang="en-US" dirty="0" smtClean="0">
                <a:latin typeface="+mn-ea"/>
              </a:rPr>
              <a:t>項目　</a:t>
            </a:r>
            <a:r>
              <a:rPr lang="ja-JP" altLang="en-US" sz="2800" dirty="0" smtClean="0">
                <a:latin typeface="+mn-ea"/>
              </a:rPr>
              <a:t>省令で拡大</a:t>
            </a:r>
            <a:endParaRPr lang="en-US" altLang="ja-JP" sz="2800" dirty="0" smtClean="0">
              <a:latin typeface="+mn-ea"/>
            </a:endParaRPr>
          </a:p>
          <a:p>
            <a:pPr marL="0" indent="0">
              <a:buNone/>
            </a:pPr>
            <a:r>
              <a:rPr lang="ja-JP" altLang="en-US" dirty="0" smtClean="0">
                <a:latin typeface="+mn-ea"/>
              </a:rPr>
              <a:t>　褥創の壊死組織のシャープデブリードマン、直接動脈穿刺による採血、経口・経鼻挿管など</a:t>
            </a:r>
            <a:endParaRPr lang="en-US" altLang="ja-JP" dirty="0" smtClean="0">
              <a:latin typeface="+mn-ea"/>
            </a:endParaRPr>
          </a:p>
          <a:p>
            <a:pPr marL="0" indent="0">
              <a:buNone/>
            </a:pPr>
            <a:r>
              <a:rPr lang="ja-JP" altLang="en-US" dirty="0" smtClean="0">
                <a:latin typeface="+mn-ea"/>
              </a:rPr>
              <a:t>○特定行為や研修制度の内容は今後審議会で検討</a:t>
            </a:r>
            <a:endParaRPr lang="en-US" altLang="ja-JP" dirty="0" smtClean="0">
              <a:latin typeface="+mn-ea"/>
            </a:endParaRPr>
          </a:p>
        </p:txBody>
      </p:sp>
      <p:sp>
        <p:nvSpPr>
          <p:cNvPr id="9" name="タイトル 1"/>
          <p:cNvSpPr txBox="1">
            <a:spLocks/>
          </p:cNvSpPr>
          <p:nvPr/>
        </p:nvSpPr>
        <p:spPr>
          <a:xfrm>
            <a:off x="182880" y="0"/>
            <a:ext cx="8961120" cy="1143000"/>
          </a:xfrm>
          <a:prstGeom prst="rect">
            <a:avLst/>
          </a:prstGeom>
          <a:solidFill>
            <a:srgbClr val="FFFF00"/>
          </a:solidFill>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ea"/>
                <a:cs typeface="+mj-cs"/>
              </a:rPr>
              <a:t>「特定行為」の研修制度　保助看法改定</a:t>
            </a:r>
            <a:br>
              <a:rPr kumimoji="1" lang="ja-JP" alt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ea"/>
                <a:cs typeface="+mj-cs"/>
              </a:rPr>
            </a:br>
            <a:r>
              <a:rPr kumimoji="1" lang="ja-JP" altLang="en-US" sz="49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ea"/>
                <a:cs typeface="+mj-cs"/>
              </a:rPr>
              <a:t>　</a:t>
            </a:r>
            <a:r>
              <a:rPr kumimoji="1" lang="ja-JP" altLang="en-US" sz="4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ea"/>
                <a:cs typeface="+mj-cs"/>
              </a:rPr>
              <a:t>（施行日：</a:t>
            </a:r>
            <a:r>
              <a:rPr kumimoji="1" lang="en-US" altLang="ja-JP" sz="4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ea"/>
                <a:cs typeface="+mj-cs"/>
              </a:rPr>
              <a:t>2015</a:t>
            </a:r>
            <a:r>
              <a:rPr kumimoji="1" lang="ja-JP" altLang="en-US" sz="4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ea"/>
                <a:cs typeface="+mj-cs"/>
              </a:rPr>
              <a:t>年</a:t>
            </a:r>
            <a:r>
              <a:rPr kumimoji="1" lang="en-US" altLang="ja-JP" sz="4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ea"/>
                <a:cs typeface="+mj-cs"/>
              </a:rPr>
              <a:t>10</a:t>
            </a:r>
            <a:r>
              <a:rPr kumimoji="1" lang="ja-JP" altLang="en-US" sz="4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ea"/>
                <a:cs typeface="+mj-cs"/>
              </a:rPr>
              <a:t>月</a:t>
            </a:r>
            <a:r>
              <a:rPr kumimoji="1" lang="en-US" altLang="ja-JP" sz="4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ea"/>
                <a:cs typeface="+mj-cs"/>
              </a:rPr>
              <a:t>1</a:t>
            </a:r>
            <a:r>
              <a:rPr kumimoji="1" lang="ja-JP" altLang="en-US" sz="4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ea"/>
                <a:cs typeface="+mj-cs"/>
              </a:rPr>
              <a:t>日）</a:t>
            </a:r>
            <a:endParaRPr kumimoji="1" lang="ja-JP" altLang="en-US" sz="49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ea"/>
              <a:cs typeface="+mj-cs"/>
            </a:endParaRPr>
          </a:p>
        </p:txBody>
      </p:sp>
      <p:sp>
        <p:nvSpPr>
          <p:cNvPr id="12" name="テキスト ボックス 11"/>
          <p:cNvSpPr txBox="1"/>
          <p:nvPr/>
        </p:nvSpPr>
        <p:spPr>
          <a:xfrm>
            <a:off x="182880" y="5160136"/>
            <a:ext cx="8930640" cy="138499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kumimoji="1" lang="ja-JP" altLang="en-US" sz="2800" dirty="0" smtClean="0">
                <a:solidFill>
                  <a:schemeClr val="bg1"/>
                </a:solidFill>
                <a:latin typeface="+mn-ea"/>
              </a:rPr>
              <a:t>医師不足は医師、看護師不足は看護師の増員で！</a:t>
            </a:r>
            <a:endParaRPr kumimoji="1" lang="en-US" altLang="ja-JP" sz="2800" dirty="0" smtClean="0">
              <a:solidFill>
                <a:schemeClr val="bg1"/>
              </a:solidFill>
              <a:latin typeface="+mn-ea"/>
            </a:endParaRPr>
          </a:p>
          <a:p>
            <a:r>
              <a:rPr kumimoji="1" lang="ja-JP" altLang="en-US" sz="2800" dirty="0" smtClean="0">
                <a:solidFill>
                  <a:schemeClr val="bg1"/>
                </a:solidFill>
                <a:latin typeface="+mn-ea"/>
              </a:rPr>
              <a:t>患者の安全にかかわる問題！　世論に訴え撤回求める。</a:t>
            </a:r>
            <a:endParaRPr kumimoji="1" lang="en-US" altLang="ja-JP" sz="2800" dirty="0" smtClean="0">
              <a:solidFill>
                <a:schemeClr val="bg1"/>
              </a:solidFill>
              <a:latin typeface="+mn-ea"/>
            </a:endParaRPr>
          </a:p>
          <a:p>
            <a:r>
              <a:rPr kumimoji="1" lang="ja-JP" altLang="en-US" sz="2800" dirty="0" smtClean="0">
                <a:solidFill>
                  <a:schemeClr val="bg1"/>
                </a:solidFill>
                <a:latin typeface="+mn-ea"/>
              </a:rPr>
              <a:t>職場での強要を許さず、問題点を厚労省交渉で追及。</a:t>
            </a:r>
            <a:endParaRPr kumimoji="1" lang="ja-JP" altLang="en-US" sz="2800" dirty="0">
              <a:solidFill>
                <a:schemeClr val="bg1"/>
              </a:solidFill>
              <a:latin typeface="+mn-ea"/>
            </a:endParaRPr>
          </a:p>
        </p:txBody>
      </p:sp>
    </p:spTree>
    <p:extLst>
      <p:ext uri="{BB962C8B-B14F-4D97-AF65-F5344CB8AC3E}">
        <p14:creationId xmlns:p14="http://schemas.microsoft.com/office/powerpoint/2010/main" val="95510699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2" y="322729"/>
            <a:ext cx="9113548" cy="629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a:off x="1021975" y="5342965"/>
            <a:ext cx="62035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877671" y="5717701"/>
            <a:ext cx="5746376" cy="369332"/>
          </a:xfrm>
          <a:prstGeom prst="rect">
            <a:avLst/>
          </a:prstGeom>
          <a:solidFill>
            <a:schemeClr val="accent4">
              <a:lumMod val="40000"/>
              <a:lumOff val="60000"/>
            </a:schemeClr>
          </a:solidFill>
        </p:spPr>
        <p:txBody>
          <a:bodyPr wrap="square" rtlCol="0">
            <a:spAutoFit/>
          </a:bodyPr>
          <a:lstStyle/>
          <a:p>
            <a:r>
              <a:rPr kumimoji="1" lang="ja-JP" altLang="en-US" dirty="0" smtClean="0">
                <a:solidFill>
                  <a:srgbClr val="7030A0"/>
                </a:solidFill>
              </a:rPr>
              <a:t>実施行為に瑕疵があれば看護師の責任（厚労省回答）</a:t>
            </a:r>
            <a:endParaRPr kumimoji="1" lang="ja-JP" altLang="en-US" dirty="0">
              <a:solidFill>
                <a:srgbClr val="7030A0"/>
              </a:solidFill>
            </a:endParaRPr>
          </a:p>
        </p:txBody>
      </p:sp>
      <p:cxnSp>
        <p:nvCxnSpPr>
          <p:cNvPr id="6" name="直線コネクタ 5"/>
          <p:cNvCxnSpPr/>
          <p:nvPr/>
        </p:nvCxnSpPr>
        <p:spPr>
          <a:xfrm>
            <a:off x="1954306" y="5531224"/>
            <a:ext cx="71179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68941" y="5717701"/>
            <a:ext cx="30928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0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845" y="1757083"/>
            <a:ext cx="2485588" cy="510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図 6"/>
          <p:cNvPicPr>
            <a:picLocks noChangeAspect="1"/>
          </p:cNvPicPr>
          <p:nvPr/>
        </p:nvPicPr>
        <p:blipFill rotWithShape="1">
          <a:blip r:embed="rId4" cstate="print">
            <a:extLst>
              <a:ext uri="{28A0092B-C50C-407E-A947-70E740481C1C}">
                <a14:useLocalDpi xmlns:a14="http://schemas.microsoft.com/office/drawing/2010/main" val="0"/>
              </a:ext>
            </a:extLst>
          </a:blip>
          <a:srcRect t="5680"/>
          <a:stretch/>
        </p:blipFill>
        <p:spPr bwMode="auto">
          <a:xfrm>
            <a:off x="2511" y="1259523"/>
            <a:ext cx="4173485" cy="526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682"/>
          <a:stretch/>
        </p:blipFill>
        <p:spPr bwMode="auto">
          <a:xfrm>
            <a:off x="4016188" y="1757083"/>
            <a:ext cx="2626657" cy="49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575353" y="168241"/>
            <a:ext cx="8106310" cy="646331"/>
          </a:xfrm>
          <a:prstGeom prst="rect">
            <a:avLst/>
          </a:prstGeom>
          <a:solidFill>
            <a:srgbClr val="FFFF00"/>
          </a:solidFill>
        </p:spPr>
        <p:txBody>
          <a:bodyPr wrap="square" rtlCol="0">
            <a:spAutoFit/>
          </a:bodyPr>
          <a:lstStyle/>
          <a:p>
            <a:pPr algn="ctr"/>
            <a:r>
              <a:rPr kumimoji="1" lang="ja-JP" altLang="en-US" sz="3600" b="1" dirty="0">
                <a:solidFill>
                  <a:srgbClr val="002060"/>
                </a:solidFill>
                <a:effectLst>
                  <a:outerShdw blurRad="38100" dist="38100" dir="2700000" algn="tl">
                    <a:srgbClr val="000000">
                      <a:alpha val="43137"/>
                    </a:srgbClr>
                  </a:outerShdw>
                </a:effectLst>
              </a:rPr>
              <a:t>大企業</a:t>
            </a:r>
            <a:r>
              <a:rPr kumimoji="1" lang="ja-JP" altLang="en-US" sz="3600" b="1" dirty="0" smtClean="0">
                <a:solidFill>
                  <a:srgbClr val="002060"/>
                </a:solidFill>
                <a:effectLst>
                  <a:outerShdw blurRad="38100" dist="38100" dir="2700000" algn="tl">
                    <a:srgbClr val="000000">
                      <a:alpha val="43137"/>
                    </a:srgbClr>
                  </a:outerShdw>
                </a:effectLst>
              </a:rPr>
              <a:t>の利益最</a:t>
            </a:r>
            <a:r>
              <a:rPr kumimoji="1" lang="ja-JP" altLang="en-US" sz="3600" b="1" dirty="0">
                <a:solidFill>
                  <a:srgbClr val="002060"/>
                </a:solidFill>
                <a:effectLst>
                  <a:outerShdw blurRad="38100" dist="38100" dir="2700000" algn="tl">
                    <a:srgbClr val="000000">
                      <a:alpha val="43137"/>
                    </a:srgbClr>
                  </a:outerShdw>
                </a:effectLst>
              </a:rPr>
              <a:t>優先</a:t>
            </a:r>
            <a:r>
              <a:rPr kumimoji="1" lang="ja-JP" altLang="en-US" sz="3600" b="1" dirty="0" smtClean="0">
                <a:solidFill>
                  <a:srgbClr val="002060"/>
                </a:solidFill>
                <a:effectLst>
                  <a:outerShdw blurRad="38100" dist="38100" dir="2700000" algn="tl">
                    <a:srgbClr val="000000">
                      <a:alpha val="43137"/>
                    </a:srgbClr>
                  </a:outerShdw>
                </a:effectLst>
              </a:rPr>
              <a:t>の「逆立ち」経済</a:t>
            </a:r>
            <a:endParaRPr kumimoji="1" lang="ja-JP" altLang="en-US" sz="3600" b="1" dirty="0">
              <a:solidFill>
                <a:srgbClr val="002060"/>
              </a:solidFill>
              <a:effectLst>
                <a:outerShdw blurRad="38100" dist="38100" dir="2700000" algn="tl">
                  <a:srgbClr val="000000">
                    <a:alpha val="43137"/>
                  </a:srgbClr>
                </a:outerShdw>
              </a:effectLst>
            </a:endParaRPr>
          </a:p>
        </p:txBody>
      </p:sp>
      <p:sp>
        <p:nvSpPr>
          <p:cNvPr id="3" name="テキスト ボックス 2"/>
          <p:cNvSpPr txBox="1"/>
          <p:nvPr/>
        </p:nvSpPr>
        <p:spPr>
          <a:xfrm>
            <a:off x="2511" y="2539605"/>
            <a:ext cx="2373136" cy="227754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dirty="0" smtClean="0">
                <a:solidFill>
                  <a:schemeClr val="tx1"/>
                </a:solidFill>
                <a:latin typeface="+mn-ea"/>
              </a:rPr>
              <a:t>消費税深刻な影響</a:t>
            </a:r>
            <a:endParaRPr kumimoji="1" lang="en-US" altLang="ja-JP" dirty="0" smtClean="0">
              <a:solidFill>
                <a:schemeClr val="tx1"/>
              </a:solidFill>
              <a:latin typeface="+mn-ea"/>
            </a:endParaRPr>
          </a:p>
          <a:p>
            <a:pPr algn="ctr"/>
            <a:r>
              <a:rPr kumimoji="1" lang="en-US" altLang="ja-JP" dirty="0" smtClean="0">
                <a:solidFill>
                  <a:srgbClr val="C00000"/>
                </a:solidFill>
                <a:latin typeface="+mn-ea"/>
              </a:rPr>
              <a:t>14</a:t>
            </a:r>
            <a:r>
              <a:rPr kumimoji="1" lang="ja-JP" altLang="en-US" dirty="0" smtClean="0">
                <a:solidFill>
                  <a:srgbClr val="C00000"/>
                </a:solidFill>
                <a:latin typeface="+mn-ea"/>
              </a:rPr>
              <a:t>年</a:t>
            </a:r>
            <a:r>
              <a:rPr kumimoji="1" lang="en-US" altLang="ja-JP" dirty="0">
                <a:solidFill>
                  <a:srgbClr val="C00000"/>
                </a:solidFill>
                <a:latin typeface="+mn-ea"/>
              </a:rPr>
              <a:t>4</a:t>
            </a:r>
            <a:r>
              <a:rPr kumimoji="1" lang="ja-JP" altLang="en-US" dirty="0">
                <a:solidFill>
                  <a:srgbClr val="C00000"/>
                </a:solidFill>
                <a:latin typeface="+mn-ea"/>
              </a:rPr>
              <a:t>～</a:t>
            </a:r>
            <a:r>
              <a:rPr kumimoji="1" lang="en-US" altLang="ja-JP" dirty="0">
                <a:solidFill>
                  <a:srgbClr val="C00000"/>
                </a:solidFill>
                <a:latin typeface="+mn-ea"/>
              </a:rPr>
              <a:t>6</a:t>
            </a:r>
            <a:r>
              <a:rPr kumimoji="1" lang="ja-JP" altLang="en-US" dirty="0" smtClean="0">
                <a:solidFill>
                  <a:srgbClr val="C00000"/>
                </a:solidFill>
                <a:latin typeface="+mn-ea"/>
              </a:rPr>
              <a:t>月ＧＤＰ</a:t>
            </a:r>
            <a:endParaRPr kumimoji="1" lang="en-US" altLang="ja-JP" dirty="0" smtClean="0">
              <a:solidFill>
                <a:srgbClr val="C00000"/>
              </a:solidFill>
              <a:latin typeface="+mn-ea"/>
            </a:endParaRPr>
          </a:p>
          <a:p>
            <a:pPr algn="ctr"/>
            <a:r>
              <a:rPr kumimoji="1" lang="ja-JP" altLang="en-US" dirty="0" smtClean="0">
                <a:solidFill>
                  <a:srgbClr val="C00000"/>
                </a:solidFill>
                <a:latin typeface="+mn-ea"/>
              </a:rPr>
              <a:t>年率換算６．８％下落</a:t>
            </a:r>
            <a:endParaRPr kumimoji="1" lang="en-US" altLang="ja-JP" dirty="0" smtClean="0">
              <a:solidFill>
                <a:srgbClr val="C00000"/>
              </a:solidFill>
              <a:latin typeface="+mn-ea"/>
            </a:endParaRPr>
          </a:p>
          <a:p>
            <a:pPr algn="ctr"/>
            <a:r>
              <a:rPr kumimoji="1" lang="ja-JP" altLang="en-US" sz="1600" dirty="0" smtClean="0">
                <a:solidFill>
                  <a:srgbClr val="C00000"/>
                </a:solidFill>
                <a:latin typeface="+mn-ea"/>
              </a:rPr>
              <a:t>東日本大震災</a:t>
            </a:r>
            <a:r>
              <a:rPr kumimoji="1" lang="ja-JP" altLang="en-US" sz="1600" dirty="0">
                <a:solidFill>
                  <a:srgbClr val="C00000"/>
                </a:solidFill>
                <a:latin typeface="+mn-ea"/>
              </a:rPr>
              <a:t>時</a:t>
            </a:r>
            <a:r>
              <a:rPr kumimoji="1" lang="ja-JP" altLang="en-US" sz="1600" dirty="0" smtClean="0">
                <a:solidFill>
                  <a:srgbClr val="C00000"/>
                </a:solidFill>
                <a:latin typeface="+mn-ea"/>
              </a:rPr>
              <a:t>に匹敵</a:t>
            </a:r>
            <a:endParaRPr kumimoji="1" lang="en-US" altLang="ja-JP" sz="1600" dirty="0" smtClean="0">
              <a:solidFill>
                <a:srgbClr val="C00000"/>
              </a:solidFill>
              <a:latin typeface="+mn-ea"/>
            </a:endParaRPr>
          </a:p>
          <a:p>
            <a:pPr algn="ctr"/>
            <a:endParaRPr kumimoji="1" lang="en-US" altLang="ja-JP" dirty="0">
              <a:solidFill>
                <a:srgbClr val="C00000"/>
              </a:solidFill>
              <a:latin typeface="+mn-ea"/>
            </a:endParaRPr>
          </a:p>
          <a:p>
            <a:pPr algn="ctr"/>
            <a:r>
              <a:rPr kumimoji="1" lang="en-US" altLang="ja-JP" dirty="0" smtClean="0">
                <a:solidFill>
                  <a:srgbClr val="C00000"/>
                </a:solidFill>
                <a:latin typeface="+mn-ea"/>
              </a:rPr>
              <a:t>14</a:t>
            </a:r>
            <a:r>
              <a:rPr kumimoji="1" lang="ja-JP" altLang="en-US" dirty="0" smtClean="0">
                <a:solidFill>
                  <a:srgbClr val="C00000"/>
                </a:solidFill>
                <a:latin typeface="+mn-ea"/>
              </a:rPr>
              <a:t>年</a:t>
            </a:r>
            <a:r>
              <a:rPr kumimoji="1" lang="en-US" altLang="ja-JP" dirty="0" smtClean="0">
                <a:solidFill>
                  <a:srgbClr val="C00000"/>
                </a:solidFill>
                <a:latin typeface="+mn-ea"/>
              </a:rPr>
              <a:t>6</a:t>
            </a:r>
            <a:r>
              <a:rPr kumimoji="1" lang="ja-JP" altLang="en-US" dirty="0" smtClean="0">
                <a:solidFill>
                  <a:srgbClr val="C00000"/>
                </a:solidFill>
                <a:latin typeface="+mn-ea"/>
              </a:rPr>
              <a:t>月実質賃金</a:t>
            </a:r>
            <a:endParaRPr kumimoji="1" lang="en-US" altLang="ja-JP" dirty="0" smtClean="0">
              <a:solidFill>
                <a:srgbClr val="C00000"/>
              </a:solidFill>
              <a:latin typeface="+mn-ea"/>
            </a:endParaRPr>
          </a:p>
          <a:p>
            <a:pPr algn="ctr"/>
            <a:r>
              <a:rPr kumimoji="1" lang="ja-JP" altLang="en-US" dirty="0" smtClean="0">
                <a:solidFill>
                  <a:srgbClr val="C00000"/>
                </a:solidFill>
                <a:latin typeface="+mn-ea"/>
              </a:rPr>
              <a:t>前年同月比３．８％減</a:t>
            </a:r>
            <a:endParaRPr kumimoji="1" lang="en-US" altLang="ja-JP" dirty="0" smtClean="0">
              <a:solidFill>
                <a:srgbClr val="C00000"/>
              </a:solidFill>
              <a:latin typeface="+mn-ea"/>
            </a:endParaRPr>
          </a:p>
          <a:p>
            <a:pPr algn="ctr"/>
            <a:endParaRPr kumimoji="1" lang="en-US" altLang="ja-JP" dirty="0" smtClean="0">
              <a:solidFill>
                <a:srgbClr val="C00000"/>
              </a:solidFill>
              <a:latin typeface="+mn-ea"/>
            </a:endParaRPr>
          </a:p>
        </p:txBody>
      </p:sp>
      <p:sp>
        <p:nvSpPr>
          <p:cNvPr id="4" name="テキスト ボックス 3"/>
          <p:cNvSpPr txBox="1"/>
          <p:nvPr/>
        </p:nvSpPr>
        <p:spPr>
          <a:xfrm>
            <a:off x="4429054" y="1187805"/>
            <a:ext cx="3630215" cy="461665"/>
          </a:xfrm>
          <a:prstGeom prst="rect">
            <a:avLst/>
          </a:prstGeom>
          <a:solidFill>
            <a:srgbClr val="FFFF99"/>
          </a:solidFill>
        </p:spPr>
        <p:txBody>
          <a:bodyPr wrap="square" rtlCol="0">
            <a:spAutoFit/>
          </a:bodyPr>
          <a:lstStyle/>
          <a:p>
            <a:r>
              <a:rPr kumimoji="1" lang="ja-JP" altLang="en-US" sz="2400" dirty="0" smtClean="0"/>
              <a:t>増える内部留保、減る賃金</a:t>
            </a:r>
            <a:endParaRPr kumimoji="1" lang="ja-JP" altLang="en-US" sz="2400" dirty="0"/>
          </a:p>
        </p:txBody>
      </p:sp>
      <p:cxnSp>
        <p:nvCxnSpPr>
          <p:cNvPr id="8" name="直線コネクタ 7"/>
          <p:cNvCxnSpPr/>
          <p:nvPr/>
        </p:nvCxnSpPr>
        <p:spPr>
          <a:xfrm>
            <a:off x="6777316" y="6015318"/>
            <a:ext cx="12819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642845" y="1649470"/>
            <a:ext cx="2586561" cy="338554"/>
          </a:xfrm>
          <a:prstGeom prst="rect">
            <a:avLst/>
          </a:prstGeom>
          <a:noFill/>
        </p:spPr>
        <p:txBody>
          <a:bodyPr wrap="square" rtlCol="0">
            <a:spAutoFit/>
          </a:bodyPr>
          <a:lstStyle/>
          <a:p>
            <a:pPr algn="ctr"/>
            <a:r>
              <a:rPr kumimoji="1" lang="ja-JP" altLang="en-US" sz="1600" b="1" dirty="0" smtClean="0">
                <a:solidFill>
                  <a:srgbClr val="FF0000"/>
                </a:solidFill>
                <a:effectLst>
                  <a:outerShdw blurRad="38100" dist="38100" dir="2700000" algn="tl">
                    <a:srgbClr val="000000">
                      <a:alpha val="43137"/>
                    </a:srgbClr>
                  </a:outerShdw>
                </a:effectLst>
              </a:rPr>
              <a:t>アベノミクスの利益はどこに</a:t>
            </a:r>
            <a:endParaRPr kumimoji="1" lang="ja-JP" altLang="en-US" sz="1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186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4"/>
          <p:cNvSpPr>
            <a:spLocks noGrp="1"/>
          </p:cNvSpPr>
          <p:nvPr>
            <p:ph type="title"/>
          </p:nvPr>
        </p:nvSpPr>
        <p:spPr>
          <a:xfrm>
            <a:off x="394446" y="168919"/>
            <a:ext cx="7813958" cy="711893"/>
          </a:xfrm>
          <a:solidFill>
            <a:srgbClr val="FFFF00"/>
          </a:solidFill>
        </p:spPr>
        <p:txBody>
          <a:bodyPr>
            <a:noAutofit/>
          </a:bodyPr>
          <a:lstStyle/>
          <a:p>
            <a:pPr algn="ctr"/>
            <a:r>
              <a:rPr kumimoji="1" lang="ja-JP" altLang="en-US" sz="3600" dirty="0" smtClean="0">
                <a:solidFill>
                  <a:srgbClr val="002060"/>
                </a:solidFill>
                <a:effectLst>
                  <a:outerShdw blurRad="38100" dist="38100" dir="2700000" algn="tl">
                    <a:srgbClr val="000000">
                      <a:alpha val="43137"/>
                    </a:srgbClr>
                  </a:outerShdw>
                </a:effectLst>
                <a:latin typeface="+mj-ea"/>
              </a:rPr>
              <a:t>低すぎる日本の医療費</a:t>
            </a:r>
            <a:endParaRPr kumimoji="1" lang="ja-JP" altLang="en-US" sz="3600" dirty="0">
              <a:solidFill>
                <a:srgbClr val="002060"/>
              </a:solidFill>
              <a:effectLst>
                <a:outerShdw blurRad="38100" dist="38100" dir="2700000" algn="tl">
                  <a:srgbClr val="000000">
                    <a:alpha val="43137"/>
                  </a:srgbClr>
                </a:outerShdw>
              </a:effectLst>
              <a:latin typeface="+mj-ea"/>
            </a:endParaRPr>
          </a:p>
        </p:txBody>
      </p:sp>
      <p:sp>
        <p:nvSpPr>
          <p:cNvPr id="2" name="テキスト ボックス 1"/>
          <p:cNvSpPr txBox="1"/>
          <p:nvPr/>
        </p:nvSpPr>
        <p:spPr>
          <a:xfrm>
            <a:off x="490745" y="940365"/>
            <a:ext cx="8357938" cy="523220"/>
          </a:xfrm>
          <a:prstGeom prst="rect">
            <a:avLst/>
          </a:prstGeom>
          <a:solidFill>
            <a:schemeClr val="accent2">
              <a:lumMod val="20000"/>
              <a:lumOff val="80000"/>
            </a:schemeClr>
          </a:solidFill>
        </p:spPr>
        <p:txBody>
          <a:bodyPr wrap="square" rtlCol="0">
            <a:spAutoFit/>
          </a:bodyPr>
          <a:lstStyle/>
          <a:p>
            <a:pPr algn="ctr"/>
            <a:r>
              <a:rPr kumimoji="1" lang="ja-JP" altLang="en-US" sz="2800" dirty="0" smtClean="0">
                <a:solidFill>
                  <a:srgbClr val="FF0000"/>
                </a:solidFill>
                <a:effectLst>
                  <a:outerShdw blurRad="38100" dist="38100" dir="2700000" algn="tl">
                    <a:srgbClr val="000000">
                      <a:alpha val="43137"/>
                    </a:srgbClr>
                  </a:outerShdw>
                </a:effectLst>
                <a:latin typeface="+mj-ea"/>
                <a:ea typeface="+mj-ea"/>
              </a:rPr>
              <a:t>高齢化率はトップなのに、医療費はＧ７中最低水準</a:t>
            </a:r>
            <a:endParaRPr kumimoji="1" lang="ja-JP" altLang="en-US" sz="2800" dirty="0">
              <a:solidFill>
                <a:srgbClr val="FF0000"/>
              </a:solidFill>
              <a:effectLst>
                <a:outerShdw blurRad="38100" dist="38100" dir="2700000" algn="tl">
                  <a:srgbClr val="000000">
                    <a:alpha val="43137"/>
                  </a:srgbClr>
                </a:outerShdw>
              </a:effectLst>
              <a:latin typeface="+mj-ea"/>
              <a:ea typeface="+mj-ea"/>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91867"/>
            <a:ext cx="7327051" cy="542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2123728" y="5596387"/>
            <a:ext cx="64807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1187624" y="4180318"/>
            <a:ext cx="5760640" cy="3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452320" y="2061429"/>
            <a:ext cx="1512168" cy="4247317"/>
          </a:xfrm>
          <a:prstGeom prst="rect">
            <a:avLst/>
          </a:prstGeom>
          <a:solidFill>
            <a:srgbClr val="FFFF00"/>
          </a:solidFill>
        </p:spPr>
        <p:txBody>
          <a:bodyPr wrap="square" rtlCol="0">
            <a:spAutoFit/>
          </a:bodyPr>
          <a:lstStyle/>
          <a:p>
            <a:r>
              <a:rPr kumimoji="1" lang="ja-JP" altLang="en-US" dirty="0" smtClean="0">
                <a:solidFill>
                  <a:srgbClr val="002060"/>
                </a:solidFill>
                <a:latin typeface="+mn-ea"/>
              </a:rPr>
              <a:t>日本のＧＤＰ約</a:t>
            </a:r>
            <a:r>
              <a:rPr kumimoji="1" lang="en-US" altLang="ja-JP" dirty="0" smtClean="0">
                <a:solidFill>
                  <a:srgbClr val="002060"/>
                </a:solidFill>
                <a:latin typeface="+mn-ea"/>
              </a:rPr>
              <a:t>500</a:t>
            </a:r>
            <a:r>
              <a:rPr kumimoji="1" lang="ja-JP" altLang="en-US" dirty="0" smtClean="0">
                <a:solidFill>
                  <a:srgbClr val="002060"/>
                </a:solidFill>
                <a:latin typeface="+mn-ea"/>
              </a:rPr>
              <a:t>兆円として、１％＝約</a:t>
            </a:r>
            <a:r>
              <a:rPr kumimoji="1" lang="en-US" altLang="ja-JP" dirty="0" smtClean="0">
                <a:solidFill>
                  <a:srgbClr val="002060"/>
                </a:solidFill>
                <a:latin typeface="+mn-ea"/>
              </a:rPr>
              <a:t>5</a:t>
            </a:r>
            <a:r>
              <a:rPr kumimoji="1" lang="ja-JP" altLang="en-US" dirty="0" smtClean="0">
                <a:solidFill>
                  <a:srgbClr val="002060"/>
                </a:solidFill>
                <a:latin typeface="+mn-ea"/>
              </a:rPr>
              <a:t>兆円</a:t>
            </a:r>
            <a:endParaRPr kumimoji="1" lang="en-US" altLang="ja-JP" dirty="0" smtClean="0">
              <a:solidFill>
                <a:srgbClr val="002060"/>
              </a:solidFill>
              <a:latin typeface="+mn-ea"/>
            </a:endParaRPr>
          </a:p>
          <a:p>
            <a:endParaRPr kumimoji="1" lang="en-US" altLang="ja-JP" dirty="0">
              <a:solidFill>
                <a:srgbClr val="002060"/>
              </a:solidFill>
              <a:latin typeface="+mn-ea"/>
            </a:endParaRPr>
          </a:p>
          <a:p>
            <a:r>
              <a:rPr kumimoji="1" lang="ja-JP" altLang="en-US" dirty="0" smtClean="0">
                <a:solidFill>
                  <a:srgbClr val="002060"/>
                </a:solidFill>
                <a:latin typeface="+mn-ea"/>
              </a:rPr>
              <a:t>高齢化率</a:t>
            </a:r>
            <a:r>
              <a:rPr kumimoji="1" lang="en-US" altLang="ja-JP" dirty="0" smtClean="0">
                <a:solidFill>
                  <a:srgbClr val="002060"/>
                </a:solidFill>
                <a:latin typeface="+mn-ea"/>
              </a:rPr>
              <a:t>1</a:t>
            </a:r>
            <a:r>
              <a:rPr kumimoji="1" lang="ja-JP" altLang="en-US" dirty="0" smtClean="0">
                <a:solidFill>
                  <a:srgbClr val="002060"/>
                </a:solidFill>
                <a:latin typeface="+mn-ea"/>
              </a:rPr>
              <a:t>位日本</a:t>
            </a:r>
            <a:r>
              <a:rPr kumimoji="1" lang="en-US" altLang="ja-JP" dirty="0" smtClean="0">
                <a:solidFill>
                  <a:srgbClr val="002060"/>
                </a:solidFill>
                <a:latin typeface="+mn-ea"/>
              </a:rPr>
              <a:t>9.5</a:t>
            </a:r>
            <a:r>
              <a:rPr kumimoji="1" lang="ja-JP" altLang="en-US" dirty="0" smtClean="0">
                <a:solidFill>
                  <a:srgbClr val="002060"/>
                </a:solidFill>
                <a:latin typeface="+mn-ea"/>
              </a:rPr>
              <a:t>％</a:t>
            </a:r>
            <a:endParaRPr kumimoji="1" lang="en-US" altLang="ja-JP" dirty="0" smtClean="0">
              <a:solidFill>
                <a:srgbClr val="002060"/>
              </a:solidFill>
              <a:latin typeface="+mn-ea"/>
            </a:endParaRPr>
          </a:p>
          <a:p>
            <a:endParaRPr kumimoji="1" lang="en-US" altLang="ja-JP" dirty="0" smtClean="0">
              <a:solidFill>
                <a:srgbClr val="002060"/>
              </a:solidFill>
              <a:latin typeface="+mn-ea"/>
            </a:endParaRPr>
          </a:p>
          <a:p>
            <a:r>
              <a:rPr kumimoji="1" lang="ja-JP" altLang="en-US" dirty="0" smtClean="0">
                <a:solidFill>
                  <a:srgbClr val="002060"/>
                </a:solidFill>
                <a:latin typeface="+mn-ea"/>
              </a:rPr>
              <a:t>高齢化率</a:t>
            </a:r>
            <a:r>
              <a:rPr kumimoji="1" lang="en-US" altLang="ja-JP" dirty="0" smtClean="0">
                <a:solidFill>
                  <a:srgbClr val="002060"/>
                </a:solidFill>
                <a:latin typeface="+mn-ea"/>
              </a:rPr>
              <a:t>3</a:t>
            </a:r>
            <a:r>
              <a:rPr kumimoji="1" lang="ja-JP" altLang="en-US" dirty="0" smtClean="0">
                <a:solidFill>
                  <a:srgbClr val="002060"/>
                </a:solidFill>
                <a:latin typeface="+mn-ea"/>
              </a:rPr>
              <a:t>位ドイツ</a:t>
            </a:r>
            <a:r>
              <a:rPr kumimoji="1" lang="en-US" altLang="ja-JP" dirty="0" smtClean="0">
                <a:solidFill>
                  <a:srgbClr val="002060"/>
                </a:solidFill>
                <a:latin typeface="+mn-ea"/>
              </a:rPr>
              <a:t>11.6</a:t>
            </a:r>
            <a:r>
              <a:rPr kumimoji="1" lang="ja-JP" altLang="en-US" dirty="0" smtClean="0">
                <a:solidFill>
                  <a:srgbClr val="002060"/>
                </a:solidFill>
                <a:latin typeface="+mn-ea"/>
              </a:rPr>
              <a:t>％</a:t>
            </a:r>
            <a:endParaRPr kumimoji="1" lang="en-US" altLang="ja-JP" dirty="0" smtClean="0">
              <a:solidFill>
                <a:srgbClr val="002060"/>
              </a:solidFill>
              <a:latin typeface="+mn-ea"/>
            </a:endParaRPr>
          </a:p>
          <a:p>
            <a:endParaRPr kumimoji="1" lang="en-US" altLang="ja-JP" dirty="0">
              <a:solidFill>
                <a:srgbClr val="FF0000"/>
              </a:solidFill>
              <a:latin typeface="+mn-ea"/>
            </a:endParaRPr>
          </a:p>
          <a:p>
            <a:r>
              <a:rPr kumimoji="1" lang="ja-JP" altLang="en-US" dirty="0">
                <a:solidFill>
                  <a:srgbClr val="FF0000"/>
                </a:solidFill>
                <a:effectLst>
                  <a:outerShdw blurRad="38100" dist="38100" dir="2700000" algn="tl">
                    <a:srgbClr val="000000">
                      <a:alpha val="43137"/>
                    </a:srgbClr>
                  </a:outerShdw>
                </a:effectLst>
                <a:latin typeface="+mj-ea"/>
              </a:rPr>
              <a:t>日本</a:t>
            </a:r>
            <a:r>
              <a:rPr kumimoji="1" lang="en-US" altLang="ja-JP" dirty="0">
                <a:solidFill>
                  <a:srgbClr val="FF0000"/>
                </a:solidFill>
                <a:effectLst>
                  <a:outerShdw blurRad="38100" dist="38100" dir="2700000" algn="tl">
                    <a:srgbClr val="000000">
                      <a:alpha val="43137"/>
                    </a:srgbClr>
                  </a:outerShdw>
                </a:effectLst>
                <a:latin typeface="+mj-ea"/>
              </a:rPr>
              <a:t>1</a:t>
            </a:r>
            <a:r>
              <a:rPr kumimoji="1" lang="ja-JP" altLang="en-US" dirty="0">
                <a:solidFill>
                  <a:srgbClr val="FF0000"/>
                </a:solidFill>
                <a:effectLst>
                  <a:outerShdw blurRad="38100" dist="38100" dir="2700000" algn="tl">
                    <a:srgbClr val="000000">
                      <a:alpha val="43137"/>
                    </a:srgbClr>
                  </a:outerShdw>
                </a:effectLst>
                <a:latin typeface="+mj-ea"/>
              </a:rPr>
              <a:t>人当たり</a:t>
            </a:r>
            <a:r>
              <a:rPr kumimoji="1" lang="ja-JP" altLang="en-US" dirty="0" smtClean="0">
                <a:solidFill>
                  <a:srgbClr val="FF0000"/>
                </a:solidFill>
                <a:effectLst>
                  <a:outerShdw blurRad="38100" dist="38100" dir="2700000" algn="tl">
                    <a:srgbClr val="000000">
                      <a:alpha val="43137"/>
                    </a:srgbClr>
                  </a:outerShdw>
                </a:effectLst>
                <a:latin typeface="+mj-ea"/>
              </a:rPr>
              <a:t>医療費⇒</a:t>
            </a:r>
            <a:endParaRPr kumimoji="1" lang="en-US" altLang="ja-JP" dirty="0">
              <a:solidFill>
                <a:srgbClr val="FF0000"/>
              </a:solidFill>
              <a:effectLst>
                <a:outerShdw blurRad="38100" dist="38100" dir="2700000" algn="tl">
                  <a:srgbClr val="000000">
                    <a:alpha val="43137"/>
                  </a:srgbClr>
                </a:outerShdw>
              </a:effectLst>
              <a:latin typeface="+mj-ea"/>
            </a:endParaRPr>
          </a:p>
          <a:p>
            <a:r>
              <a:rPr kumimoji="1" lang="en-US" altLang="ja-JP" dirty="0" smtClean="0">
                <a:solidFill>
                  <a:srgbClr val="FF0000"/>
                </a:solidFill>
                <a:effectLst>
                  <a:outerShdw blurRad="38100" dist="38100" dir="2700000" algn="tl">
                    <a:srgbClr val="000000">
                      <a:alpha val="43137"/>
                    </a:srgbClr>
                  </a:outerShdw>
                </a:effectLst>
                <a:latin typeface="+mj-ea"/>
              </a:rPr>
              <a:t>OECD34</a:t>
            </a:r>
            <a:r>
              <a:rPr kumimoji="1" lang="ja-JP" altLang="en-US" dirty="0">
                <a:solidFill>
                  <a:srgbClr val="FF0000"/>
                </a:solidFill>
                <a:effectLst>
                  <a:outerShdw blurRad="38100" dist="38100" dir="2700000" algn="tl">
                    <a:srgbClr val="000000">
                      <a:alpha val="43137"/>
                    </a:srgbClr>
                  </a:outerShdw>
                </a:effectLst>
                <a:latin typeface="+mj-ea"/>
              </a:rPr>
              <a:t>各国中</a:t>
            </a:r>
            <a:r>
              <a:rPr kumimoji="1" lang="en-US" altLang="ja-JP" dirty="0">
                <a:solidFill>
                  <a:srgbClr val="FF0000"/>
                </a:solidFill>
                <a:effectLst>
                  <a:outerShdw blurRad="38100" dist="38100" dir="2700000" algn="tl">
                    <a:srgbClr val="000000">
                      <a:alpha val="43137"/>
                    </a:srgbClr>
                  </a:outerShdw>
                </a:effectLst>
                <a:latin typeface="+mj-ea"/>
              </a:rPr>
              <a:t>19</a:t>
            </a:r>
            <a:r>
              <a:rPr kumimoji="1" lang="ja-JP" altLang="en-US" dirty="0" smtClean="0">
                <a:solidFill>
                  <a:srgbClr val="FF0000"/>
                </a:solidFill>
                <a:effectLst>
                  <a:outerShdw blurRad="38100" dist="38100" dir="2700000" algn="tl">
                    <a:srgbClr val="000000">
                      <a:alpha val="43137"/>
                    </a:srgbClr>
                  </a:outerShdw>
                </a:effectLst>
                <a:latin typeface="+mj-ea"/>
              </a:rPr>
              <a:t>位</a:t>
            </a:r>
            <a:endParaRPr kumimoji="1" lang="ja-JP" altLang="en-US" dirty="0">
              <a:solidFill>
                <a:srgbClr val="FF0000"/>
              </a:solidFill>
              <a:effectLst>
                <a:outerShdw blurRad="38100" dist="38100" dir="2700000" algn="tl">
                  <a:srgbClr val="000000">
                    <a:alpha val="43137"/>
                  </a:srgbClr>
                </a:outerShdw>
              </a:effectLst>
              <a:latin typeface="+mj-ea"/>
            </a:endParaRPr>
          </a:p>
        </p:txBody>
      </p:sp>
      <p:sp>
        <p:nvSpPr>
          <p:cNvPr id="10" name="テキスト ボックス 9"/>
          <p:cNvSpPr txBox="1"/>
          <p:nvPr/>
        </p:nvSpPr>
        <p:spPr>
          <a:xfrm>
            <a:off x="1228104" y="3563747"/>
            <a:ext cx="1687712" cy="43200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en-US" altLang="ja-JP" sz="1600" dirty="0" smtClean="0">
                <a:latin typeface="HGPｺﾞｼｯｸE" pitchFamily="50" charset="-128"/>
                <a:ea typeface="HGPｺﾞｼｯｸE" pitchFamily="50" charset="-128"/>
              </a:rPr>
              <a:t>OECD</a:t>
            </a:r>
            <a:r>
              <a:rPr kumimoji="1" lang="ja-JP" altLang="en-US" sz="1600" dirty="0" smtClean="0">
                <a:latin typeface="HGPｺﾞｼｯｸE" pitchFamily="50" charset="-128"/>
                <a:ea typeface="HGPｺﾞｼｯｸE" pitchFamily="50" charset="-128"/>
              </a:rPr>
              <a:t>平均</a:t>
            </a:r>
            <a:r>
              <a:rPr kumimoji="1" lang="en-US" altLang="ja-JP" sz="1600" dirty="0" smtClean="0">
                <a:latin typeface="HGPｺﾞｼｯｸE" pitchFamily="50" charset="-128"/>
                <a:ea typeface="HGPｺﾞｼｯｸE" pitchFamily="50" charset="-128"/>
              </a:rPr>
              <a:t>9.5</a:t>
            </a:r>
            <a:r>
              <a:rPr kumimoji="1" lang="ja-JP" altLang="en-US" sz="1600" dirty="0" smtClean="0">
                <a:latin typeface="HGPｺﾞｼｯｸE" pitchFamily="50" charset="-128"/>
                <a:ea typeface="HGPｺﾞｼｯｸE" pitchFamily="50" charset="-128"/>
              </a:rPr>
              <a:t>％</a:t>
            </a:r>
            <a:endParaRPr kumimoji="1" lang="ja-JP" altLang="en-US" sz="1600" dirty="0">
              <a:latin typeface="HGPｺﾞｼｯｸE" pitchFamily="50" charset="-128"/>
              <a:ea typeface="HGPｺﾞｼｯｸE" pitchFamily="50" charset="-128"/>
            </a:endParaRPr>
          </a:p>
        </p:txBody>
      </p:sp>
    </p:spTree>
    <p:extLst>
      <p:ext uri="{BB962C8B-B14F-4D97-AF65-F5344CB8AC3E}">
        <p14:creationId xmlns:p14="http://schemas.microsoft.com/office/powerpoint/2010/main" val="1252744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251520" y="1628800"/>
            <a:ext cx="8712968" cy="4896544"/>
          </a:xfrm>
        </p:spPr>
        <p:txBody>
          <a:bodyPr>
            <a:normAutofit/>
          </a:bodyPr>
          <a:lstStyle/>
          <a:p>
            <a:pPr>
              <a:buNone/>
            </a:pPr>
            <a:r>
              <a:rPr kumimoji="1" lang="ja-JP" altLang="en-US" dirty="0" smtClean="0">
                <a:solidFill>
                  <a:srgbClr val="06067C"/>
                </a:solidFill>
                <a:latin typeface="+mn-ea"/>
              </a:rPr>
              <a:t>●准看護師養成停止、看護制度一本化</a:t>
            </a:r>
            <a:endParaRPr kumimoji="1" lang="en-US" altLang="ja-JP" dirty="0" smtClean="0">
              <a:solidFill>
                <a:srgbClr val="06067C"/>
              </a:solidFill>
              <a:latin typeface="+mn-ea"/>
            </a:endParaRPr>
          </a:p>
          <a:p>
            <a:pPr>
              <a:buNone/>
            </a:pPr>
            <a:r>
              <a:rPr lang="ja-JP" altLang="en-US" dirty="0">
                <a:solidFill>
                  <a:srgbClr val="06067C"/>
                </a:solidFill>
                <a:latin typeface="+mn-ea"/>
              </a:rPr>
              <a:t>　＊</a:t>
            </a:r>
            <a:r>
              <a:rPr lang="ja-JP" altLang="en-US" dirty="0" smtClean="0">
                <a:solidFill>
                  <a:srgbClr val="06067C"/>
                </a:solidFill>
                <a:latin typeface="+mn-ea"/>
              </a:rPr>
              <a:t>厚労省</a:t>
            </a:r>
            <a:r>
              <a:rPr lang="ja-JP" altLang="en-US" dirty="0">
                <a:solidFill>
                  <a:srgbClr val="06067C"/>
                </a:solidFill>
                <a:latin typeface="+mn-ea"/>
              </a:rPr>
              <a:t>の無責任な</a:t>
            </a:r>
            <a:r>
              <a:rPr lang="ja-JP" altLang="en-US" dirty="0" smtClean="0">
                <a:solidFill>
                  <a:srgbClr val="06067C"/>
                </a:solidFill>
                <a:latin typeface="+mn-ea"/>
              </a:rPr>
              <a:t>対応を政府交渉で追及</a:t>
            </a:r>
            <a:endParaRPr lang="en-US" altLang="ja-JP" dirty="0" smtClean="0">
              <a:solidFill>
                <a:srgbClr val="06067C"/>
              </a:solidFill>
              <a:latin typeface="+mn-ea"/>
            </a:endParaRPr>
          </a:p>
          <a:p>
            <a:pPr>
              <a:buNone/>
            </a:pPr>
            <a:r>
              <a:rPr kumimoji="1" lang="ja-JP" altLang="en-US" dirty="0" smtClean="0">
                <a:solidFill>
                  <a:srgbClr val="06067C"/>
                </a:solidFill>
                <a:latin typeface="+mn-ea"/>
              </a:rPr>
              <a:t>　＊あらたに国会議員も活用した交渉等で追及</a:t>
            </a:r>
            <a:endParaRPr kumimoji="1" lang="en-US" altLang="ja-JP" dirty="0" smtClean="0">
              <a:solidFill>
                <a:srgbClr val="06067C"/>
              </a:solidFill>
              <a:latin typeface="+mn-ea"/>
            </a:endParaRPr>
          </a:p>
          <a:p>
            <a:pPr>
              <a:buNone/>
            </a:pPr>
            <a:r>
              <a:rPr kumimoji="1" lang="ja-JP" altLang="en-US" dirty="0" smtClean="0">
                <a:solidFill>
                  <a:srgbClr val="06067C"/>
                </a:solidFill>
                <a:latin typeface="+mn-ea"/>
              </a:rPr>
              <a:t>●２年課程通信制の改善</a:t>
            </a:r>
            <a:endParaRPr lang="en-US" altLang="ja-JP" dirty="0" smtClean="0">
              <a:solidFill>
                <a:srgbClr val="06067C"/>
              </a:solidFill>
              <a:latin typeface="+mn-ea"/>
            </a:endParaRPr>
          </a:p>
          <a:p>
            <a:pPr>
              <a:buNone/>
            </a:pPr>
            <a:r>
              <a:rPr lang="ja-JP" altLang="en-US" dirty="0" smtClean="0">
                <a:solidFill>
                  <a:srgbClr val="06067C"/>
                </a:solidFill>
                <a:latin typeface="+mn-ea"/>
              </a:rPr>
              <a:t>＊県、２年課程通信制実施校、教員にアンケート調査</a:t>
            </a:r>
            <a:endParaRPr lang="en-US" altLang="ja-JP" dirty="0" smtClean="0">
              <a:solidFill>
                <a:srgbClr val="06067C"/>
              </a:solidFill>
              <a:latin typeface="+mn-ea"/>
            </a:endParaRPr>
          </a:p>
          <a:p>
            <a:pPr>
              <a:buNone/>
            </a:pPr>
            <a:r>
              <a:rPr kumimoji="1" lang="ja-JP" altLang="en-US" dirty="0" smtClean="0">
                <a:solidFill>
                  <a:srgbClr val="06067C"/>
                </a:solidFill>
                <a:latin typeface="+mn-ea"/>
              </a:rPr>
              <a:t>＊交渉で調査結果も活用し、厚労省に改善を要求</a:t>
            </a:r>
            <a:endParaRPr kumimoji="1" lang="en-US" altLang="ja-JP" dirty="0" smtClean="0">
              <a:solidFill>
                <a:srgbClr val="06067C"/>
              </a:solidFill>
              <a:latin typeface="+mn-ea"/>
            </a:endParaRPr>
          </a:p>
          <a:p>
            <a:pPr>
              <a:buNone/>
            </a:pPr>
            <a:r>
              <a:rPr lang="ja-JP" altLang="en-US" dirty="0" smtClean="0">
                <a:solidFill>
                  <a:srgbClr val="06067C"/>
                </a:solidFill>
                <a:latin typeface="+mn-ea"/>
              </a:rPr>
              <a:t>　「就業経験</a:t>
            </a:r>
            <a:r>
              <a:rPr lang="en-US" altLang="ja-JP" dirty="0" smtClean="0">
                <a:solidFill>
                  <a:srgbClr val="06067C"/>
                </a:solidFill>
                <a:latin typeface="+mn-ea"/>
              </a:rPr>
              <a:t>10</a:t>
            </a:r>
            <a:r>
              <a:rPr lang="ja-JP" altLang="en-US" dirty="0" smtClean="0">
                <a:solidFill>
                  <a:srgbClr val="06067C"/>
                </a:solidFill>
                <a:latin typeface="+mn-ea"/>
              </a:rPr>
              <a:t>年」の正当な評価、負担軽減、教育内容の均一化、「特別休暇制度」などの休暇創設、国による財政支援など</a:t>
            </a:r>
            <a:endParaRPr lang="en-US" altLang="ja-JP" dirty="0" smtClean="0">
              <a:solidFill>
                <a:srgbClr val="06067C"/>
              </a:solidFill>
              <a:latin typeface="+mn-ea"/>
            </a:endParaRPr>
          </a:p>
        </p:txBody>
      </p:sp>
      <p:sp>
        <p:nvSpPr>
          <p:cNvPr id="3" name="タイトル 2"/>
          <p:cNvSpPr>
            <a:spLocks noGrp="1"/>
          </p:cNvSpPr>
          <p:nvPr>
            <p:ph type="title"/>
          </p:nvPr>
        </p:nvSpPr>
        <p:spPr>
          <a:xfrm>
            <a:off x="323528" y="188640"/>
            <a:ext cx="8352928" cy="1252728"/>
          </a:xfrm>
          <a:solidFill>
            <a:srgbClr val="FFFF00"/>
          </a:solidFill>
        </p:spPr>
        <p:txBody>
          <a:bodyPr>
            <a:normAutofit/>
          </a:bodyPr>
          <a:lstStyle/>
          <a:p>
            <a:r>
              <a:rPr lang="ja-JP" altLang="en-US" sz="3600" dirty="0">
                <a:solidFill>
                  <a:srgbClr val="002060"/>
                </a:solidFill>
                <a:effectLst>
                  <a:outerShdw blurRad="38100" dist="38100" dir="2700000" algn="tl">
                    <a:srgbClr val="000000">
                      <a:alpha val="43137"/>
                    </a:srgbClr>
                  </a:outerShdw>
                </a:effectLst>
              </a:rPr>
              <a:t>准看護師の養成停止</a:t>
            </a:r>
            <a:r>
              <a:rPr lang="ja-JP" altLang="en-US" sz="3600" dirty="0" smtClean="0">
                <a:solidFill>
                  <a:srgbClr val="002060"/>
                </a:solidFill>
                <a:effectLst>
                  <a:outerShdw blurRad="38100" dist="38100" dir="2700000" algn="tl">
                    <a:srgbClr val="000000">
                      <a:alpha val="43137"/>
                    </a:srgbClr>
                  </a:outerShdw>
                </a:effectLst>
              </a:rPr>
              <a:t>、看護</a:t>
            </a:r>
            <a:r>
              <a:rPr lang="ja-JP" altLang="en-US" sz="3600" dirty="0">
                <a:solidFill>
                  <a:srgbClr val="002060"/>
                </a:solidFill>
                <a:effectLst>
                  <a:outerShdw blurRad="38100" dist="38100" dir="2700000" algn="tl">
                    <a:srgbClr val="000000">
                      <a:alpha val="43137"/>
                    </a:srgbClr>
                  </a:outerShdw>
                </a:effectLst>
              </a:rPr>
              <a:t>制度</a:t>
            </a:r>
            <a:r>
              <a:rPr lang="ja-JP" altLang="en-US" sz="3600" dirty="0" smtClean="0">
                <a:solidFill>
                  <a:srgbClr val="002060"/>
                </a:solidFill>
                <a:effectLst>
                  <a:outerShdw blurRad="38100" dist="38100" dir="2700000" algn="tl">
                    <a:srgbClr val="000000">
                      <a:alpha val="43137"/>
                    </a:srgbClr>
                  </a:outerShdw>
                </a:effectLst>
              </a:rPr>
              <a:t>一本化</a:t>
            </a:r>
            <a:r>
              <a:rPr lang="en-US" altLang="ja-JP" sz="3600" dirty="0" smtClean="0">
                <a:solidFill>
                  <a:srgbClr val="002060"/>
                </a:solidFill>
                <a:effectLst>
                  <a:outerShdw blurRad="38100" dist="38100" dir="2700000" algn="tl">
                    <a:srgbClr val="000000">
                      <a:alpha val="43137"/>
                    </a:srgbClr>
                  </a:outerShdw>
                </a:effectLst>
              </a:rPr>
              <a:t/>
            </a:r>
            <a:br>
              <a:rPr lang="en-US" altLang="ja-JP" sz="3600" dirty="0" smtClean="0">
                <a:solidFill>
                  <a:srgbClr val="002060"/>
                </a:solidFill>
                <a:effectLst>
                  <a:outerShdw blurRad="38100" dist="38100" dir="2700000" algn="tl">
                    <a:srgbClr val="000000">
                      <a:alpha val="43137"/>
                    </a:srgbClr>
                  </a:outerShdw>
                </a:effectLst>
              </a:rPr>
            </a:br>
            <a:r>
              <a:rPr lang="ja-JP" altLang="en-US" sz="3600" dirty="0">
                <a:solidFill>
                  <a:srgbClr val="002060"/>
                </a:solidFill>
                <a:effectLst>
                  <a:outerShdw blurRad="38100" dist="38100" dir="2700000" algn="tl">
                    <a:srgbClr val="000000">
                      <a:alpha val="43137"/>
                    </a:srgbClr>
                  </a:outerShdw>
                </a:effectLst>
              </a:rPr>
              <a:t>看護教育</a:t>
            </a:r>
            <a:r>
              <a:rPr lang="ja-JP" altLang="en-US" sz="3600" dirty="0" smtClean="0">
                <a:solidFill>
                  <a:srgbClr val="002060"/>
                </a:solidFill>
                <a:effectLst>
                  <a:outerShdw blurRad="38100" dist="38100" dir="2700000" algn="tl">
                    <a:srgbClr val="000000">
                      <a:alpha val="43137"/>
                    </a:srgbClr>
                  </a:outerShdw>
                </a:effectLst>
              </a:rPr>
              <a:t>の</a:t>
            </a:r>
            <a:r>
              <a:rPr lang="ja-JP" altLang="en-US" sz="3600" dirty="0">
                <a:solidFill>
                  <a:srgbClr val="002060"/>
                </a:solidFill>
                <a:effectLst>
                  <a:outerShdw blurRad="38100" dist="38100" dir="2700000" algn="tl">
                    <a:srgbClr val="000000">
                      <a:alpha val="43137"/>
                    </a:srgbClr>
                  </a:outerShdw>
                </a:effectLst>
              </a:rPr>
              <a:t>充実</a:t>
            </a:r>
            <a:endParaRPr kumimoji="1" lang="ja-JP" altLang="en-US" sz="36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374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8445624" cy="864096"/>
          </a:xfrm>
          <a:solidFill>
            <a:srgbClr val="FFFF00"/>
          </a:solidFill>
        </p:spPr>
        <p:txBody>
          <a:bodyPr>
            <a:normAutofit/>
          </a:bodyPr>
          <a:lstStyle/>
          <a:p>
            <a:pPr algn="ctr"/>
            <a:r>
              <a:rPr lang="ja-JP" altLang="en-US" sz="4000" dirty="0" smtClean="0">
                <a:solidFill>
                  <a:srgbClr val="002060"/>
                </a:solidFill>
                <a:effectLst>
                  <a:outerShdw blurRad="38100" dist="38100" dir="2700000" algn="tl">
                    <a:srgbClr val="000000">
                      <a:alpha val="43137"/>
                    </a:srgbClr>
                  </a:outerShdw>
                </a:effectLst>
              </a:rPr>
              <a:t>大幅</a:t>
            </a:r>
            <a:r>
              <a:rPr lang="ja-JP" altLang="en-US" sz="4000" dirty="0">
                <a:solidFill>
                  <a:srgbClr val="002060"/>
                </a:solidFill>
                <a:effectLst>
                  <a:outerShdw blurRad="38100" dist="38100" dir="2700000" algn="tl">
                    <a:srgbClr val="000000">
                      <a:alpha val="43137"/>
                    </a:srgbClr>
                  </a:outerShdw>
                </a:effectLst>
              </a:rPr>
              <a:t>増員で安全・安心の医療・介護</a:t>
            </a:r>
            <a:endParaRPr kumimoji="1" lang="ja-JP" altLang="en-US" sz="4000" dirty="0">
              <a:solidFill>
                <a:srgbClr val="002060"/>
              </a:solidFill>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179512" y="1210235"/>
            <a:ext cx="8964488" cy="5504329"/>
          </a:xfrm>
        </p:spPr>
        <p:txBody>
          <a:bodyPr>
            <a:noAutofit/>
          </a:bodyPr>
          <a:lstStyle/>
          <a:p>
            <a:pPr>
              <a:lnSpc>
                <a:spcPct val="100000"/>
              </a:lnSpc>
              <a:buNone/>
            </a:pPr>
            <a:r>
              <a:rPr lang="ja-JP" altLang="en-US" sz="2400" dirty="0" smtClean="0">
                <a:solidFill>
                  <a:srgbClr val="002060"/>
                </a:solidFill>
              </a:rPr>
              <a:t>●安易</a:t>
            </a:r>
            <a:r>
              <a:rPr lang="ja-JP" altLang="en-US" sz="2400" dirty="0">
                <a:solidFill>
                  <a:srgbClr val="002060"/>
                </a:solidFill>
              </a:rPr>
              <a:t>な業務委譲</a:t>
            </a:r>
            <a:r>
              <a:rPr lang="ja-JP" altLang="en-US" sz="2400" dirty="0" smtClean="0">
                <a:solidFill>
                  <a:srgbClr val="002060"/>
                </a:solidFill>
              </a:rPr>
              <a:t>でなく</a:t>
            </a:r>
            <a:r>
              <a:rPr lang="ja-JP" altLang="en-US" sz="2400" dirty="0">
                <a:solidFill>
                  <a:srgbClr val="002060"/>
                </a:solidFill>
              </a:rPr>
              <a:t>、大幅増員で安全・安心の医療・介護</a:t>
            </a:r>
            <a:r>
              <a:rPr lang="ja-JP" altLang="en-US" sz="2400" dirty="0" smtClean="0">
                <a:solidFill>
                  <a:srgbClr val="002060"/>
                </a:solidFill>
              </a:rPr>
              <a:t>を。</a:t>
            </a:r>
            <a:endParaRPr lang="en-US" altLang="ja-JP" sz="2400" dirty="0" smtClean="0">
              <a:solidFill>
                <a:srgbClr val="002060"/>
              </a:solidFill>
              <a:latin typeface="+mn-ea"/>
            </a:endParaRPr>
          </a:p>
          <a:p>
            <a:pPr>
              <a:lnSpc>
                <a:spcPct val="100000"/>
              </a:lnSpc>
              <a:buNone/>
            </a:pPr>
            <a:r>
              <a:rPr lang="ja-JP" altLang="en-US" sz="2400" dirty="0" smtClean="0">
                <a:solidFill>
                  <a:srgbClr val="002060"/>
                </a:solidFill>
                <a:latin typeface="+mn-ea"/>
              </a:rPr>
              <a:t>●実態を明らかにし、夜勤改善・</a:t>
            </a:r>
            <a:r>
              <a:rPr kumimoji="1" lang="ja-JP" altLang="en-US" sz="2400" dirty="0" smtClean="0">
                <a:solidFill>
                  <a:srgbClr val="002060"/>
                </a:solidFill>
                <a:latin typeface="+mn-ea"/>
              </a:rPr>
              <a:t>大幅増員の世論をつくる</a:t>
            </a:r>
            <a:endParaRPr kumimoji="1" lang="en-US" altLang="ja-JP" sz="2400" dirty="0" smtClean="0">
              <a:solidFill>
                <a:srgbClr val="002060"/>
              </a:solidFill>
              <a:latin typeface="+mn-ea"/>
            </a:endParaRPr>
          </a:p>
          <a:p>
            <a:pPr>
              <a:lnSpc>
                <a:spcPct val="100000"/>
              </a:lnSpc>
              <a:buNone/>
            </a:pPr>
            <a:r>
              <a:rPr lang="ja-JP" altLang="en-US" sz="2400" dirty="0" smtClean="0">
                <a:solidFill>
                  <a:srgbClr val="002060"/>
                </a:solidFill>
                <a:latin typeface="+mn-ea"/>
              </a:rPr>
              <a:t>・「夜勤改善・大幅増員署名」</a:t>
            </a:r>
            <a:r>
              <a:rPr lang="en-US" altLang="ja-JP" sz="2400" dirty="0" smtClean="0">
                <a:solidFill>
                  <a:srgbClr val="002060"/>
                </a:solidFill>
                <a:latin typeface="+mn-ea"/>
              </a:rPr>
              <a:t>100</a:t>
            </a:r>
            <a:r>
              <a:rPr lang="ja-JP" altLang="en-US" sz="2400" dirty="0" smtClean="0">
                <a:solidFill>
                  <a:srgbClr val="002060"/>
                </a:solidFill>
                <a:latin typeface="+mn-ea"/>
              </a:rPr>
              <a:t>万筆目標達成。国会審議へ。</a:t>
            </a:r>
            <a:endParaRPr lang="en-US" altLang="ja-JP" sz="2400" dirty="0" smtClean="0">
              <a:solidFill>
                <a:srgbClr val="002060"/>
              </a:solidFill>
              <a:latin typeface="+mn-ea"/>
            </a:endParaRPr>
          </a:p>
          <a:p>
            <a:pPr>
              <a:lnSpc>
                <a:spcPct val="100000"/>
              </a:lnSpc>
              <a:buNone/>
            </a:pPr>
            <a:r>
              <a:rPr lang="ja-JP" altLang="en-US" sz="2400" dirty="0">
                <a:solidFill>
                  <a:srgbClr val="002060"/>
                </a:solidFill>
                <a:latin typeface="+mn-ea"/>
              </a:rPr>
              <a:t>・意見書採択、紹介議員を飛躍的に増やす</a:t>
            </a:r>
            <a:r>
              <a:rPr lang="ja-JP" altLang="en-US" sz="2400" dirty="0" smtClean="0">
                <a:solidFill>
                  <a:srgbClr val="002060"/>
                </a:solidFill>
                <a:latin typeface="+mn-ea"/>
              </a:rPr>
              <a:t>！</a:t>
            </a:r>
            <a:endParaRPr lang="en-US" altLang="ja-JP" sz="2400" dirty="0" smtClean="0">
              <a:solidFill>
                <a:srgbClr val="002060"/>
              </a:solidFill>
              <a:latin typeface="+mn-ea"/>
            </a:endParaRPr>
          </a:p>
          <a:p>
            <a:pPr>
              <a:lnSpc>
                <a:spcPct val="100000"/>
              </a:lnSpc>
              <a:buNone/>
            </a:pPr>
            <a:r>
              <a:rPr lang="ja-JP" altLang="en-US" sz="2400" dirty="0">
                <a:solidFill>
                  <a:srgbClr val="002060"/>
                </a:solidFill>
                <a:latin typeface="+mn-ea"/>
              </a:rPr>
              <a:t>　</a:t>
            </a:r>
            <a:r>
              <a:rPr lang="en-US" altLang="ja-JP" sz="2400" dirty="0" smtClean="0">
                <a:solidFill>
                  <a:srgbClr val="002060"/>
                </a:solidFill>
                <a:latin typeface="+mn-ea"/>
              </a:rPr>
              <a:t>2015</a:t>
            </a:r>
            <a:r>
              <a:rPr lang="ja-JP" altLang="en-US" sz="2400" dirty="0" smtClean="0">
                <a:solidFill>
                  <a:srgbClr val="002060"/>
                </a:solidFill>
                <a:latin typeface="+mn-ea"/>
              </a:rPr>
              <a:t>年は一斉地方選挙　地元からの要請が重要</a:t>
            </a:r>
            <a:endParaRPr lang="en-US" altLang="ja-JP" sz="2400" dirty="0" smtClean="0">
              <a:solidFill>
                <a:srgbClr val="002060"/>
              </a:solidFill>
              <a:latin typeface="+mn-ea"/>
            </a:endParaRPr>
          </a:p>
          <a:p>
            <a:pPr>
              <a:lnSpc>
                <a:spcPct val="100000"/>
              </a:lnSpc>
              <a:buNone/>
            </a:pPr>
            <a:r>
              <a:rPr lang="ja-JP" altLang="en-US" sz="2400" dirty="0" smtClean="0">
                <a:solidFill>
                  <a:srgbClr val="002060"/>
                </a:solidFill>
                <a:latin typeface="+mn-ea"/>
              </a:rPr>
              <a:t>・</a:t>
            </a:r>
            <a:r>
              <a:rPr lang="ja-JP" altLang="en-US" sz="2400" dirty="0">
                <a:solidFill>
                  <a:srgbClr val="002060"/>
                </a:solidFill>
                <a:latin typeface="+mn-ea"/>
              </a:rPr>
              <a:t>「第８次看護職員需給見通し」に</a:t>
            </a:r>
            <a:r>
              <a:rPr lang="ja-JP" altLang="en-US" sz="2400" dirty="0" smtClean="0">
                <a:solidFill>
                  <a:srgbClr val="002060"/>
                </a:solidFill>
                <a:latin typeface="+mn-ea"/>
              </a:rPr>
              <a:t>むけ、「労働実態調査結果」と</a:t>
            </a:r>
            <a:endParaRPr lang="en-US" altLang="ja-JP" sz="2400" dirty="0" smtClean="0">
              <a:solidFill>
                <a:srgbClr val="002060"/>
              </a:solidFill>
              <a:latin typeface="+mn-ea"/>
            </a:endParaRPr>
          </a:p>
          <a:p>
            <a:pPr>
              <a:lnSpc>
                <a:spcPct val="100000"/>
              </a:lnSpc>
              <a:buNone/>
            </a:pPr>
            <a:r>
              <a:rPr lang="ja-JP" altLang="en-US" sz="2400" dirty="0" smtClean="0">
                <a:solidFill>
                  <a:srgbClr val="002060"/>
                </a:solidFill>
                <a:latin typeface="+mn-ea"/>
              </a:rPr>
              <a:t>「めざすべき看護体制の提言」を活用して、大幅増員を迫る。</a:t>
            </a:r>
            <a:endParaRPr lang="en-US" altLang="ja-JP" sz="2400" dirty="0" smtClean="0">
              <a:solidFill>
                <a:srgbClr val="002060"/>
              </a:solidFill>
              <a:latin typeface="+mn-ea"/>
            </a:endParaRPr>
          </a:p>
          <a:p>
            <a:pPr>
              <a:lnSpc>
                <a:spcPct val="100000"/>
              </a:lnSpc>
              <a:buNone/>
            </a:pPr>
            <a:r>
              <a:rPr lang="ja-JP" altLang="en-US" sz="2400" dirty="0" smtClean="0">
                <a:solidFill>
                  <a:srgbClr val="002060"/>
                </a:solidFill>
                <a:latin typeface="+mn-ea"/>
              </a:rPr>
              <a:t>・オーストラリア視察（</a:t>
            </a:r>
            <a:r>
              <a:rPr lang="en-US" altLang="ja-JP" sz="2400" dirty="0" smtClean="0">
                <a:solidFill>
                  <a:srgbClr val="002060"/>
                </a:solidFill>
                <a:latin typeface="+mn-ea"/>
              </a:rPr>
              <a:t>14</a:t>
            </a:r>
            <a:r>
              <a:rPr lang="ja-JP" altLang="en-US" sz="2400" dirty="0" smtClean="0">
                <a:solidFill>
                  <a:srgbClr val="002060"/>
                </a:solidFill>
                <a:latin typeface="+mn-ea"/>
              </a:rPr>
              <a:t>年</a:t>
            </a:r>
            <a:r>
              <a:rPr lang="en-US" altLang="ja-JP" sz="2400" dirty="0" smtClean="0">
                <a:solidFill>
                  <a:srgbClr val="002060"/>
                </a:solidFill>
                <a:latin typeface="+mn-ea"/>
              </a:rPr>
              <a:t>11</a:t>
            </a:r>
            <a:r>
              <a:rPr lang="ja-JP" altLang="en-US" sz="2400" dirty="0" smtClean="0">
                <a:solidFill>
                  <a:srgbClr val="002060"/>
                </a:solidFill>
                <a:latin typeface="+mn-ea"/>
              </a:rPr>
              <a:t>月）、国際シンポジウム（</a:t>
            </a:r>
            <a:r>
              <a:rPr lang="en-US" altLang="ja-JP" sz="2400" dirty="0" smtClean="0">
                <a:solidFill>
                  <a:srgbClr val="002060"/>
                </a:solidFill>
                <a:latin typeface="+mn-ea"/>
              </a:rPr>
              <a:t>2016</a:t>
            </a:r>
            <a:r>
              <a:rPr lang="ja-JP" altLang="en-US" sz="2400" dirty="0" smtClean="0">
                <a:solidFill>
                  <a:srgbClr val="002060"/>
                </a:solidFill>
                <a:latin typeface="+mn-ea"/>
              </a:rPr>
              <a:t>年予定）</a:t>
            </a:r>
            <a:endParaRPr lang="en-US" altLang="ja-JP" sz="2400" dirty="0" smtClean="0">
              <a:solidFill>
                <a:srgbClr val="002060"/>
              </a:solidFill>
              <a:latin typeface="+mn-ea"/>
            </a:endParaRPr>
          </a:p>
          <a:p>
            <a:pPr>
              <a:lnSpc>
                <a:spcPct val="100000"/>
              </a:lnSpc>
              <a:buNone/>
            </a:pPr>
            <a:r>
              <a:rPr lang="ja-JP" altLang="en-US" sz="2400" dirty="0" smtClean="0">
                <a:solidFill>
                  <a:srgbClr val="002060"/>
                </a:solidFill>
                <a:latin typeface="+mn-ea"/>
              </a:rPr>
              <a:t>●職場改善の取り組み</a:t>
            </a:r>
            <a:endParaRPr lang="en-US" altLang="ja-JP" sz="2400" dirty="0" smtClean="0">
              <a:solidFill>
                <a:srgbClr val="002060"/>
              </a:solidFill>
              <a:latin typeface="+mn-ea"/>
            </a:endParaRPr>
          </a:p>
          <a:p>
            <a:pPr>
              <a:lnSpc>
                <a:spcPct val="100000"/>
              </a:lnSpc>
              <a:buNone/>
            </a:pPr>
            <a:r>
              <a:rPr lang="ja-JP" altLang="en-US" sz="2400" dirty="0">
                <a:solidFill>
                  <a:srgbClr val="002060"/>
                </a:solidFill>
                <a:latin typeface="+mn-ea"/>
              </a:rPr>
              <a:t>　</a:t>
            </a:r>
            <a:r>
              <a:rPr lang="ja-JP" altLang="en-US" sz="2400" dirty="0" smtClean="0">
                <a:solidFill>
                  <a:srgbClr val="002060"/>
                </a:solidFill>
                <a:latin typeface="+mn-ea"/>
              </a:rPr>
              <a:t>世論喚起と職場と両輪で労働時間規制の追及を！</a:t>
            </a:r>
          </a:p>
        </p:txBody>
      </p:sp>
    </p:spTree>
    <p:extLst>
      <p:ext uri="{BB962C8B-B14F-4D97-AF65-F5344CB8AC3E}">
        <p14:creationId xmlns:p14="http://schemas.microsoft.com/office/powerpoint/2010/main" val="258552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503112" y="1306942"/>
            <a:ext cx="8229600" cy="4243387"/>
          </a:xfrm>
          <a:noFill/>
          <a:ln>
            <a:solidFill>
              <a:schemeClr val="bg1"/>
            </a:solidFill>
          </a:ln>
        </p:spPr>
        <p:style>
          <a:lnRef idx="1">
            <a:schemeClr val="accent4"/>
          </a:lnRef>
          <a:fillRef idx="2">
            <a:schemeClr val="accent4"/>
          </a:fillRef>
          <a:effectRef idx="1">
            <a:schemeClr val="accent4"/>
          </a:effectRef>
          <a:fontRef idx="minor">
            <a:schemeClr val="dk1"/>
          </a:fontRef>
        </p:style>
        <p:txBody>
          <a:bodyPr>
            <a:noAutofit/>
          </a:bodyPr>
          <a:lstStyle/>
          <a:p>
            <a:pPr>
              <a:lnSpc>
                <a:spcPct val="150000"/>
              </a:lnSpc>
            </a:pPr>
            <a:r>
              <a:rPr kumimoji="1" lang="en-US" altLang="ja-JP" sz="4800" dirty="0" smtClean="0">
                <a:solidFill>
                  <a:srgbClr val="FF0000"/>
                </a:solidFill>
              </a:rPr>
              <a:t/>
            </a:r>
            <a:br>
              <a:rPr kumimoji="1" lang="en-US" altLang="ja-JP" sz="4800" dirty="0" smtClean="0">
                <a:solidFill>
                  <a:srgbClr val="FF0000"/>
                </a:solidFill>
              </a:rPr>
            </a:br>
            <a:r>
              <a:rPr kumimoji="1" lang="ja-JP" altLang="en-US" sz="4800" dirty="0" smtClean="0">
                <a:solidFill>
                  <a:srgbClr val="002060"/>
                </a:solidFill>
              </a:rPr>
              <a:t>４、</a:t>
            </a:r>
            <a:r>
              <a:rPr lang="ja-JP" altLang="en-US" sz="4800" dirty="0" smtClean="0">
                <a:solidFill>
                  <a:srgbClr val="002060"/>
                </a:solidFill>
              </a:rPr>
              <a:t>組織拡大強化・共済推進</a:t>
            </a:r>
            <a:r>
              <a:rPr kumimoji="1" lang="en-US" altLang="ja-JP" sz="4800" dirty="0" smtClean="0">
                <a:solidFill>
                  <a:srgbClr val="002060"/>
                </a:solidFill>
              </a:rPr>
              <a:t/>
            </a:r>
            <a:br>
              <a:rPr kumimoji="1" lang="en-US" altLang="ja-JP" sz="4800" dirty="0" smtClean="0">
                <a:solidFill>
                  <a:srgbClr val="002060"/>
                </a:solidFill>
              </a:rPr>
            </a:br>
            <a:endParaRPr kumimoji="1" lang="ja-JP" altLang="en-US" sz="4800" dirty="0">
              <a:solidFill>
                <a:srgbClr val="002060"/>
              </a:solidFill>
            </a:endParaRPr>
          </a:p>
        </p:txBody>
      </p:sp>
    </p:spTree>
    <p:extLst>
      <p:ext uri="{BB962C8B-B14F-4D97-AF65-F5344CB8AC3E}">
        <p14:creationId xmlns:p14="http://schemas.microsoft.com/office/powerpoint/2010/main" val="1107640446"/>
      </p:ext>
    </p:extLst>
  </p:cSld>
  <p:clrMapOvr>
    <a:masterClrMapping/>
  </p:clrMapOvr>
  <p:transition spd="slow">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74862" y="123079"/>
            <a:ext cx="7886700" cy="1176803"/>
          </a:xfrm>
          <a:solidFill>
            <a:srgbClr val="FFFF00"/>
          </a:solidFill>
        </p:spPr>
        <p:txBody>
          <a:bodyPr>
            <a:normAutofit fontScale="90000"/>
          </a:bodyPr>
          <a:lstStyle/>
          <a:p>
            <a:pPr marL="0" indent="0" algn="ctr"/>
            <a:r>
              <a:rPr lang="ja-JP" altLang="en-US" sz="4000" dirty="0">
                <a:solidFill>
                  <a:srgbClr val="002060"/>
                </a:solidFill>
                <a:effectLst>
                  <a:outerShdw blurRad="38100" dist="38100" dir="2700000" algn="tl">
                    <a:srgbClr val="000000">
                      <a:alpha val="43137"/>
                    </a:srgbClr>
                  </a:outerShdw>
                </a:effectLst>
                <a:latin typeface="+mj-ea"/>
              </a:rPr>
              <a:t>制度・政策</a:t>
            </a:r>
            <a:r>
              <a:rPr lang="ja-JP" altLang="en-US" sz="4000" dirty="0" smtClean="0">
                <a:solidFill>
                  <a:srgbClr val="002060"/>
                </a:solidFill>
                <a:effectLst>
                  <a:outerShdw blurRad="38100" dist="38100" dir="2700000" algn="tl">
                    <a:srgbClr val="000000">
                      <a:alpha val="43137"/>
                    </a:srgbClr>
                  </a:outerShdw>
                </a:effectLst>
                <a:latin typeface="+mj-ea"/>
              </a:rPr>
              <a:t>に影響力を持つ</a:t>
            </a:r>
            <a:r>
              <a:rPr lang="en-US" altLang="ja-JP" sz="4000" dirty="0" smtClean="0">
                <a:solidFill>
                  <a:srgbClr val="002060"/>
                </a:solidFill>
                <a:effectLst>
                  <a:outerShdw blurRad="38100" dist="38100" dir="2700000" algn="tl">
                    <a:srgbClr val="000000">
                      <a:alpha val="43137"/>
                    </a:srgbClr>
                  </a:outerShdw>
                </a:effectLst>
                <a:latin typeface="+mj-ea"/>
              </a:rPr>
              <a:t/>
            </a:r>
            <a:br>
              <a:rPr lang="en-US" altLang="ja-JP" sz="4000" dirty="0" smtClean="0">
                <a:solidFill>
                  <a:srgbClr val="002060"/>
                </a:solidFill>
                <a:effectLst>
                  <a:outerShdw blurRad="38100" dist="38100" dir="2700000" algn="tl">
                    <a:srgbClr val="000000">
                      <a:alpha val="43137"/>
                    </a:srgbClr>
                  </a:outerShdw>
                </a:effectLst>
                <a:latin typeface="+mj-ea"/>
              </a:rPr>
            </a:br>
            <a:r>
              <a:rPr lang="ja-JP" altLang="en-US" sz="4000" dirty="0" smtClean="0">
                <a:solidFill>
                  <a:srgbClr val="002060"/>
                </a:solidFill>
                <a:effectLst>
                  <a:outerShdw blurRad="38100" dist="38100" dir="2700000" algn="tl">
                    <a:srgbClr val="000000">
                      <a:alpha val="43137"/>
                    </a:srgbClr>
                  </a:outerShdw>
                </a:effectLst>
                <a:latin typeface="+mj-ea"/>
              </a:rPr>
              <a:t>組織</a:t>
            </a:r>
            <a:r>
              <a:rPr lang="ja-JP" altLang="en-US" sz="4000" dirty="0">
                <a:solidFill>
                  <a:srgbClr val="002060"/>
                </a:solidFill>
                <a:effectLst>
                  <a:outerShdw blurRad="38100" dist="38100" dir="2700000" algn="tl">
                    <a:srgbClr val="000000">
                      <a:alpha val="43137"/>
                    </a:srgbClr>
                  </a:outerShdw>
                </a:effectLst>
                <a:latin typeface="+mj-ea"/>
              </a:rPr>
              <a:t>の</a:t>
            </a:r>
            <a:r>
              <a:rPr lang="ja-JP" altLang="en-US" sz="4000" dirty="0" smtClean="0">
                <a:solidFill>
                  <a:srgbClr val="002060"/>
                </a:solidFill>
                <a:effectLst>
                  <a:outerShdw blurRad="38100" dist="38100" dir="2700000" algn="tl">
                    <a:srgbClr val="000000">
                      <a:alpha val="43137"/>
                    </a:srgbClr>
                  </a:outerShdw>
                </a:effectLst>
                <a:latin typeface="+mj-ea"/>
              </a:rPr>
              <a:t>確立</a:t>
            </a:r>
            <a:r>
              <a:rPr lang="ja-JP" altLang="en-US" sz="4000" dirty="0">
                <a:solidFill>
                  <a:srgbClr val="002060"/>
                </a:solidFill>
                <a:effectLst>
                  <a:outerShdw blurRad="38100" dist="38100" dir="2700000" algn="tl">
                    <a:srgbClr val="000000">
                      <a:alpha val="43137"/>
                    </a:srgbClr>
                  </a:outerShdw>
                </a:effectLst>
                <a:latin typeface="+mj-ea"/>
              </a:rPr>
              <a:t>、強化・</a:t>
            </a:r>
            <a:r>
              <a:rPr lang="ja-JP" altLang="en-US" sz="4000" dirty="0" smtClean="0">
                <a:solidFill>
                  <a:srgbClr val="002060"/>
                </a:solidFill>
                <a:effectLst>
                  <a:outerShdw blurRad="38100" dist="38100" dir="2700000" algn="tl">
                    <a:srgbClr val="000000">
                      <a:alpha val="43137"/>
                    </a:srgbClr>
                  </a:outerShdw>
                </a:effectLst>
                <a:latin typeface="+mj-ea"/>
              </a:rPr>
              <a:t>拡大を</a:t>
            </a:r>
            <a:endParaRPr kumimoji="1" lang="ja-JP" altLang="en-US" sz="4000" dirty="0"/>
          </a:p>
        </p:txBody>
      </p:sp>
      <p:sp>
        <p:nvSpPr>
          <p:cNvPr id="2" name="コンテンツ プレースホルダー 1"/>
          <p:cNvSpPr>
            <a:spLocks noGrp="1"/>
          </p:cNvSpPr>
          <p:nvPr>
            <p:ph idx="4294967295"/>
          </p:nvPr>
        </p:nvSpPr>
        <p:spPr>
          <a:xfrm>
            <a:off x="116541" y="1362634"/>
            <a:ext cx="5271247" cy="5414684"/>
          </a:xfrm>
        </p:spPr>
        <p:txBody>
          <a:bodyPr>
            <a:normAutofit/>
          </a:bodyPr>
          <a:lstStyle/>
          <a:p>
            <a:pPr marL="0" indent="0">
              <a:buNone/>
            </a:pPr>
            <a:r>
              <a:rPr lang="ja-JP" altLang="en-US" dirty="0" smtClean="0">
                <a:solidFill>
                  <a:srgbClr val="C00000"/>
                </a:solidFill>
                <a:effectLst>
                  <a:outerShdw blurRad="38100" dist="38100" dir="2700000" algn="tl">
                    <a:srgbClr val="000000">
                      <a:alpha val="43137"/>
                    </a:srgbClr>
                  </a:outerShdw>
                </a:effectLst>
                <a:latin typeface="+mn-ea"/>
              </a:rPr>
              <a:t>◇７００万人を視野に組織拡大</a:t>
            </a:r>
            <a:endParaRPr lang="en-US" altLang="ja-JP" dirty="0" smtClean="0">
              <a:solidFill>
                <a:srgbClr val="C00000"/>
              </a:solidFill>
              <a:effectLst>
                <a:outerShdw blurRad="38100" dist="38100" dir="2700000" algn="tl">
                  <a:srgbClr val="000000">
                    <a:alpha val="43137"/>
                  </a:srgbClr>
                </a:outerShdw>
              </a:effectLst>
              <a:latin typeface="+mn-ea"/>
            </a:endParaRPr>
          </a:p>
          <a:p>
            <a:pPr marL="0" indent="0">
              <a:buNone/>
            </a:pPr>
            <a:r>
              <a:rPr lang="ja-JP" altLang="en-US" dirty="0" smtClean="0">
                <a:solidFill>
                  <a:srgbClr val="002060"/>
                </a:solidFill>
                <a:latin typeface="+mn-ea"/>
              </a:rPr>
              <a:t>　労組組織率（全体）</a:t>
            </a:r>
            <a:r>
              <a:rPr lang="en-US" altLang="ja-JP" dirty="0" smtClean="0">
                <a:solidFill>
                  <a:srgbClr val="002060"/>
                </a:solidFill>
                <a:latin typeface="+mn-ea"/>
              </a:rPr>
              <a:t>7.0</a:t>
            </a:r>
            <a:r>
              <a:rPr lang="ja-JP" altLang="en-US" dirty="0" smtClean="0">
                <a:solidFill>
                  <a:srgbClr val="002060"/>
                </a:solidFill>
                <a:latin typeface="+mn-ea"/>
              </a:rPr>
              <a:t>％</a:t>
            </a:r>
            <a:endParaRPr lang="en-US" altLang="ja-JP" dirty="0" smtClean="0">
              <a:solidFill>
                <a:srgbClr val="002060"/>
              </a:solidFill>
              <a:latin typeface="+mn-ea"/>
            </a:endParaRPr>
          </a:p>
          <a:p>
            <a:pPr marL="0" indent="0">
              <a:buNone/>
            </a:pPr>
            <a:r>
              <a:rPr lang="ja-JP" altLang="en-US" dirty="0" smtClean="0">
                <a:solidFill>
                  <a:srgbClr val="002060"/>
                </a:solidFill>
                <a:latin typeface="+mn-ea"/>
              </a:rPr>
              <a:t>　日本医労連（医療</a:t>
            </a:r>
            <a:r>
              <a:rPr lang="ja-JP" altLang="en-US" dirty="0">
                <a:solidFill>
                  <a:srgbClr val="002060"/>
                </a:solidFill>
                <a:latin typeface="+mn-ea"/>
              </a:rPr>
              <a:t>・</a:t>
            </a:r>
            <a:r>
              <a:rPr lang="ja-JP" altLang="en-US" dirty="0" smtClean="0">
                <a:solidFill>
                  <a:srgbClr val="002060"/>
                </a:solidFill>
                <a:latin typeface="+mn-ea"/>
              </a:rPr>
              <a:t>福祉）</a:t>
            </a:r>
            <a:r>
              <a:rPr lang="en-US" altLang="ja-JP" dirty="0" smtClean="0">
                <a:solidFill>
                  <a:srgbClr val="002060"/>
                </a:solidFill>
                <a:latin typeface="+mn-ea"/>
              </a:rPr>
              <a:t>2.5</a:t>
            </a:r>
            <a:r>
              <a:rPr lang="ja-JP" altLang="en-US" dirty="0" smtClean="0">
                <a:solidFill>
                  <a:srgbClr val="002060"/>
                </a:solidFill>
                <a:latin typeface="+mn-ea"/>
              </a:rPr>
              <a:t>％</a:t>
            </a:r>
            <a:endParaRPr lang="en-US" altLang="ja-JP" dirty="0">
              <a:solidFill>
                <a:srgbClr val="002060"/>
              </a:solidFill>
              <a:latin typeface="+mn-ea"/>
            </a:endParaRPr>
          </a:p>
          <a:p>
            <a:pPr marL="0" indent="0">
              <a:buNone/>
            </a:pPr>
            <a:r>
              <a:rPr lang="ja-JP" altLang="en-US" dirty="0" smtClean="0">
                <a:solidFill>
                  <a:srgbClr val="002060"/>
                </a:solidFill>
                <a:latin typeface="+mn-ea"/>
              </a:rPr>
              <a:t>・新組合結成・加盟（</a:t>
            </a:r>
            <a:r>
              <a:rPr lang="en-US" altLang="ja-JP" dirty="0" smtClean="0">
                <a:solidFill>
                  <a:srgbClr val="002060"/>
                </a:solidFill>
                <a:latin typeface="+mn-ea"/>
              </a:rPr>
              <a:t>11</a:t>
            </a:r>
            <a:r>
              <a:rPr lang="ja-JP" altLang="en-US" dirty="0" smtClean="0">
                <a:solidFill>
                  <a:srgbClr val="002060"/>
                </a:solidFill>
                <a:latin typeface="+mn-ea"/>
              </a:rPr>
              <a:t>県医労連</a:t>
            </a:r>
            <a:r>
              <a:rPr lang="en-US" altLang="ja-JP" dirty="0" smtClean="0">
                <a:solidFill>
                  <a:srgbClr val="002060"/>
                </a:solidFill>
                <a:latin typeface="+mn-ea"/>
              </a:rPr>
              <a:t>14</a:t>
            </a:r>
            <a:r>
              <a:rPr lang="ja-JP" altLang="en-US" dirty="0" smtClean="0">
                <a:solidFill>
                  <a:srgbClr val="002060"/>
                </a:solidFill>
                <a:latin typeface="+mn-ea"/>
              </a:rPr>
              <a:t>組合</a:t>
            </a:r>
            <a:r>
              <a:rPr lang="en-US" altLang="ja-JP" dirty="0" smtClean="0">
                <a:solidFill>
                  <a:srgbClr val="002060"/>
                </a:solidFill>
                <a:latin typeface="+mn-ea"/>
              </a:rPr>
              <a:t>717</a:t>
            </a:r>
            <a:r>
              <a:rPr lang="ja-JP" altLang="en-US" dirty="0" smtClean="0">
                <a:solidFill>
                  <a:srgbClr val="002060"/>
                </a:solidFill>
                <a:latin typeface="+mn-ea"/>
              </a:rPr>
              <a:t>名）</a:t>
            </a:r>
            <a:endParaRPr lang="en-US" altLang="ja-JP" dirty="0">
              <a:solidFill>
                <a:srgbClr val="002060"/>
              </a:solidFill>
              <a:latin typeface="+mn-ea"/>
            </a:endParaRPr>
          </a:p>
          <a:p>
            <a:pPr marL="0" indent="0">
              <a:buNone/>
            </a:pPr>
            <a:r>
              <a:rPr lang="ja-JP" altLang="en-US" dirty="0" smtClean="0">
                <a:solidFill>
                  <a:srgbClr val="002060"/>
                </a:solidFill>
                <a:latin typeface="+mn-ea"/>
              </a:rPr>
              <a:t>・</a:t>
            </a:r>
            <a:r>
              <a:rPr lang="en-US" altLang="ja-JP" dirty="0" smtClean="0">
                <a:solidFill>
                  <a:srgbClr val="002060"/>
                </a:solidFill>
                <a:latin typeface="+mn-ea"/>
              </a:rPr>
              <a:t>6</a:t>
            </a:r>
            <a:r>
              <a:rPr lang="ja-JP" altLang="en-US" dirty="0" smtClean="0">
                <a:solidFill>
                  <a:srgbClr val="002060"/>
                </a:solidFill>
                <a:latin typeface="+mn-ea"/>
              </a:rPr>
              <a:t>年で</a:t>
            </a:r>
            <a:r>
              <a:rPr lang="en-US" altLang="ja-JP" dirty="0" smtClean="0">
                <a:solidFill>
                  <a:srgbClr val="002060"/>
                </a:solidFill>
                <a:latin typeface="+mn-ea"/>
              </a:rPr>
              <a:t>1</a:t>
            </a:r>
            <a:r>
              <a:rPr lang="ja-JP" altLang="en-US" dirty="0" smtClean="0">
                <a:solidFill>
                  <a:srgbClr val="002060"/>
                </a:solidFill>
                <a:latin typeface="+mn-ea"/>
              </a:rPr>
              <a:t>万人こえる増勢</a:t>
            </a:r>
            <a:endParaRPr lang="en-US" altLang="ja-JP" dirty="0" smtClean="0">
              <a:solidFill>
                <a:srgbClr val="002060"/>
              </a:solidFill>
              <a:latin typeface="+mn-ea"/>
            </a:endParaRPr>
          </a:p>
          <a:p>
            <a:pPr marL="0" indent="0">
              <a:buNone/>
            </a:pPr>
            <a:r>
              <a:rPr lang="ja-JP" altLang="en-US" dirty="0">
                <a:solidFill>
                  <a:srgbClr val="002060"/>
                </a:solidFill>
                <a:latin typeface="+mn-ea"/>
              </a:rPr>
              <a:t>・過去</a:t>
            </a:r>
            <a:r>
              <a:rPr lang="ja-JP" altLang="en-US" dirty="0" smtClean="0">
                <a:solidFill>
                  <a:srgbClr val="002060"/>
                </a:solidFill>
                <a:latin typeface="+mn-ea"/>
              </a:rPr>
              <a:t>最高（</a:t>
            </a:r>
            <a:r>
              <a:rPr kumimoji="1" lang="en-US" altLang="ja-JP" dirty="0" smtClean="0">
                <a:solidFill>
                  <a:srgbClr val="002060"/>
                </a:solidFill>
                <a:latin typeface="+mn-ea"/>
              </a:rPr>
              <a:t>1993</a:t>
            </a:r>
            <a:r>
              <a:rPr kumimoji="1" lang="ja-JP" altLang="en-US" dirty="0" smtClean="0">
                <a:solidFill>
                  <a:srgbClr val="002060"/>
                </a:solidFill>
                <a:latin typeface="+mn-ea"/>
              </a:rPr>
              <a:t>年）まで</a:t>
            </a:r>
            <a:r>
              <a:rPr kumimoji="1" lang="en-US" altLang="ja-JP" dirty="0" smtClean="0">
                <a:solidFill>
                  <a:srgbClr val="002060"/>
                </a:solidFill>
                <a:latin typeface="+mn-ea"/>
              </a:rPr>
              <a:t>3,537</a:t>
            </a:r>
            <a:r>
              <a:rPr kumimoji="1" lang="ja-JP" altLang="en-US" dirty="0" smtClean="0">
                <a:solidFill>
                  <a:srgbClr val="002060"/>
                </a:solidFill>
                <a:latin typeface="+mn-ea"/>
              </a:rPr>
              <a:t>名</a:t>
            </a:r>
            <a:endParaRPr kumimoji="1" lang="en-US" altLang="ja-JP" dirty="0" smtClean="0">
              <a:solidFill>
                <a:srgbClr val="002060"/>
              </a:solidFill>
              <a:latin typeface="+mn-ea"/>
            </a:endParaRPr>
          </a:p>
          <a:p>
            <a:pPr marL="0" indent="0">
              <a:buNone/>
            </a:pPr>
            <a:r>
              <a:rPr lang="ja-JP" altLang="en-US" dirty="0" smtClean="0">
                <a:solidFill>
                  <a:srgbClr val="C00000"/>
                </a:solidFill>
                <a:effectLst>
                  <a:outerShdw blurRad="38100" dist="38100" dir="2700000" algn="tl">
                    <a:srgbClr val="000000">
                      <a:alpha val="43137"/>
                    </a:srgbClr>
                  </a:outerShdw>
                </a:effectLst>
                <a:latin typeface="+mn-ea"/>
              </a:rPr>
              <a:t>◇</a:t>
            </a:r>
            <a:r>
              <a:rPr lang="en-US" altLang="ja-JP" dirty="0" smtClean="0">
                <a:solidFill>
                  <a:srgbClr val="C00000"/>
                </a:solidFill>
                <a:effectLst>
                  <a:outerShdw blurRad="38100" dist="38100" dir="2700000" algn="tl">
                    <a:srgbClr val="000000">
                      <a:alpha val="43137"/>
                    </a:srgbClr>
                  </a:outerShdw>
                </a:effectLst>
                <a:latin typeface="+mn-ea"/>
              </a:rPr>
              <a:t>2014</a:t>
            </a:r>
            <a:r>
              <a:rPr lang="ja-JP" altLang="en-US" dirty="0" smtClean="0">
                <a:solidFill>
                  <a:srgbClr val="C00000"/>
                </a:solidFill>
                <a:effectLst>
                  <a:outerShdw blurRad="38100" dist="38100" dir="2700000" algn="tl">
                    <a:srgbClr val="000000">
                      <a:alpha val="43137"/>
                    </a:srgbClr>
                  </a:outerShdw>
                </a:effectLst>
                <a:latin typeface="+mn-ea"/>
              </a:rPr>
              <a:t>年度の奮闘で</a:t>
            </a:r>
            <a:endParaRPr lang="en-US" altLang="ja-JP" dirty="0" smtClean="0">
              <a:solidFill>
                <a:srgbClr val="C00000"/>
              </a:solidFill>
              <a:effectLst>
                <a:outerShdw blurRad="38100" dist="38100" dir="2700000" algn="tl">
                  <a:srgbClr val="000000">
                    <a:alpha val="43137"/>
                  </a:srgbClr>
                </a:outerShdw>
              </a:effectLst>
              <a:latin typeface="+mn-ea"/>
            </a:endParaRPr>
          </a:p>
          <a:p>
            <a:pPr marL="0" indent="0">
              <a:buNone/>
            </a:pPr>
            <a:r>
              <a:rPr lang="ja-JP" altLang="en-US" dirty="0">
                <a:solidFill>
                  <a:srgbClr val="C00000"/>
                </a:solidFill>
                <a:effectLst>
                  <a:outerShdw blurRad="38100" dist="38100" dir="2700000" algn="tl">
                    <a:srgbClr val="000000">
                      <a:alpha val="43137"/>
                    </a:srgbClr>
                  </a:outerShdw>
                </a:effectLst>
                <a:latin typeface="+mn-ea"/>
              </a:rPr>
              <a:t>　</a:t>
            </a:r>
            <a:r>
              <a:rPr lang="ja-JP" altLang="en-US" dirty="0" smtClean="0">
                <a:solidFill>
                  <a:srgbClr val="C00000"/>
                </a:solidFill>
                <a:effectLst>
                  <a:outerShdw blurRad="38100" dist="38100" dir="2700000" algn="tl">
                    <a:srgbClr val="000000">
                      <a:alpha val="43137"/>
                    </a:srgbClr>
                  </a:outerShdw>
                </a:effectLst>
                <a:latin typeface="+mn-ea"/>
              </a:rPr>
              <a:t>過去最高突破、</a:t>
            </a:r>
            <a:endParaRPr lang="en-US" altLang="ja-JP" dirty="0" smtClean="0">
              <a:solidFill>
                <a:srgbClr val="C00000"/>
              </a:solidFill>
              <a:effectLst>
                <a:outerShdw blurRad="38100" dist="38100" dir="2700000" algn="tl">
                  <a:srgbClr val="000000">
                    <a:alpha val="43137"/>
                  </a:srgbClr>
                </a:outerShdw>
              </a:effectLst>
              <a:latin typeface="+mn-ea"/>
            </a:endParaRPr>
          </a:p>
          <a:p>
            <a:pPr marL="0" indent="0">
              <a:buNone/>
            </a:pPr>
            <a:r>
              <a:rPr lang="ja-JP" altLang="en-US" dirty="0">
                <a:solidFill>
                  <a:srgbClr val="C00000"/>
                </a:solidFill>
                <a:effectLst>
                  <a:outerShdw blurRad="38100" dist="38100" dir="2700000" algn="tl">
                    <a:srgbClr val="000000">
                      <a:alpha val="43137"/>
                    </a:srgbClr>
                  </a:outerShdw>
                </a:effectLst>
                <a:latin typeface="+mn-ea"/>
              </a:rPr>
              <a:t>　</a:t>
            </a:r>
            <a:r>
              <a:rPr lang="en-US" altLang="ja-JP" dirty="0" smtClean="0">
                <a:solidFill>
                  <a:srgbClr val="C00000"/>
                </a:solidFill>
                <a:effectLst>
                  <a:outerShdw blurRad="38100" dist="38100" dir="2700000" algn="tl">
                    <a:srgbClr val="000000">
                      <a:alpha val="43137"/>
                    </a:srgbClr>
                  </a:outerShdw>
                </a:effectLst>
                <a:latin typeface="+mn-ea"/>
              </a:rPr>
              <a:t>20</a:t>
            </a:r>
            <a:r>
              <a:rPr lang="ja-JP" altLang="en-US" dirty="0" smtClean="0">
                <a:solidFill>
                  <a:srgbClr val="C00000"/>
                </a:solidFill>
                <a:effectLst>
                  <a:outerShdw blurRad="38100" dist="38100" dir="2700000" algn="tl">
                    <a:srgbClr val="000000">
                      <a:alpha val="43137"/>
                    </a:srgbClr>
                  </a:outerShdw>
                </a:effectLst>
                <a:latin typeface="+mn-ea"/>
              </a:rPr>
              <a:t>万へ接近を！</a:t>
            </a:r>
            <a:endParaRPr kumimoji="1" lang="ja-JP" altLang="en-US" dirty="0">
              <a:solidFill>
                <a:srgbClr val="C00000"/>
              </a:solidFill>
              <a:effectLst>
                <a:outerShdw blurRad="38100" dist="38100" dir="2700000" algn="tl">
                  <a:srgbClr val="000000">
                    <a:alpha val="43137"/>
                  </a:srgbClr>
                </a:outerShdw>
              </a:effectLst>
              <a:latin typeface="+mn-ea"/>
            </a:endParaRPr>
          </a:p>
        </p:txBody>
      </p:sp>
      <p:sp>
        <p:nvSpPr>
          <p:cNvPr id="5" name="正方形/長方形 4"/>
          <p:cNvSpPr/>
          <p:nvPr/>
        </p:nvSpPr>
        <p:spPr>
          <a:xfrm>
            <a:off x="5593976" y="1559857"/>
            <a:ext cx="3379694" cy="170329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HGPｺﾞｼｯｸE" pitchFamily="50" charset="-128"/>
                <a:ea typeface="HGPｺﾞｼｯｸE" pitchFamily="50" charset="-128"/>
              </a:rPr>
              <a:t>６</a:t>
            </a:r>
            <a:r>
              <a:rPr kumimoji="1" lang="ja-JP" altLang="en-US" sz="3200" dirty="0" smtClean="0">
                <a:solidFill>
                  <a:srgbClr val="FF0000"/>
                </a:solidFill>
                <a:latin typeface="HGPｺﾞｼｯｸE" pitchFamily="50" charset="-128"/>
                <a:ea typeface="HGPｺﾞｼｯｸE" pitchFamily="50" charset="-128"/>
              </a:rPr>
              <a:t>年連続増勢</a:t>
            </a:r>
            <a:endParaRPr kumimoji="1" lang="en-US" altLang="ja-JP" sz="3200" dirty="0" smtClean="0">
              <a:solidFill>
                <a:srgbClr val="FF0000"/>
              </a:solidFill>
              <a:latin typeface="HGPｺﾞｼｯｸE" pitchFamily="50" charset="-128"/>
              <a:ea typeface="HGPｺﾞｼｯｸE" pitchFamily="50" charset="-128"/>
            </a:endParaRPr>
          </a:p>
          <a:p>
            <a:pPr algn="ctr"/>
            <a:r>
              <a:rPr kumimoji="1" lang="ja-JP" altLang="en-US" sz="3200" dirty="0" smtClean="0">
                <a:solidFill>
                  <a:srgbClr val="FF0000"/>
                </a:solidFill>
                <a:latin typeface="HGPｺﾞｼｯｸE" pitchFamily="50" charset="-128"/>
                <a:ea typeface="HGPｺﾞｼｯｸE" pitchFamily="50" charset="-128"/>
              </a:rPr>
              <a:t>１７万３</a:t>
            </a:r>
            <a:r>
              <a:rPr kumimoji="1" lang="en-US" altLang="ja-JP" sz="3200" dirty="0" smtClean="0">
                <a:solidFill>
                  <a:srgbClr val="FF0000"/>
                </a:solidFill>
                <a:latin typeface="HGPｺﾞｼｯｸE" pitchFamily="50" charset="-128"/>
                <a:ea typeface="HGPｺﾞｼｯｸE" pitchFamily="50" charset="-128"/>
              </a:rPr>
              <a:t>,</a:t>
            </a:r>
            <a:r>
              <a:rPr kumimoji="1" lang="ja-JP" altLang="en-US" sz="3200" dirty="0" smtClean="0">
                <a:solidFill>
                  <a:srgbClr val="FF0000"/>
                </a:solidFill>
                <a:latin typeface="HGPｺﾞｼｯｸE" pitchFamily="50" charset="-128"/>
                <a:ea typeface="HGPｺﾞｼｯｸE" pitchFamily="50" charset="-128"/>
              </a:rPr>
              <a:t>２３５名</a:t>
            </a:r>
            <a:endParaRPr kumimoji="1" lang="en-US" altLang="ja-JP" sz="3200" dirty="0" smtClean="0">
              <a:solidFill>
                <a:srgbClr val="FF0000"/>
              </a:solidFill>
              <a:latin typeface="HGPｺﾞｼｯｸE" pitchFamily="50" charset="-128"/>
              <a:ea typeface="HGPｺﾞｼｯｸE" pitchFamily="50" charset="-128"/>
            </a:endParaRPr>
          </a:p>
          <a:p>
            <a:pPr algn="ctr"/>
            <a:r>
              <a:rPr kumimoji="1" lang="ja-JP" altLang="en-US" sz="3200" dirty="0" smtClean="0">
                <a:solidFill>
                  <a:srgbClr val="FF0000"/>
                </a:solidFill>
                <a:latin typeface="HGPｺﾞｼｯｸE" pitchFamily="50" charset="-128"/>
                <a:ea typeface="HGPｺﾞｼｯｸE" pitchFamily="50" charset="-128"/>
              </a:rPr>
              <a:t>（＋</a:t>
            </a:r>
            <a:r>
              <a:rPr kumimoji="1" lang="en-US" altLang="ja-JP" sz="3200" dirty="0" smtClean="0">
                <a:solidFill>
                  <a:srgbClr val="FF0000"/>
                </a:solidFill>
                <a:latin typeface="HGPｺﾞｼｯｸE" pitchFamily="50" charset="-128"/>
                <a:ea typeface="HGPｺﾞｼｯｸE" pitchFamily="50" charset="-128"/>
              </a:rPr>
              <a:t>1,201</a:t>
            </a:r>
            <a:r>
              <a:rPr kumimoji="1" lang="ja-JP" altLang="en-US" sz="3200" dirty="0" smtClean="0">
                <a:solidFill>
                  <a:srgbClr val="FF0000"/>
                </a:solidFill>
                <a:latin typeface="HGPｺﾞｼｯｸE" pitchFamily="50" charset="-128"/>
                <a:ea typeface="HGPｺﾞｼｯｸE" pitchFamily="50" charset="-128"/>
              </a:rPr>
              <a:t>名）</a:t>
            </a:r>
            <a:endParaRPr kumimoji="1" lang="en-US" altLang="ja-JP" sz="3200" dirty="0" smtClean="0">
              <a:solidFill>
                <a:srgbClr val="FF0000"/>
              </a:solidFill>
              <a:latin typeface="HGPｺﾞｼｯｸE" pitchFamily="50" charset="-128"/>
              <a:ea typeface="HGPｺﾞｼｯｸE"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2477744633"/>
              </p:ext>
            </p:extLst>
          </p:nvPr>
        </p:nvGraphicFramePr>
        <p:xfrm>
          <a:off x="4616823" y="3725396"/>
          <a:ext cx="4356848" cy="3028950"/>
        </p:xfrm>
        <a:graphic>
          <a:graphicData uri="http://schemas.openxmlformats.org/drawingml/2006/chart">
            <c:chart xmlns:c="http://schemas.openxmlformats.org/drawingml/2006/chart" xmlns:r="http://schemas.openxmlformats.org/officeDocument/2006/relationships" r:id="rId2"/>
          </a:graphicData>
        </a:graphic>
      </p:graphicFrame>
      <p:sp>
        <p:nvSpPr>
          <p:cNvPr id="7" name="上矢印 6"/>
          <p:cNvSpPr/>
          <p:nvPr/>
        </p:nvSpPr>
        <p:spPr>
          <a:xfrm rot="3541127">
            <a:off x="6051973" y="3126900"/>
            <a:ext cx="433586" cy="200142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63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60" name="Group 4"/>
          <p:cNvGrpSpPr>
            <a:grpSpLocks/>
          </p:cNvGrpSpPr>
          <p:nvPr/>
        </p:nvGrpSpPr>
        <p:grpSpPr bwMode="auto">
          <a:xfrm>
            <a:off x="4644008" y="2564904"/>
            <a:ext cx="4311650" cy="4024313"/>
            <a:chOff x="1429" y="890"/>
            <a:chExt cx="3075" cy="3311"/>
          </a:xfrm>
        </p:grpSpPr>
        <p:sp>
          <p:nvSpPr>
            <p:cNvPr id="45063" name="Rectangle 5"/>
            <p:cNvSpPr>
              <a:spLocks noChangeArrowheads="1"/>
            </p:cNvSpPr>
            <p:nvPr/>
          </p:nvSpPr>
          <p:spPr bwMode="auto">
            <a:xfrm>
              <a:off x="3213" y="3140"/>
              <a:ext cx="1204" cy="1061"/>
            </a:xfrm>
            <a:prstGeom prst="rect">
              <a:avLst/>
            </a:prstGeom>
            <a:solidFill>
              <a:srgbClr val="FF99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5064" name="Rectangle 6"/>
            <p:cNvSpPr>
              <a:spLocks noChangeArrowheads="1"/>
            </p:cNvSpPr>
            <p:nvPr/>
          </p:nvSpPr>
          <p:spPr bwMode="auto">
            <a:xfrm>
              <a:off x="3213" y="2414"/>
              <a:ext cx="1203" cy="726"/>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5065" name="Rectangle 7"/>
            <p:cNvSpPr>
              <a:spLocks noChangeArrowheads="1"/>
            </p:cNvSpPr>
            <p:nvPr/>
          </p:nvSpPr>
          <p:spPr bwMode="auto">
            <a:xfrm>
              <a:off x="3213" y="1452"/>
              <a:ext cx="1203" cy="962"/>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5066" name="Rectangle 8"/>
            <p:cNvSpPr>
              <a:spLocks noChangeArrowheads="1"/>
            </p:cNvSpPr>
            <p:nvPr/>
          </p:nvSpPr>
          <p:spPr bwMode="auto">
            <a:xfrm>
              <a:off x="3213" y="1268"/>
              <a:ext cx="1204" cy="184"/>
            </a:xfrm>
            <a:prstGeom prst="rect">
              <a:avLst/>
            </a:prstGeom>
            <a:solidFill>
              <a:srgbClr val="80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5067" name="Rectangle 9"/>
            <p:cNvSpPr>
              <a:spLocks noChangeArrowheads="1"/>
            </p:cNvSpPr>
            <p:nvPr/>
          </p:nvSpPr>
          <p:spPr bwMode="auto">
            <a:xfrm>
              <a:off x="1525" y="2078"/>
              <a:ext cx="1204" cy="2123"/>
            </a:xfrm>
            <a:prstGeom prst="rect">
              <a:avLst/>
            </a:prstGeom>
            <a:solidFill>
              <a:srgbClr val="FF99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5068" name="Rectangle 10"/>
            <p:cNvSpPr>
              <a:spLocks noChangeArrowheads="1"/>
            </p:cNvSpPr>
            <p:nvPr/>
          </p:nvSpPr>
          <p:spPr bwMode="auto">
            <a:xfrm>
              <a:off x="1525" y="1767"/>
              <a:ext cx="1204" cy="311"/>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5069" name="Rectangle 11"/>
            <p:cNvSpPr>
              <a:spLocks noChangeArrowheads="1"/>
            </p:cNvSpPr>
            <p:nvPr/>
          </p:nvSpPr>
          <p:spPr bwMode="auto">
            <a:xfrm>
              <a:off x="1525" y="1268"/>
              <a:ext cx="1204" cy="499"/>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5070" name="AutoShape 12"/>
            <p:cNvSpPr>
              <a:spLocks noChangeArrowheads="1"/>
            </p:cNvSpPr>
            <p:nvPr/>
          </p:nvSpPr>
          <p:spPr bwMode="auto">
            <a:xfrm>
              <a:off x="1429" y="890"/>
              <a:ext cx="1397" cy="378"/>
            </a:xfrm>
            <a:prstGeom prst="roundRect">
              <a:avLst>
                <a:gd name="adj" fmla="val 16667"/>
              </a:avLst>
            </a:prstGeom>
            <a:solidFill>
              <a:srgbClr val="FF00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5071" name="WordArt 13"/>
            <p:cNvSpPr>
              <a:spLocks noChangeArrowheads="1" noChangeShapeType="1" noTextEdit="1"/>
            </p:cNvSpPr>
            <p:nvPr/>
          </p:nvSpPr>
          <p:spPr bwMode="auto">
            <a:xfrm>
              <a:off x="1943" y="2885"/>
              <a:ext cx="32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2000" kern="10">
                  <a:solidFill>
                    <a:srgbClr val="FFFFFF"/>
                  </a:solidFill>
                  <a:latin typeface="ＭＳ Ｐゴシック"/>
                  <a:ea typeface="ＭＳ Ｐゴシック"/>
                </a:rPr>
                <a:t>給付</a:t>
              </a:r>
            </a:p>
          </p:txBody>
        </p:sp>
        <p:sp>
          <p:nvSpPr>
            <p:cNvPr id="45072" name="WordArt 14"/>
            <p:cNvSpPr>
              <a:spLocks noChangeArrowheads="1" noChangeShapeType="1" noTextEdit="1"/>
            </p:cNvSpPr>
            <p:nvPr/>
          </p:nvSpPr>
          <p:spPr bwMode="auto">
            <a:xfrm>
              <a:off x="1882" y="3113"/>
              <a:ext cx="228" cy="22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ja-JP" sz="2800" kern="10">
                  <a:solidFill>
                    <a:srgbClr val="FFFFFF"/>
                  </a:solidFill>
                  <a:latin typeface="ＭＳ Ｐゴシック"/>
                  <a:ea typeface="ＭＳ Ｐゴシック"/>
                </a:rPr>
                <a:t>70</a:t>
              </a:r>
              <a:endParaRPr lang="ja-JP" altLang="en-US" sz="2800" kern="10">
                <a:solidFill>
                  <a:srgbClr val="FFFFFF"/>
                </a:solidFill>
                <a:latin typeface="ＭＳ Ｐゴシック"/>
                <a:ea typeface="ＭＳ Ｐゴシック"/>
              </a:endParaRPr>
            </a:p>
          </p:txBody>
        </p:sp>
        <p:sp>
          <p:nvSpPr>
            <p:cNvPr id="45073" name="WordArt 15"/>
            <p:cNvSpPr>
              <a:spLocks noChangeArrowheads="1" noChangeShapeType="1" noTextEdit="1"/>
            </p:cNvSpPr>
            <p:nvPr/>
          </p:nvSpPr>
          <p:spPr bwMode="auto">
            <a:xfrm>
              <a:off x="2212" y="3177"/>
              <a:ext cx="170" cy="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kern="10">
                  <a:solidFill>
                    <a:srgbClr val="FFFFFF"/>
                  </a:solidFill>
                  <a:latin typeface="ＭＳ Ｐゴシック"/>
                  <a:ea typeface="ＭＳ Ｐゴシック"/>
                </a:rPr>
                <a:t>％</a:t>
              </a:r>
            </a:p>
          </p:txBody>
        </p:sp>
        <p:sp>
          <p:nvSpPr>
            <p:cNvPr id="21" name="WordArt 16"/>
            <p:cNvSpPr>
              <a:spLocks noChangeArrowheads="1" noChangeShapeType="1" noTextEdit="1"/>
            </p:cNvSpPr>
            <p:nvPr/>
          </p:nvSpPr>
          <p:spPr bwMode="auto">
            <a:xfrm>
              <a:off x="1565" y="1797"/>
              <a:ext cx="1098" cy="25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ja-JP" altLang="en-US" sz="1600" kern="10">
                  <a:ln w="9525">
                    <a:solidFill>
                      <a:srgbClr val="FFFFFF"/>
                    </a:solidFill>
                    <a:miter lim="800000"/>
                    <a:headEnd/>
                    <a:tailEnd/>
                  </a:ln>
                  <a:solidFill>
                    <a:srgbClr val="FFFFFF"/>
                  </a:solidFill>
                  <a:latin typeface="ＭＳ Ｐゴシック"/>
                  <a:ea typeface="ＭＳ Ｐゴシック"/>
                </a:rPr>
                <a:t>単組・県医労連等の</a:t>
              </a:r>
            </a:p>
            <a:p>
              <a:pPr algn="ctr">
                <a:defRPr/>
              </a:pPr>
              <a:r>
                <a:rPr lang="ja-JP" altLang="en-US" sz="1600" kern="10">
                  <a:ln w="9525">
                    <a:solidFill>
                      <a:srgbClr val="FFFFFF"/>
                    </a:solidFill>
                    <a:miter lim="800000"/>
                    <a:headEnd/>
                    <a:tailEnd/>
                  </a:ln>
                  <a:solidFill>
                    <a:srgbClr val="FFFFFF"/>
                  </a:solidFill>
                  <a:latin typeface="ＭＳ Ｐゴシック"/>
                  <a:ea typeface="ＭＳ Ｐゴシック"/>
                </a:rPr>
                <a:t>取扱手数料９～</a:t>
              </a:r>
              <a:r>
                <a:rPr lang="en-US" altLang="ja-JP" sz="1600" kern="10">
                  <a:ln w="9525">
                    <a:solidFill>
                      <a:srgbClr val="FFFFFF"/>
                    </a:solidFill>
                    <a:miter lim="800000"/>
                    <a:headEnd/>
                    <a:tailEnd/>
                  </a:ln>
                  <a:solidFill>
                    <a:srgbClr val="FFFFFF"/>
                  </a:solidFill>
                  <a:latin typeface="ＭＳ Ｐゴシック"/>
                  <a:ea typeface="ＭＳ Ｐゴシック"/>
                </a:rPr>
                <a:t>10</a:t>
              </a:r>
              <a:r>
                <a:rPr lang="ja-JP" altLang="en-US" sz="1600" kern="10">
                  <a:ln w="9525">
                    <a:solidFill>
                      <a:srgbClr val="FFFFFF"/>
                    </a:solidFill>
                    <a:miter lim="800000"/>
                    <a:headEnd/>
                    <a:tailEnd/>
                  </a:ln>
                  <a:solidFill>
                    <a:srgbClr val="FFFFFF"/>
                  </a:solidFill>
                  <a:latin typeface="ＭＳ Ｐゴシック"/>
                  <a:ea typeface="ＭＳ Ｐゴシック"/>
                </a:rPr>
                <a:t>％</a:t>
              </a:r>
            </a:p>
          </p:txBody>
        </p:sp>
        <p:sp>
          <p:nvSpPr>
            <p:cNvPr id="22" name="WordArt 17"/>
            <p:cNvSpPr>
              <a:spLocks noChangeArrowheads="1" noChangeShapeType="1" noTextEdit="1"/>
            </p:cNvSpPr>
            <p:nvPr/>
          </p:nvSpPr>
          <p:spPr bwMode="auto">
            <a:xfrm>
              <a:off x="1837" y="1389"/>
              <a:ext cx="492" cy="324"/>
            </a:xfrm>
            <a:prstGeom prst="rect">
              <a:avLst/>
            </a:prstGeom>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ja-JP" altLang="en-US" sz="2000" kern="10">
                  <a:solidFill>
                    <a:srgbClr val="FFFFFF"/>
                  </a:solidFill>
                  <a:latin typeface="ＭＳ Ｐゴシック"/>
                  <a:ea typeface="ＭＳ Ｐゴシック"/>
                </a:rPr>
                <a:t>事業費</a:t>
              </a:r>
            </a:p>
            <a:p>
              <a:pPr algn="ctr">
                <a:defRPr/>
              </a:pPr>
              <a:r>
                <a:rPr lang="ja-JP" altLang="en-US" sz="2000" kern="10">
                  <a:solidFill>
                    <a:srgbClr val="FFFFFF"/>
                  </a:solidFill>
                  <a:latin typeface="ＭＳ Ｐゴシック"/>
                  <a:ea typeface="ＭＳ Ｐゴシック"/>
                </a:rPr>
                <a:t>約</a:t>
              </a:r>
              <a:r>
                <a:rPr lang="en-US" altLang="ja-JP" sz="2000" kern="10">
                  <a:solidFill>
                    <a:srgbClr val="FFFFFF"/>
                  </a:solidFill>
                  <a:latin typeface="ＭＳ Ｐゴシック"/>
                  <a:ea typeface="ＭＳ Ｐゴシック"/>
                </a:rPr>
                <a:t>20</a:t>
              </a:r>
              <a:r>
                <a:rPr lang="ja-JP" altLang="en-US" sz="2000" kern="10">
                  <a:solidFill>
                    <a:srgbClr val="FFFFFF"/>
                  </a:solidFill>
                  <a:latin typeface="ＭＳ Ｐゴシック"/>
                  <a:ea typeface="ＭＳ Ｐゴシック"/>
                </a:rPr>
                <a:t>％</a:t>
              </a:r>
            </a:p>
          </p:txBody>
        </p:sp>
        <p:sp>
          <p:nvSpPr>
            <p:cNvPr id="45076" name="WordArt 18"/>
            <p:cNvSpPr>
              <a:spLocks noChangeArrowheads="1" noChangeShapeType="1" noTextEdit="1"/>
            </p:cNvSpPr>
            <p:nvPr/>
          </p:nvSpPr>
          <p:spPr bwMode="auto">
            <a:xfrm>
              <a:off x="1547" y="964"/>
              <a:ext cx="1152" cy="19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2400" kern="10">
                  <a:solidFill>
                    <a:srgbClr val="FFFFFF"/>
                  </a:solidFill>
                  <a:latin typeface="ＭＳ Ｐゴシック"/>
                  <a:ea typeface="ＭＳ Ｐゴシック"/>
                </a:rPr>
                <a:t>医労連共済会</a:t>
              </a:r>
              <a:endParaRPr lang="ja-JP" altLang="en-US" sz="2400" kern="10">
                <a:solidFill>
                  <a:srgbClr val="FFFFFF"/>
                </a:solidFill>
                <a:latin typeface="ＭＳ Ｐゴシック"/>
                <a:ea typeface="ＭＳ Ｐゴシック"/>
              </a:endParaRPr>
            </a:p>
          </p:txBody>
        </p:sp>
        <p:sp>
          <p:nvSpPr>
            <p:cNvPr id="45077" name="AutoShape 19"/>
            <p:cNvSpPr>
              <a:spLocks noChangeArrowheads="1"/>
            </p:cNvSpPr>
            <p:nvPr/>
          </p:nvSpPr>
          <p:spPr bwMode="auto">
            <a:xfrm>
              <a:off x="3107" y="890"/>
              <a:ext cx="1397" cy="378"/>
            </a:xfrm>
            <a:prstGeom prst="roundRect">
              <a:avLst>
                <a:gd name="adj" fmla="val 16667"/>
              </a:avLst>
            </a:prstGeom>
            <a:solidFill>
              <a:srgbClr val="FFFF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5078" name="WordArt 20"/>
            <p:cNvSpPr>
              <a:spLocks noChangeArrowheads="1" noChangeShapeType="1" noTextEdit="1"/>
            </p:cNvSpPr>
            <p:nvPr/>
          </p:nvSpPr>
          <p:spPr bwMode="auto">
            <a:xfrm>
              <a:off x="3425" y="964"/>
              <a:ext cx="768" cy="19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2400" kern="10">
                  <a:solidFill>
                    <a:srgbClr val="333333"/>
                  </a:solidFill>
                  <a:latin typeface="ＭＳ Ｐゴシック"/>
                  <a:ea typeface="ＭＳ Ｐゴシック"/>
                </a:rPr>
                <a:t>民間損保</a:t>
              </a:r>
            </a:p>
          </p:txBody>
        </p:sp>
        <p:grpSp>
          <p:nvGrpSpPr>
            <p:cNvPr id="45079" name="Group 21"/>
            <p:cNvGrpSpPr>
              <a:grpSpLocks/>
            </p:cNvGrpSpPr>
            <p:nvPr/>
          </p:nvGrpSpPr>
          <p:grpSpPr bwMode="auto">
            <a:xfrm>
              <a:off x="3606" y="3385"/>
              <a:ext cx="434" cy="449"/>
              <a:chOff x="3606" y="3385"/>
              <a:chExt cx="434" cy="449"/>
            </a:xfrm>
          </p:grpSpPr>
          <p:sp>
            <p:nvSpPr>
              <p:cNvPr id="45085" name="WordArt 22"/>
              <p:cNvSpPr>
                <a:spLocks noChangeArrowheads="1" noChangeShapeType="1" noTextEdit="1"/>
              </p:cNvSpPr>
              <p:nvPr/>
            </p:nvSpPr>
            <p:spPr bwMode="auto">
              <a:xfrm>
                <a:off x="3651" y="3385"/>
                <a:ext cx="32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2000" kern="10">
                    <a:solidFill>
                      <a:srgbClr val="FFFFFF"/>
                    </a:solidFill>
                    <a:latin typeface="ＭＳ Ｐゴシック"/>
                    <a:ea typeface="ＭＳ Ｐゴシック"/>
                  </a:rPr>
                  <a:t>給付</a:t>
                </a:r>
              </a:p>
            </p:txBody>
          </p:sp>
          <p:sp>
            <p:nvSpPr>
              <p:cNvPr id="45086" name="WordArt 23"/>
              <p:cNvSpPr>
                <a:spLocks noChangeArrowheads="1" noChangeShapeType="1" noTextEdit="1"/>
              </p:cNvSpPr>
              <p:nvPr/>
            </p:nvSpPr>
            <p:spPr bwMode="auto">
              <a:xfrm>
                <a:off x="3606" y="3612"/>
                <a:ext cx="228" cy="22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ja-JP" sz="2800" kern="10">
                    <a:solidFill>
                      <a:srgbClr val="FFFFFF"/>
                    </a:solidFill>
                    <a:latin typeface="ＭＳ Ｐゴシック"/>
                    <a:ea typeface="ＭＳ Ｐゴシック"/>
                  </a:rPr>
                  <a:t>36</a:t>
                </a:r>
                <a:endParaRPr lang="ja-JP" altLang="en-US" sz="2800" kern="10">
                  <a:solidFill>
                    <a:srgbClr val="FFFFFF"/>
                  </a:solidFill>
                  <a:latin typeface="ＭＳ Ｐゴシック"/>
                  <a:ea typeface="ＭＳ Ｐゴシック"/>
                </a:endParaRPr>
              </a:p>
            </p:txBody>
          </p:sp>
          <p:sp>
            <p:nvSpPr>
              <p:cNvPr id="45087" name="WordArt 24"/>
              <p:cNvSpPr>
                <a:spLocks noChangeArrowheads="1" noChangeShapeType="1" noTextEdit="1"/>
              </p:cNvSpPr>
              <p:nvPr/>
            </p:nvSpPr>
            <p:spPr bwMode="auto">
              <a:xfrm>
                <a:off x="3878" y="3657"/>
                <a:ext cx="162"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2000" kern="10">
                    <a:solidFill>
                      <a:srgbClr val="FFFFFF"/>
                    </a:solidFill>
                    <a:latin typeface="ＭＳ Ｐゴシック"/>
                    <a:ea typeface="ＭＳ Ｐゴシック"/>
                  </a:rPr>
                  <a:t>％</a:t>
                </a:r>
              </a:p>
            </p:txBody>
          </p:sp>
        </p:grpSp>
        <p:sp>
          <p:nvSpPr>
            <p:cNvPr id="45080" name="WordArt 25"/>
            <p:cNvSpPr>
              <a:spLocks noChangeArrowheads="1" noChangeShapeType="1" noTextEdit="1"/>
            </p:cNvSpPr>
            <p:nvPr/>
          </p:nvSpPr>
          <p:spPr bwMode="auto">
            <a:xfrm>
              <a:off x="3582" y="2523"/>
              <a:ext cx="432" cy="2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kern="10">
                  <a:solidFill>
                    <a:srgbClr val="FFFFFF"/>
                  </a:solidFill>
                  <a:latin typeface="ＭＳ Ｐゴシック"/>
                  <a:ea typeface="ＭＳ Ｐゴシック"/>
                </a:rPr>
                <a:t>代理店</a:t>
              </a:r>
            </a:p>
            <a:p>
              <a:pPr algn="ctr"/>
              <a:r>
                <a:rPr lang="zh-CN" altLang="en-US" kern="10">
                  <a:solidFill>
                    <a:srgbClr val="FFFFFF"/>
                  </a:solidFill>
                  <a:latin typeface="ＭＳ Ｐゴシック"/>
                  <a:ea typeface="ＭＳ Ｐゴシック"/>
                </a:rPr>
                <a:t>手数料</a:t>
              </a:r>
              <a:endParaRPr lang="ja-JP" altLang="en-US" kern="10">
                <a:solidFill>
                  <a:srgbClr val="FFFFFF"/>
                </a:solidFill>
                <a:latin typeface="ＭＳ Ｐゴシック"/>
                <a:ea typeface="ＭＳ Ｐゴシック"/>
              </a:endParaRPr>
            </a:p>
          </p:txBody>
        </p:sp>
        <p:sp>
          <p:nvSpPr>
            <p:cNvPr id="28" name="WordArt 26"/>
            <p:cNvSpPr>
              <a:spLocks noChangeArrowheads="1" noChangeShapeType="1" noTextEdit="1"/>
            </p:cNvSpPr>
            <p:nvPr/>
          </p:nvSpPr>
          <p:spPr bwMode="auto">
            <a:xfrm>
              <a:off x="3639" y="2840"/>
              <a:ext cx="330" cy="1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en-US" altLang="ja-JP" sz="2000" kern="10">
                  <a:ln w="9525">
                    <a:solidFill>
                      <a:srgbClr val="FFFFFF"/>
                    </a:solidFill>
                    <a:miter lim="800000"/>
                    <a:headEnd/>
                    <a:tailEnd/>
                  </a:ln>
                  <a:solidFill>
                    <a:srgbClr val="FFFFFF"/>
                  </a:solidFill>
                  <a:latin typeface="ＭＳ Ｐゴシック"/>
                  <a:ea typeface="ＭＳ Ｐゴシック"/>
                </a:rPr>
                <a:t>26</a:t>
              </a:r>
              <a:r>
                <a:rPr lang="ja-JP" altLang="en-US" sz="2000" kern="10">
                  <a:ln w="9525">
                    <a:solidFill>
                      <a:srgbClr val="FFFFFF"/>
                    </a:solidFill>
                    <a:miter lim="800000"/>
                    <a:headEnd/>
                    <a:tailEnd/>
                  </a:ln>
                  <a:solidFill>
                    <a:srgbClr val="FFFFFF"/>
                  </a:solidFill>
                  <a:latin typeface="ＭＳ Ｐゴシック"/>
                  <a:ea typeface="ＭＳ Ｐゴシック"/>
                </a:rPr>
                <a:t>％</a:t>
              </a:r>
            </a:p>
          </p:txBody>
        </p:sp>
        <p:sp>
          <p:nvSpPr>
            <p:cNvPr id="45082" name="WordArt 27"/>
            <p:cNvSpPr>
              <a:spLocks noChangeArrowheads="1" noChangeShapeType="1" noTextEdit="1"/>
            </p:cNvSpPr>
            <p:nvPr/>
          </p:nvSpPr>
          <p:spPr bwMode="auto">
            <a:xfrm>
              <a:off x="3560" y="1726"/>
              <a:ext cx="486"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2000" kern="10">
                  <a:solidFill>
                    <a:srgbClr val="FFFFFF"/>
                  </a:solidFill>
                  <a:latin typeface="ＭＳ Ｐゴシック"/>
                  <a:ea typeface="ＭＳ Ｐゴシック"/>
                </a:rPr>
                <a:t>事業費</a:t>
              </a:r>
            </a:p>
          </p:txBody>
        </p:sp>
        <p:sp>
          <p:nvSpPr>
            <p:cNvPr id="30" name="WordArt 28"/>
            <p:cNvSpPr>
              <a:spLocks noChangeArrowheads="1" noChangeShapeType="1" noTextEdit="1"/>
            </p:cNvSpPr>
            <p:nvPr/>
          </p:nvSpPr>
          <p:spPr bwMode="auto">
            <a:xfrm>
              <a:off x="3651" y="1933"/>
              <a:ext cx="330" cy="162"/>
            </a:xfrm>
            <a:prstGeom prst="rect">
              <a:avLst/>
            </a:prstGeom>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en-US" altLang="ja-JP" sz="2000" kern="10">
                  <a:solidFill>
                    <a:srgbClr val="FFFFFF"/>
                  </a:solidFill>
                  <a:latin typeface="ＭＳ Ｐゴシック"/>
                  <a:ea typeface="ＭＳ Ｐゴシック"/>
                </a:rPr>
                <a:t>33</a:t>
              </a:r>
              <a:r>
                <a:rPr lang="ja-JP" altLang="en-US" sz="2000" kern="10">
                  <a:solidFill>
                    <a:srgbClr val="FFFFFF"/>
                  </a:solidFill>
                  <a:latin typeface="ＭＳ Ｐゴシック"/>
                  <a:ea typeface="ＭＳ Ｐゴシック"/>
                </a:rPr>
                <a:t>％</a:t>
              </a:r>
            </a:p>
          </p:txBody>
        </p:sp>
        <p:sp>
          <p:nvSpPr>
            <p:cNvPr id="45084" name="WordArt 29"/>
            <p:cNvSpPr>
              <a:spLocks noChangeArrowheads="1" noChangeShapeType="1" noTextEdit="1"/>
            </p:cNvSpPr>
            <p:nvPr/>
          </p:nvSpPr>
          <p:spPr bwMode="auto">
            <a:xfrm>
              <a:off x="3515" y="1298"/>
              <a:ext cx="528" cy="14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kern="10">
                  <a:solidFill>
                    <a:srgbClr val="FFFFFF"/>
                  </a:solidFill>
                  <a:latin typeface="ＭＳ Ｐゴシック"/>
                  <a:ea typeface="ＭＳ Ｐゴシック"/>
                </a:rPr>
                <a:t>利潤５％</a:t>
              </a:r>
            </a:p>
          </p:txBody>
        </p:sp>
      </p:grpSp>
      <p:pic>
        <p:nvPicPr>
          <p:cNvPr id="45061" name="Picture 2" descr="\\LS-VLD7C\share\イラスト・カット集\こなつカット\konatsu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34784" flipH="1">
            <a:off x="1012730" y="4543856"/>
            <a:ext cx="231457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コンテンツ プレースホルダー 2"/>
          <p:cNvSpPr txBox="1">
            <a:spLocks/>
          </p:cNvSpPr>
          <p:nvPr/>
        </p:nvSpPr>
        <p:spPr bwMode="auto">
          <a:xfrm>
            <a:off x="179512" y="1628800"/>
            <a:ext cx="8569201" cy="546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Wingdings" pitchFamily="2" charset="2"/>
              <a:buNone/>
            </a:pPr>
            <a:r>
              <a:rPr lang="ja-JP" altLang="en-US" dirty="0" smtClean="0">
                <a:latin typeface="+mn-ea"/>
                <a:ea typeface="+mn-ea"/>
              </a:rPr>
              <a:t>◆</a:t>
            </a:r>
            <a:r>
              <a:rPr lang="ja-JP" altLang="en-US" dirty="0">
                <a:latin typeface="+mn-ea"/>
                <a:ea typeface="+mn-ea"/>
              </a:rPr>
              <a:t>もうけなくていいから</a:t>
            </a:r>
            <a:endParaRPr lang="en-US" altLang="ja-JP" dirty="0">
              <a:latin typeface="+mn-ea"/>
              <a:ea typeface="+mn-ea"/>
            </a:endParaRPr>
          </a:p>
          <a:p>
            <a:pPr eaLnBrk="1" hangingPunct="1">
              <a:buFont typeface="Wingdings" pitchFamily="2" charset="2"/>
              <a:buNone/>
            </a:pPr>
            <a:r>
              <a:rPr lang="ja-JP" altLang="en-US" dirty="0">
                <a:latin typeface="+mn-ea"/>
                <a:ea typeface="+mn-ea"/>
              </a:rPr>
              <a:t>安い掛金で手厚い保障</a:t>
            </a:r>
            <a:endParaRPr lang="en-US" altLang="ja-JP" dirty="0">
              <a:latin typeface="+mn-ea"/>
              <a:ea typeface="+mn-ea"/>
            </a:endParaRPr>
          </a:p>
          <a:p>
            <a:pPr eaLnBrk="1" hangingPunct="1">
              <a:buFont typeface="Wingdings" pitchFamily="2" charset="2"/>
              <a:buNone/>
            </a:pPr>
            <a:r>
              <a:rPr lang="ja-JP" altLang="en-US" dirty="0">
                <a:latin typeface="+mn-ea"/>
                <a:ea typeface="+mn-ea"/>
              </a:rPr>
              <a:t>◆掛金の</a:t>
            </a:r>
            <a:r>
              <a:rPr lang="en-US" altLang="ja-JP" dirty="0">
                <a:latin typeface="+mn-ea"/>
                <a:ea typeface="+mn-ea"/>
              </a:rPr>
              <a:t>7</a:t>
            </a:r>
            <a:r>
              <a:rPr lang="ja-JP" altLang="en-US" dirty="0">
                <a:latin typeface="+mn-ea"/>
                <a:ea typeface="+mn-ea"/>
              </a:rPr>
              <a:t>割を給付に</a:t>
            </a:r>
            <a:endParaRPr lang="en-US" altLang="ja-JP" dirty="0">
              <a:latin typeface="+mn-ea"/>
              <a:ea typeface="+mn-ea"/>
            </a:endParaRPr>
          </a:p>
          <a:p>
            <a:pPr eaLnBrk="1" hangingPunct="1">
              <a:buFont typeface="Wingdings" pitchFamily="2" charset="2"/>
              <a:buNone/>
            </a:pPr>
            <a:r>
              <a:rPr lang="ja-JP" altLang="en-US" dirty="0">
                <a:latin typeface="+mn-ea"/>
                <a:ea typeface="+mn-ea"/>
              </a:rPr>
              <a:t>◆加入者が増えれば</a:t>
            </a:r>
            <a:endParaRPr lang="en-US" altLang="ja-JP" dirty="0">
              <a:latin typeface="+mn-ea"/>
              <a:ea typeface="+mn-ea"/>
            </a:endParaRPr>
          </a:p>
          <a:p>
            <a:pPr eaLnBrk="1" hangingPunct="1">
              <a:buFont typeface="Wingdings" pitchFamily="2" charset="2"/>
              <a:buNone/>
            </a:pPr>
            <a:r>
              <a:rPr lang="ja-JP" altLang="en-US" dirty="0">
                <a:latin typeface="+mn-ea"/>
                <a:ea typeface="+mn-ea"/>
              </a:rPr>
              <a:t>増えるほど保障もワイドに</a:t>
            </a:r>
            <a:endParaRPr lang="en-US" altLang="ja-JP" dirty="0">
              <a:latin typeface="+mn-ea"/>
              <a:ea typeface="+mn-ea"/>
            </a:endParaRPr>
          </a:p>
          <a:p>
            <a:pPr eaLnBrk="1" hangingPunct="1">
              <a:buFont typeface="Wingdings" pitchFamily="2" charset="2"/>
              <a:buNone/>
            </a:pPr>
            <a:endParaRPr lang="en-US" altLang="ja-JP" dirty="0">
              <a:latin typeface="+mn-ea"/>
              <a:ea typeface="+mn-ea"/>
            </a:endParaRPr>
          </a:p>
          <a:p>
            <a:pPr eaLnBrk="1" hangingPunct="1">
              <a:buFont typeface="Wingdings" pitchFamily="2" charset="2"/>
              <a:buNone/>
            </a:pPr>
            <a:endParaRPr lang="ja-JP" altLang="en-US" dirty="0"/>
          </a:p>
        </p:txBody>
      </p:sp>
      <p:sp>
        <p:nvSpPr>
          <p:cNvPr id="32" name="タイトル 31"/>
          <p:cNvSpPr>
            <a:spLocks noGrp="1"/>
          </p:cNvSpPr>
          <p:nvPr>
            <p:ph type="title"/>
          </p:nvPr>
        </p:nvSpPr>
        <p:spPr>
          <a:xfrm>
            <a:off x="0" y="0"/>
            <a:ext cx="9144000" cy="1484784"/>
          </a:xfrm>
          <a:solidFill>
            <a:srgbClr val="FFFF00"/>
          </a:solidFill>
        </p:spPr>
        <p:txBody>
          <a:bodyPr>
            <a:normAutofit/>
          </a:bodyPr>
          <a:lstStyle/>
          <a:p>
            <a:pPr algn="l"/>
            <a:r>
              <a:rPr lang="ja-JP" altLang="en-US" dirty="0" smtClean="0">
                <a:solidFill>
                  <a:srgbClr val="FF0000"/>
                </a:solidFill>
                <a:latin typeface="+mn-ea"/>
              </a:rPr>
              <a:t>　　</a:t>
            </a:r>
            <a:r>
              <a:rPr lang="ja-JP" altLang="en-US" dirty="0" smtClean="0">
                <a:solidFill>
                  <a:srgbClr val="002060"/>
                </a:solidFill>
                <a:effectLst>
                  <a:outerShdw blurRad="38100" dist="38100" dir="2700000" algn="tl">
                    <a:srgbClr val="000000">
                      <a:alpha val="43137"/>
                    </a:srgbClr>
                  </a:outerShdw>
                </a:effectLst>
                <a:latin typeface="+mj-ea"/>
              </a:rPr>
              <a:t>組合員同士のたすけあい</a:t>
            </a:r>
            <a:r>
              <a:rPr lang="en-US" altLang="ja-JP" dirty="0" smtClean="0">
                <a:solidFill>
                  <a:srgbClr val="002060"/>
                </a:solidFill>
                <a:effectLst>
                  <a:outerShdw blurRad="38100" dist="38100" dir="2700000" algn="tl">
                    <a:srgbClr val="000000">
                      <a:alpha val="43137"/>
                    </a:srgbClr>
                  </a:outerShdw>
                </a:effectLst>
                <a:latin typeface="+mj-ea"/>
              </a:rPr>
              <a:t/>
            </a:r>
            <a:br>
              <a:rPr lang="en-US" altLang="ja-JP" dirty="0" smtClean="0">
                <a:solidFill>
                  <a:srgbClr val="002060"/>
                </a:solidFill>
                <a:effectLst>
                  <a:outerShdw blurRad="38100" dist="38100" dir="2700000" algn="tl">
                    <a:srgbClr val="000000">
                      <a:alpha val="43137"/>
                    </a:srgbClr>
                  </a:outerShdw>
                </a:effectLst>
                <a:latin typeface="+mj-ea"/>
              </a:rPr>
            </a:br>
            <a:r>
              <a:rPr lang="ja-JP" altLang="en-US" dirty="0" smtClean="0">
                <a:solidFill>
                  <a:srgbClr val="002060"/>
                </a:solidFill>
                <a:effectLst>
                  <a:outerShdw blurRad="38100" dist="38100" dir="2700000" algn="tl">
                    <a:srgbClr val="000000">
                      <a:alpha val="43137"/>
                    </a:srgbClr>
                  </a:outerShdw>
                </a:effectLst>
                <a:latin typeface="+mj-ea"/>
              </a:rPr>
              <a:t>　　　　　　　　　　　　　＝医労連共済</a:t>
            </a:r>
            <a:endParaRPr kumimoji="1" lang="ja-JP" altLang="en-US" dirty="0">
              <a:solidFill>
                <a:srgbClr val="002060"/>
              </a:solidFill>
              <a:effectLst>
                <a:outerShdw blurRad="38100" dist="38100" dir="2700000" algn="tl">
                  <a:srgbClr val="000000">
                    <a:alpha val="43137"/>
                  </a:srgbClr>
                </a:outerShdw>
              </a:effectLst>
              <a:latin typeface="+mj-ea"/>
            </a:endParaRPr>
          </a:p>
        </p:txBody>
      </p:sp>
    </p:spTree>
    <p:extLst>
      <p:ext uri="{BB962C8B-B14F-4D97-AF65-F5344CB8AC3E}">
        <p14:creationId xmlns:p14="http://schemas.microsoft.com/office/powerpoint/2010/main" val="304175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4370" y="198120"/>
            <a:ext cx="7886700" cy="1325563"/>
          </a:xfrm>
          <a:solidFill>
            <a:srgbClr val="FFFF00"/>
          </a:solidFill>
        </p:spPr>
        <p:txBody>
          <a:bodyPr>
            <a:noAutofit/>
          </a:bodyPr>
          <a:lstStyle/>
          <a:p>
            <a:pPr algn="ctr"/>
            <a:r>
              <a:rPr lang="ja-JP" altLang="en-US" sz="3600" dirty="0" smtClean="0">
                <a:solidFill>
                  <a:srgbClr val="002060"/>
                </a:solidFill>
                <a:effectLst>
                  <a:outerShdw blurRad="38100" dist="38100" dir="2700000" algn="tl">
                    <a:srgbClr val="000000">
                      <a:alpha val="43137"/>
                    </a:srgbClr>
                  </a:outerShdw>
                </a:effectLst>
              </a:rPr>
              <a:t>社会保障の破壊は許さない！</a:t>
            </a:r>
            <a:r>
              <a:rPr lang="en-US" altLang="ja-JP" sz="3600" dirty="0" smtClean="0">
                <a:solidFill>
                  <a:srgbClr val="002060"/>
                </a:solidFill>
                <a:effectLst>
                  <a:outerShdw blurRad="38100" dist="38100" dir="2700000" algn="tl">
                    <a:srgbClr val="000000">
                      <a:alpha val="43137"/>
                    </a:srgbClr>
                  </a:outerShdw>
                </a:effectLst>
              </a:rPr>
              <a:t/>
            </a:r>
            <a:br>
              <a:rPr lang="en-US" altLang="ja-JP" sz="3600" dirty="0" smtClean="0">
                <a:solidFill>
                  <a:srgbClr val="002060"/>
                </a:solidFill>
                <a:effectLst>
                  <a:outerShdw blurRad="38100" dist="38100" dir="2700000" algn="tl">
                    <a:srgbClr val="000000">
                      <a:alpha val="43137"/>
                    </a:srgbClr>
                  </a:outerShdw>
                </a:effectLst>
              </a:rPr>
            </a:br>
            <a:r>
              <a:rPr lang="ja-JP" altLang="en-US" sz="3600" dirty="0" smtClean="0">
                <a:solidFill>
                  <a:srgbClr val="002060"/>
                </a:solidFill>
                <a:effectLst>
                  <a:outerShdw blurRad="38100" dist="38100" dir="2700000" algn="tl">
                    <a:srgbClr val="000000">
                      <a:alpha val="43137"/>
                    </a:srgbClr>
                  </a:outerShdw>
                </a:effectLst>
              </a:rPr>
              <a:t>広がるいのちまもる共同の輪</a:t>
            </a:r>
            <a:endParaRPr kumimoji="1" lang="ja-JP" altLang="en-US" sz="3600" dirty="0">
              <a:solidFill>
                <a:srgbClr val="002060"/>
              </a:solidFill>
              <a:effectLst>
                <a:outerShdw blurRad="38100" dist="38100" dir="2700000" algn="tl">
                  <a:srgbClr val="000000">
                    <a:alpha val="43137"/>
                  </a:srgbClr>
                </a:outerShdw>
              </a:effectLst>
            </a:endParaRPr>
          </a:p>
        </p:txBody>
      </p:sp>
      <p:pic>
        <p:nvPicPr>
          <p:cNvPr id="2050" name="Picture 2" descr="野音"/>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0612" y="2596589"/>
            <a:ext cx="5563740" cy="41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障害者団体"/>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1544020"/>
            <a:ext cx="2751137"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図 1" descr="C:\Users\yonezawa akira\Desktop\起き上がりこなつ改.gif"/>
          <p:cNvPicPr>
            <a:picLocks noChangeAspect="1" noChangeArrowheads="1"/>
          </p:cNvPicPr>
          <p:nvPr/>
        </p:nvPicPr>
        <p:blipFill>
          <a:blip r:embed="rId4"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2102409" y="4243369"/>
            <a:ext cx="907377" cy="187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165273" y="5182378"/>
            <a:ext cx="3102496" cy="1532334"/>
          </a:xfrm>
          <a:prstGeom prst="round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en-US" altLang="ja-JP" sz="2800" dirty="0" smtClean="0">
                <a:latin typeface="+mn-ea"/>
              </a:rPr>
              <a:t>5000</a:t>
            </a:r>
            <a:r>
              <a:rPr kumimoji="1" lang="ja-JP" altLang="en-US" sz="2800" dirty="0" smtClean="0">
                <a:latin typeface="+mn-ea"/>
              </a:rPr>
              <a:t>人超の</a:t>
            </a:r>
            <a:endParaRPr kumimoji="1" lang="en-US" altLang="ja-JP" sz="2800" dirty="0" smtClean="0">
              <a:latin typeface="+mn-ea"/>
            </a:endParaRPr>
          </a:p>
          <a:p>
            <a:r>
              <a:rPr kumimoji="1" lang="ja-JP" altLang="en-US" sz="2800" dirty="0" smtClean="0">
                <a:latin typeface="+mn-ea"/>
              </a:rPr>
              <a:t>仲間が</a:t>
            </a:r>
            <a:endParaRPr lang="en-US" altLang="ja-JP" sz="2800" dirty="0" err="1">
              <a:latin typeface="+mn-ea"/>
            </a:endParaRPr>
          </a:p>
          <a:p>
            <a:r>
              <a:rPr kumimoji="1" lang="ja-JP" altLang="en-US" sz="2800" dirty="0" smtClean="0">
                <a:latin typeface="+mn-ea"/>
              </a:rPr>
              <a:t>国会を包囲</a:t>
            </a:r>
            <a:endParaRPr kumimoji="1" lang="ja-JP" altLang="en-US" sz="2800" dirty="0">
              <a:latin typeface="+mn-ea"/>
            </a:endParaRPr>
          </a:p>
        </p:txBody>
      </p:sp>
      <p:sp>
        <p:nvSpPr>
          <p:cNvPr id="10" name="テキスト ボックス 9"/>
          <p:cNvSpPr txBox="1"/>
          <p:nvPr/>
        </p:nvSpPr>
        <p:spPr>
          <a:xfrm>
            <a:off x="165273" y="1783123"/>
            <a:ext cx="2244163" cy="1938992"/>
          </a:xfrm>
          <a:prstGeom prst="rect">
            <a:avLst/>
          </a:prstGeom>
          <a:solidFill>
            <a:schemeClr val="accent2">
              <a:lumMod val="20000"/>
              <a:lumOff val="80000"/>
            </a:schemeClr>
          </a:solidFill>
        </p:spPr>
        <p:txBody>
          <a:bodyPr wrap="square" rtlCol="0">
            <a:spAutoFit/>
          </a:bodyPr>
          <a:lstStyle/>
          <a:p>
            <a:r>
              <a:rPr kumimoji="1" lang="ja-JP" altLang="en-US" sz="2000" b="1" dirty="0" smtClean="0">
                <a:solidFill>
                  <a:srgbClr val="C00000"/>
                </a:solidFill>
                <a:effectLst>
                  <a:outerShdw blurRad="38100" dist="38100" dir="2700000" algn="tl">
                    <a:srgbClr val="000000">
                      <a:alpha val="43137"/>
                    </a:srgbClr>
                  </a:outerShdw>
                </a:effectLst>
                <a:latin typeface="+mn-ea"/>
              </a:rPr>
              <a:t>政府に対する要望</a:t>
            </a:r>
            <a:endParaRPr kumimoji="1" lang="en-US" altLang="ja-JP" sz="2000" b="1" dirty="0" smtClean="0">
              <a:solidFill>
                <a:srgbClr val="C00000"/>
              </a:solidFill>
              <a:effectLst>
                <a:outerShdw blurRad="38100" dist="38100" dir="2700000" algn="tl">
                  <a:srgbClr val="000000">
                    <a:alpha val="43137"/>
                  </a:srgbClr>
                </a:outerShdw>
              </a:effectLst>
              <a:latin typeface="+mn-ea"/>
            </a:endParaRPr>
          </a:p>
          <a:p>
            <a:r>
              <a:rPr kumimoji="1" lang="ja-JP" altLang="en-US" sz="2000" dirty="0">
                <a:solidFill>
                  <a:srgbClr val="C00000"/>
                </a:solidFill>
                <a:effectLst>
                  <a:outerShdw blurRad="38100" dist="38100" dir="2700000" algn="tl">
                    <a:srgbClr val="000000">
                      <a:alpha val="43137"/>
                    </a:srgbClr>
                  </a:outerShdw>
                </a:effectLst>
                <a:latin typeface="+mn-ea"/>
              </a:rPr>
              <a:t>「</a:t>
            </a:r>
            <a:r>
              <a:rPr kumimoji="1" lang="ja-JP" altLang="en-US" sz="2000" dirty="0" smtClean="0">
                <a:solidFill>
                  <a:srgbClr val="C00000"/>
                </a:solidFill>
                <a:effectLst>
                  <a:outerShdw blurRad="38100" dist="38100" dir="2700000" algn="tl">
                    <a:srgbClr val="000000">
                      <a:alpha val="43137"/>
                    </a:srgbClr>
                  </a:outerShdw>
                </a:effectLst>
                <a:latin typeface="+mn-ea"/>
              </a:rPr>
              <a:t>医療</a:t>
            </a:r>
            <a:r>
              <a:rPr kumimoji="1" lang="ja-JP" altLang="en-US" sz="2000" dirty="0">
                <a:solidFill>
                  <a:srgbClr val="C00000"/>
                </a:solidFill>
                <a:effectLst>
                  <a:outerShdw blurRad="38100" dist="38100" dir="2700000" algn="tl">
                    <a:srgbClr val="000000">
                      <a:alpha val="43137"/>
                    </a:srgbClr>
                  </a:outerShdw>
                </a:effectLst>
                <a:latin typeface="+mn-ea"/>
              </a:rPr>
              <a:t>・</a:t>
            </a:r>
            <a:r>
              <a:rPr kumimoji="1" lang="ja-JP" altLang="en-US" sz="2000" dirty="0" smtClean="0">
                <a:solidFill>
                  <a:srgbClr val="C00000"/>
                </a:solidFill>
                <a:effectLst>
                  <a:outerShdw blurRad="38100" dist="38100" dir="2700000" algn="tl">
                    <a:srgbClr val="000000">
                      <a:alpha val="43137"/>
                    </a:srgbClr>
                  </a:outerShdw>
                </a:effectLst>
                <a:latin typeface="+mn-ea"/>
              </a:rPr>
              <a:t>年金</a:t>
            </a:r>
            <a:r>
              <a:rPr kumimoji="1" lang="ja-JP" altLang="en-US" sz="2000" dirty="0">
                <a:solidFill>
                  <a:srgbClr val="C00000"/>
                </a:solidFill>
                <a:effectLst>
                  <a:outerShdw blurRad="38100" dist="38100" dir="2700000" algn="tl">
                    <a:srgbClr val="000000">
                      <a:alpha val="43137"/>
                    </a:srgbClr>
                  </a:outerShdw>
                </a:effectLst>
                <a:latin typeface="+mn-ea"/>
              </a:rPr>
              <a:t>等</a:t>
            </a:r>
            <a:r>
              <a:rPr kumimoji="1" lang="ja-JP" altLang="en-US" sz="2000" dirty="0" smtClean="0">
                <a:solidFill>
                  <a:srgbClr val="C00000"/>
                </a:solidFill>
                <a:effectLst>
                  <a:outerShdw blurRad="38100" dist="38100" dir="2700000" algn="tl">
                    <a:srgbClr val="000000">
                      <a:alpha val="43137"/>
                    </a:srgbClr>
                  </a:outerShdw>
                </a:effectLst>
                <a:latin typeface="+mn-ea"/>
              </a:rPr>
              <a:t>の</a:t>
            </a:r>
            <a:r>
              <a:rPr kumimoji="1" lang="ja-JP" altLang="en-US" sz="2000" dirty="0">
                <a:solidFill>
                  <a:srgbClr val="C00000"/>
                </a:solidFill>
                <a:effectLst>
                  <a:outerShdw blurRad="38100" dist="38100" dir="2700000" algn="tl">
                    <a:srgbClr val="000000">
                      <a:alpha val="43137"/>
                    </a:srgbClr>
                  </a:outerShdw>
                </a:effectLst>
                <a:latin typeface="+mn-ea"/>
              </a:rPr>
              <a:t>社会保障</a:t>
            </a:r>
            <a:r>
              <a:rPr kumimoji="1" lang="ja-JP" altLang="en-US" sz="2000" dirty="0" smtClean="0">
                <a:solidFill>
                  <a:srgbClr val="C00000"/>
                </a:solidFill>
                <a:effectLst>
                  <a:outerShdw blurRad="38100" dist="38100" dir="2700000" algn="tl">
                    <a:srgbClr val="000000">
                      <a:alpha val="43137"/>
                    </a:srgbClr>
                  </a:outerShdw>
                </a:effectLst>
                <a:latin typeface="+mn-ea"/>
              </a:rPr>
              <a:t>の整備」が</a:t>
            </a:r>
            <a:endParaRPr kumimoji="1" lang="en-US" altLang="ja-JP" sz="2000" dirty="0" smtClean="0">
              <a:solidFill>
                <a:srgbClr val="C00000"/>
              </a:solidFill>
              <a:effectLst>
                <a:outerShdw blurRad="38100" dist="38100" dir="2700000" algn="tl">
                  <a:srgbClr val="000000">
                    <a:alpha val="43137"/>
                  </a:srgbClr>
                </a:outerShdw>
              </a:effectLst>
              <a:latin typeface="+mn-ea"/>
            </a:endParaRPr>
          </a:p>
          <a:p>
            <a:r>
              <a:rPr kumimoji="1" lang="en-US" altLang="ja-JP" sz="2000" dirty="0">
                <a:solidFill>
                  <a:srgbClr val="C00000"/>
                </a:solidFill>
                <a:effectLst>
                  <a:outerShdw blurRad="38100" dist="38100" dir="2700000" algn="tl">
                    <a:srgbClr val="000000">
                      <a:alpha val="43137"/>
                    </a:srgbClr>
                  </a:outerShdw>
                </a:effectLst>
                <a:latin typeface="+mn-ea"/>
              </a:rPr>
              <a:t>68.6</a:t>
            </a:r>
            <a:r>
              <a:rPr kumimoji="1" lang="ja-JP" altLang="en-US" sz="2000" dirty="0" smtClean="0">
                <a:solidFill>
                  <a:srgbClr val="C00000"/>
                </a:solidFill>
                <a:effectLst>
                  <a:outerShdw blurRad="38100" dist="38100" dir="2700000" algn="tl">
                    <a:srgbClr val="000000">
                      <a:alpha val="43137"/>
                    </a:srgbClr>
                  </a:outerShdw>
                </a:effectLst>
                <a:latin typeface="+mn-ea"/>
              </a:rPr>
              <a:t>％トップ</a:t>
            </a:r>
            <a:endParaRPr kumimoji="1" lang="en-US" altLang="ja-JP" sz="2000" dirty="0" smtClean="0">
              <a:solidFill>
                <a:srgbClr val="C00000"/>
              </a:solidFill>
              <a:effectLst>
                <a:outerShdw blurRad="38100" dist="38100" dir="2700000" algn="tl">
                  <a:srgbClr val="000000">
                    <a:alpha val="43137"/>
                  </a:srgbClr>
                </a:outerShdw>
              </a:effectLst>
              <a:latin typeface="+mn-ea"/>
            </a:endParaRPr>
          </a:p>
          <a:p>
            <a:r>
              <a:rPr kumimoji="1" lang="ja-JP" altLang="en-US" sz="2000" dirty="0" smtClean="0">
                <a:solidFill>
                  <a:srgbClr val="C00000"/>
                </a:solidFill>
                <a:effectLst>
                  <a:outerShdw blurRad="38100" dist="38100" dir="2700000" algn="tl">
                    <a:srgbClr val="000000">
                      <a:alpha val="43137"/>
                    </a:srgbClr>
                  </a:outerShdw>
                </a:effectLst>
                <a:latin typeface="+mn-ea"/>
              </a:rPr>
              <a:t>　　　内閣府調査</a:t>
            </a:r>
            <a:endParaRPr kumimoji="1" lang="en-US" altLang="ja-JP" sz="2000" dirty="0" smtClean="0">
              <a:solidFill>
                <a:srgbClr val="C00000"/>
              </a:solidFill>
              <a:effectLst>
                <a:outerShdw blurRad="38100" dist="38100" dir="2700000" algn="tl">
                  <a:srgbClr val="000000">
                    <a:alpha val="43137"/>
                  </a:srgbClr>
                </a:outerShdw>
              </a:effectLst>
              <a:latin typeface="+mn-ea"/>
            </a:endParaRPr>
          </a:p>
          <a:p>
            <a:r>
              <a:rPr kumimoji="1" lang="ja-JP" altLang="en-US" sz="2000" dirty="0" smtClean="0">
                <a:solidFill>
                  <a:srgbClr val="C00000"/>
                </a:solidFill>
                <a:effectLst>
                  <a:outerShdw blurRad="38100" dist="38100" dir="2700000" algn="tl">
                    <a:srgbClr val="000000">
                      <a:alpha val="43137"/>
                    </a:srgbClr>
                  </a:outerShdw>
                </a:effectLst>
                <a:latin typeface="+mn-ea"/>
              </a:rPr>
              <a:t>　　（</a:t>
            </a:r>
            <a:r>
              <a:rPr kumimoji="1" lang="en-US" altLang="ja-JP" sz="2000" dirty="0">
                <a:solidFill>
                  <a:srgbClr val="C00000"/>
                </a:solidFill>
                <a:effectLst>
                  <a:outerShdw blurRad="38100" dist="38100" dir="2700000" algn="tl">
                    <a:srgbClr val="000000">
                      <a:alpha val="43137"/>
                    </a:srgbClr>
                  </a:outerShdw>
                </a:effectLst>
                <a:latin typeface="+mn-ea"/>
              </a:rPr>
              <a:t>14</a:t>
            </a:r>
            <a:r>
              <a:rPr kumimoji="1" lang="ja-JP" altLang="en-US" sz="2000" dirty="0" smtClean="0">
                <a:solidFill>
                  <a:srgbClr val="C00000"/>
                </a:solidFill>
                <a:effectLst>
                  <a:outerShdw blurRad="38100" dist="38100" dir="2700000" algn="tl">
                    <a:srgbClr val="000000">
                      <a:alpha val="43137"/>
                    </a:srgbClr>
                  </a:outerShdw>
                </a:effectLst>
                <a:latin typeface="+mn-ea"/>
              </a:rPr>
              <a:t>年</a:t>
            </a:r>
            <a:r>
              <a:rPr kumimoji="1" lang="en-US" altLang="ja-JP" sz="2000" dirty="0" smtClean="0">
                <a:solidFill>
                  <a:srgbClr val="C00000"/>
                </a:solidFill>
                <a:effectLst>
                  <a:outerShdw blurRad="38100" dist="38100" dir="2700000" algn="tl">
                    <a:srgbClr val="000000">
                      <a:alpha val="43137"/>
                    </a:srgbClr>
                  </a:outerShdw>
                </a:effectLst>
                <a:latin typeface="+mn-ea"/>
              </a:rPr>
              <a:t>8</a:t>
            </a:r>
            <a:r>
              <a:rPr kumimoji="1" lang="ja-JP" altLang="en-US" sz="2000" dirty="0" smtClean="0">
                <a:solidFill>
                  <a:srgbClr val="C00000"/>
                </a:solidFill>
                <a:effectLst>
                  <a:outerShdw blurRad="38100" dist="38100" dir="2700000" algn="tl">
                    <a:srgbClr val="000000">
                      <a:alpha val="43137"/>
                    </a:srgbClr>
                  </a:outerShdw>
                </a:effectLst>
                <a:latin typeface="+mn-ea"/>
              </a:rPr>
              <a:t>月発表）</a:t>
            </a:r>
            <a:endParaRPr kumimoji="1" lang="ja-JP" altLang="en-US" sz="2000" dirty="0">
              <a:solidFill>
                <a:srgbClr val="C00000"/>
              </a:solidFill>
              <a:effectLst>
                <a:outerShdw blurRad="38100" dist="38100" dir="2700000" algn="tl">
                  <a:srgbClr val="000000">
                    <a:alpha val="43137"/>
                  </a:srgbClr>
                </a:outerShdw>
              </a:effectLst>
              <a:latin typeface="+mn-ea"/>
            </a:endParaRPr>
          </a:p>
        </p:txBody>
      </p:sp>
      <p:pic>
        <p:nvPicPr>
          <p:cNvPr id="2051" name="Picture 3" descr="チェーン②"/>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1760" y="1772816"/>
            <a:ext cx="32607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p:cNvSpPr/>
          <p:nvPr/>
        </p:nvSpPr>
        <p:spPr>
          <a:xfrm>
            <a:off x="165273" y="3984185"/>
            <a:ext cx="1860144" cy="126139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n-ea"/>
              </a:rPr>
              <a:t>「認知症の人と</a:t>
            </a:r>
            <a:endParaRPr kumimoji="1" lang="en-US" altLang="ja-JP" dirty="0" smtClean="0">
              <a:latin typeface="+mn-ea"/>
            </a:endParaRPr>
          </a:p>
          <a:p>
            <a:pPr algn="ctr"/>
            <a:r>
              <a:rPr kumimoji="1" lang="ja-JP" altLang="en-US" dirty="0" smtClean="0">
                <a:latin typeface="+mn-ea"/>
              </a:rPr>
              <a:t>家族の会」</a:t>
            </a:r>
            <a:endParaRPr kumimoji="1" lang="en-US" altLang="ja-JP" dirty="0" smtClean="0">
              <a:latin typeface="+mn-ea"/>
            </a:endParaRPr>
          </a:p>
          <a:p>
            <a:pPr algn="ctr"/>
            <a:r>
              <a:rPr kumimoji="1" lang="ja-JP" altLang="en-US" dirty="0" smtClean="0">
                <a:latin typeface="+mn-ea"/>
              </a:rPr>
              <a:t>結成</a:t>
            </a:r>
            <a:r>
              <a:rPr kumimoji="1" lang="en-US" altLang="ja-JP" dirty="0" smtClean="0">
                <a:latin typeface="+mn-ea"/>
              </a:rPr>
              <a:t>35</a:t>
            </a:r>
            <a:r>
              <a:rPr kumimoji="1" lang="ja-JP" altLang="en-US" dirty="0" smtClean="0">
                <a:latin typeface="+mn-ea"/>
              </a:rPr>
              <a:t>年ではじめて署名行動</a:t>
            </a:r>
            <a:endParaRPr kumimoji="1" lang="ja-JP" altLang="en-US" dirty="0">
              <a:latin typeface="+mn-ea"/>
            </a:endParaRPr>
          </a:p>
        </p:txBody>
      </p:sp>
      <p:sp>
        <p:nvSpPr>
          <p:cNvPr id="11" name="タイトル 1"/>
          <p:cNvSpPr txBox="1">
            <a:spLocks/>
          </p:cNvSpPr>
          <p:nvPr/>
        </p:nvSpPr>
        <p:spPr>
          <a:xfrm>
            <a:off x="4329953" y="3607770"/>
            <a:ext cx="4302835" cy="800250"/>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smtClean="0">
                <a:solidFill>
                  <a:schemeClr val="bg1"/>
                </a:solidFill>
                <a:effectLst>
                  <a:outerShdw blurRad="38100" dist="38100" dir="2700000" algn="tl">
                    <a:srgbClr val="000000">
                      <a:alpha val="43137"/>
                    </a:srgbClr>
                  </a:outerShdw>
                </a:effectLst>
              </a:rPr>
              <a:t>輝け！いのち</a:t>
            </a:r>
            <a:endParaRPr lang="en-US" altLang="ja-JP" sz="2800" b="1" dirty="0" smtClean="0">
              <a:solidFill>
                <a:schemeClr val="bg1"/>
              </a:solidFill>
              <a:effectLst>
                <a:outerShdw blurRad="38100" dist="38100" dir="2700000" algn="tl">
                  <a:srgbClr val="000000">
                    <a:alpha val="43137"/>
                  </a:srgbClr>
                </a:outerShdw>
              </a:effectLst>
            </a:endParaRPr>
          </a:p>
          <a:p>
            <a:pPr algn="ctr"/>
            <a:r>
              <a:rPr lang="ja-JP" altLang="en-US" sz="2800" b="1" dirty="0" smtClean="0">
                <a:solidFill>
                  <a:schemeClr val="bg1"/>
                </a:solidFill>
                <a:effectLst>
                  <a:outerShdw blurRad="38100" dist="38100" dir="2700000" algn="tl">
                    <a:srgbClr val="000000">
                      <a:alpha val="43137"/>
                    </a:srgbClr>
                  </a:outerShdw>
                </a:effectLst>
              </a:rPr>
              <a:t>４・２４ヒューマンチェーン</a:t>
            </a:r>
            <a:endParaRPr lang="ja-JP" alt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7174019"/>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写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0"/>
            <a:ext cx="4125226" cy="27391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写真"/>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3545079" cy="241065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写真"/>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708920"/>
            <a:ext cx="4136845" cy="2730318"/>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写真"/>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2132856"/>
            <a:ext cx="3800423"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クリックすると新しいウィンドウで開きます"/>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895" y="4542000"/>
            <a:ext cx="3667049"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写真"/>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960" y="4533900"/>
            <a:ext cx="3619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914401" y="1916832"/>
            <a:ext cx="4665712" cy="75447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FF0000"/>
                </a:solidFill>
                <a:latin typeface="HGPｺﾞｼｯｸE" pitchFamily="50" charset="-128"/>
                <a:ea typeface="HGPｺﾞｼｯｸE" pitchFamily="50" charset="-128"/>
              </a:rPr>
              <a:t>安部「亡国」政権ＮＯ！</a:t>
            </a:r>
            <a:endParaRPr kumimoji="1" lang="ja-JP" altLang="en-US" sz="3600" dirty="0">
              <a:solidFill>
                <a:srgbClr val="FF0000"/>
              </a:solidFill>
              <a:latin typeface="HGPｺﾞｼｯｸE" pitchFamily="50" charset="-128"/>
              <a:ea typeface="HGPｺﾞｼｯｸE" pitchFamily="50" charset="-128"/>
            </a:endParaRPr>
          </a:p>
        </p:txBody>
      </p:sp>
      <p:sp>
        <p:nvSpPr>
          <p:cNvPr id="3" name="角丸四角形 2"/>
          <p:cNvSpPr/>
          <p:nvPr/>
        </p:nvSpPr>
        <p:spPr>
          <a:xfrm>
            <a:off x="7461045" y="1683613"/>
            <a:ext cx="1368152" cy="89848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000" dirty="0" smtClean="0">
                <a:solidFill>
                  <a:srgbClr val="FFFF00"/>
                </a:solidFill>
                <a:latin typeface="HGPｺﾞｼｯｸE" pitchFamily="50" charset="-128"/>
                <a:ea typeface="HGPｺﾞｼｯｸE" pitchFamily="50" charset="-128"/>
              </a:rPr>
              <a:t>消費税</a:t>
            </a:r>
            <a:endParaRPr kumimoji="1" lang="en-US" altLang="ja-JP" sz="2000" dirty="0" smtClean="0">
              <a:solidFill>
                <a:srgbClr val="FFFF00"/>
              </a:solidFill>
              <a:latin typeface="HGPｺﾞｼｯｸE" pitchFamily="50" charset="-128"/>
              <a:ea typeface="HGPｺﾞｼｯｸE" pitchFamily="50" charset="-128"/>
            </a:endParaRPr>
          </a:p>
        </p:txBody>
      </p:sp>
      <p:sp>
        <p:nvSpPr>
          <p:cNvPr id="11" name="角丸四角形 10"/>
          <p:cNvSpPr/>
          <p:nvPr/>
        </p:nvSpPr>
        <p:spPr>
          <a:xfrm>
            <a:off x="7668344" y="5686040"/>
            <a:ext cx="1368152" cy="89848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2000" dirty="0" smtClean="0">
                <a:solidFill>
                  <a:srgbClr val="FFFF00"/>
                </a:solidFill>
                <a:latin typeface="HGPｺﾞｼｯｸE" pitchFamily="50" charset="-128"/>
                <a:ea typeface="HGPｺﾞｼｯｸE" pitchFamily="50" charset="-128"/>
              </a:rPr>
              <a:t>原発ゼロ</a:t>
            </a:r>
            <a:endParaRPr kumimoji="1" lang="en-US" altLang="ja-JP" sz="2000" dirty="0" smtClean="0">
              <a:solidFill>
                <a:srgbClr val="FFFF00"/>
              </a:solidFill>
              <a:latin typeface="HGPｺﾞｼｯｸE" pitchFamily="50" charset="-128"/>
              <a:ea typeface="HGPｺﾞｼｯｸE" pitchFamily="50" charset="-128"/>
            </a:endParaRPr>
          </a:p>
        </p:txBody>
      </p:sp>
      <p:sp>
        <p:nvSpPr>
          <p:cNvPr id="12" name="角丸四角形 11"/>
          <p:cNvSpPr/>
          <p:nvPr/>
        </p:nvSpPr>
        <p:spPr>
          <a:xfrm>
            <a:off x="4175" y="2852936"/>
            <a:ext cx="1368152" cy="898486"/>
          </a:xfrm>
          <a:prstGeom prst="round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000" dirty="0" smtClean="0">
                <a:solidFill>
                  <a:srgbClr val="FFFF00"/>
                </a:solidFill>
                <a:latin typeface="HGPｺﾞｼｯｸE" pitchFamily="50" charset="-128"/>
                <a:ea typeface="HGPｺﾞｼｯｸE" pitchFamily="50" charset="-128"/>
              </a:rPr>
              <a:t>社会保障</a:t>
            </a:r>
            <a:endParaRPr kumimoji="1" lang="en-US" altLang="ja-JP" sz="2000" dirty="0" smtClean="0">
              <a:solidFill>
                <a:srgbClr val="FFFF00"/>
              </a:solidFill>
              <a:latin typeface="HGPｺﾞｼｯｸE" pitchFamily="50" charset="-128"/>
              <a:ea typeface="HGPｺﾞｼｯｸE" pitchFamily="50" charset="-128"/>
            </a:endParaRPr>
          </a:p>
        </p:txBody>
      </p:sp>
      <p:sp>
        <p:nvSpPr>
          <p:cNvPr id="13" name="角丸四角形 12"/>
          <p:cNvSpPr/>
          <p:nvPr/>
        </p:nvSpPr>
        <p:spPr>
          <a:xfrm>
            <a:off x="7833130" y="920332"/>
            <a:ext cx="1368152" cy="89848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000" dirty="0" smtClean="0">
                <a:solidFill>
                  <a:srgbClr val="FFFF00"/>
                </a:solidFill>
                <a:latin typeface="HGPｺﾞｼｯｸE" pitchFamily="50" charset="-128"/>
                <a:ea typeface="HGPｺﾞｼｯｸE" pitchFamily="50" charset="-128"/>
              </a:rPr>
              <a:t>ＴＰＰ</a:t>
            </a:r>
            <a:endParaRPr kumimoji="1" lang="en-US" altLang="ja-JP" sz="2000" dirty="0" smtClean="0">
              <a:solidFill>
                <a:srgbClr val="FFFF00"/>
              </a:solidFill>
              <a:latin typeface="HGPｺﾞｼｯｸE" pitchFamily="50" charset="-128"/>
              <a:ea typeface="HGPｺﾞｼｯｸE" pitchFamily="50" charset="-128"/>
            </a:endParaRPr>
          </a:p>
        </p:txBody>
      </p:sp>
      <p:sp>
        <p:nvSpPr>
          <p:cNvPr id="14" name="角丸四角形 13"/>
          <p:cNvSpPr/>
          <p:nvPr/>
        </p:nvSpPr>
        <p:spPr>
          <a:xfrm>
            <a:off x="467544" y="3708968"/>
            <a:ext cx="1368152" cy="898486"/>
          </a:xfrm>
          <a:prstGeom prst="roundRect">
            <a:avLst/>
          </a:prstGeom>
          <a:solidFill>
            <a:schemeClr val="accent2"/>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000" dirty="0" smtClean="0">
                <a:solidFill>
                  <a:srgbClr val="FFFF00"/>
                </a:solidFill>
                <a:latin typeface="HGPｺﾞｼｯｸE" pitchFamily="50" charset="-128"/>
                <a:ea typeface="HGPｺﾞｼｯｸE" pitchFamily="50" charset="-128"/>
              </a:rPr>
              <a:t>憲　法</a:t>
            </a:r>
            <a:endParaRPr kumimoji="1" lang="en-US" altLang="ja-JP" sz="2000" dirty="0" smtClean="0">
              <a:solidFill>
                <a:srgbClr val="FFFF00"/>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3289156668"/>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121017⑰P1010140.JPG"/>
          <p:cNvPicPr>
            <a:picLocks noChangeAspect="1"/>
          </p:cNvPicPr>
          <p:nvPr/>
        </p:nvPicPr>
        <p:blipFill>
          <a:blip r:embed="rId3" cstate="email"/>
          <a:stretch>
            <a:fillRect/>
          </a:stretch>
        </p:blipFill>
        <p:spPr>
          <a:xfrm>
            <a:off x="0" y="82193"/>
            <a:ext cx="9144000" cy="7036455"/>
          </a:xfrm>
          <a:prstGeom prst="rect">
            <a:avLst/>
          </a:prstGeom>
        </p:spPr>
      </p:pic>
      <p:sp>
        <p:nvSpPr>
          <p:cNvPr id="4" name="正方形/長方形 3"/>
          <p:cNvSpPr/>
          <p:nvPr/>
        </p:nvSpPr>
        <p:spPr>
          <a:xfrm>
            <a:off x="-1" y="1"/>
            <a:ext cx="9144001" cy="2308324"/>
          </a:xfrm>
          <a:prstGeom prst="rect">
            <a:avLst/>
          </a:prstGeom>
          <a:solidFill>
            <a:schemeClr val="bg1"/>
          </a:solidFill>
        </p:spPr>
        <p:txBody>
          <a:bodyPr wrap="square">
            <a:spAutoFit/>
          </a:bodyPr>
          <a:lstStyle/>
          <a:p>
            <a:pPr algn="ctr">
              <a:defRPr/>
            </a:pPr>
            <a:r>
              <a:rPr lang="ja-JP" altLang="en-US" sz="4800" b="1" dirty="0" smtClean="0">
                <a:ln w="18415" cmpd="sng">
                  <a:noFill/>
                  <a:prstDash val="solid"/>
                </a:ln>
                <a:solidFill>
                  <a:srgbClr val="FF0000"/>
                </a:solidFill>
                <a:effectLst>
                  <a:outerShdw blurRad="63500" dir="3600000" algn="tl" rotWithShape="0">
                    <a:srgbClr val="000000">
                      <a:alpha val="70000"/>
                    </a:srgbClr>
                  </a:outerShdw>
                </a:effectLst>
              </a:rPr>
              <a:t>たたかって変える！</a:t>
            </a:r>
            <a:endParaRPr lang="en-US" altLang="ja-JP" sz="4800" b="1" dirty="0" smtClean="0">
              <a:ln w="18415" cmpd="sng">
                <a:noFill/>
                <a:prstDash val="solid"/>
              </a:ln>
              <a:solidFill>
                <a:srgbClr val="FF0000"/>
              </a:solidFill>
              <a:effectLst>
                <a:outerShdw blurRad="63500" dir="3600000" algn="tl" rotWithShape="0">
                  <a:srgbClr val="000000">
                    <a:alpha val="70000"/>
                  </a:srgbClr>
                </a:outerShdw>
              </a:effectLst>
            </a:endParaRPr>
          </a:p>
          <a:p>
            <a:pPr algn="ctr">
              <a:defRPr/>
            </a:pPr>
            <a:r>
              <a:rPr lang="ja-JP" altLang="en-US" sz="4800" b="1" dirty="0" smtClean="0">
                <a:ln w="18415" cmpd="sng">
                  <a:noFill/>
                  <a:prstDash val="solid"/>
                </a:ln>
                <a:solidFill>
                  <a:srgbClr val="FF0000"/>
                </a:solidFill>
                <a:effectLst>
                  <a:outerShdw blurRad="63500" dir="3600000" algn="tl" rotWithShape="0">
                    <a:srgbClr val="000000">
                      <a:alpha val="70000"/>
                    </a:srgbClr>
                  </a:outerShdw>
                </a:effectLst>
              </a:rPr>
              <a:t>つくろう！安全・安心の医療介護</a:t>
            </a:r>
            <a:endParaRPr lang="en-US" altLang="ja-JP" sz="4800" b="1" dirty="0" smtClean="0">
              <a:ln w="18415" cmpd="sng">
                <a:noFill/>
                <a:prstDash val="solid"/>
              </a:ln>
              <a:solidFill>
                <a:srgbClr val="FF0000"/>
              </a:solidFill>
              <a:effectLst>
                <a:outerShdw blurRad="63500" dir="3600000" algn="tl" rotWithShape="0">
                  <a:srgbClr val="000000">
                    <a:alpha val="70000"/>
                  </a:srgbClr>
                </a:outerShdw>
              </a:effectLst>
            </a:endParaRPr>
          </a:p>
          <a:p>
            <a:pPr algn="ctr">
              <a:defRPr/>
            </a:pPr>
            <a:r>
              <a:rPr lang="ja-JP" altLang="en-US" sz="4800" b="1" dirty="0" smtClean="0">
                <a:ln w="18415" cmpd="sng">
                  <a:noFill/>
                  <a:prstDash val="solid"/>
                </a:ln>
                <a:solidFill>
                  <a:srgbClr val="FF0000"/>
                </a:solidFill>
                <a:effectLst>
                  <a:outerShdw blurRad="63500" dir="3600000" algn="tl" rotWithShape="0">
                    <a:srgbClr val="000000">
                      <a:alpha val="70000"/>
                    </a:srgbClr>
                  </a:outerShdw>
                </a:effectLst>
              </a:rPr>
              <a:t>輝いて働ける職場！</a:t>
            </a:r>
            <a:endParaRPr lang="ja-JP" altLang="en-US" sz="5400" b="1" dirty="0">
              <a:ln w="18415" cmpd="sng">
                <a:noFill/>
                <a:prstDash val="solid"/>
              </a:ln>
              <a:solidFill>
                <a:srgbClr val="FF0000"/>
              </a:solidFill>
              <a:effectLst>
                <a:outerShdw blurRad="63500" dir="3600000" algn="tl" rotWithShape="0">
                  <a:srgbClr val="000000">
                    <a:alpha val="70000"/>
                  </a:srgbClr>
                </a:outerShdw>
              </a:effectLst>
            </a:endParaRPr>
          </a:p>
        </p:txBody>
      </p:sp>
      <p:sp>
        <p:nvSpPr>
          <p:cNvPr id="2" name="テキスト ボックス 1"/>
          <p:cNvSpPr txBox="1"/>
          <p:nvPr/>
        </p:nvSpPr>
        <p:spPr>
          <a:xfrm>
            <a:off x="242047" y="2828278"/>
            <a:ext cx="8624048" cy="646986"/>
          </a:xfrm>
          <a:prstGeom prst="roundRect">
            <a:avLst/>
          </a:prstGeom>
          <a:solidFill>
            <a:schemeClr val="bg1"/>
          </a:solidFill>
        </p:spPr>
        <p:txBody>
          <a:bodyPr wrap="square" rtlCol="0">
            <a:spAutoFit/>
          </a:bodyPr>
          <a:lstStyle/>
          <a:p>
            <a:pPr algn="ctr"/>
            <a:r>
              <a:rPr kumimoji="1" lang="ja-JP" altLang="en-US" sz="3200" dirty="0" smtClean="0">
                <a:solidFill>
                  <a:srgbClr val="002060"/>
                </a:solidFill>
                <a:effectLst>
                  <a:outerShdw blurRad="38100" dist="38100" dir="2700000" algn="tl">
                    <a:srgbClr val="000000">
                      <a:alpha val="43137"/>
                    </a:srgbClr>
                  </a:outerShdw>
                </a:effectLst>
              </a:rPr>
              <a:t>戦争する国づくり、社会保障解体は許さない</a:t>
            </a:r>
            <a:r>
              <a:rPr kumimoji="1" lang="ja-JP" altLang="en-US" sz="3200" dirty="0" smtClean="0"/>
              <a:t>！</a:t>
            </a:r>
            <a:endParaRPr kumimoji="1" lang="ja-JP" altLang="en-US" sz="3200" dirty="0"/>
          </a:p>
        </p:txBody>
      </p:sp>
    </p:spTree>
    <p:extLst>
      <p:ext uri="{BB962C8B-B14F-4D97-AF65-F5344CB8AC3E}">
        <p14:creationId xmlns:p14="http://schemas.microsoft.com/office/powerpoint/2010/main" val="2991662111"/>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79928" y="71718"/>
            <a:ext cx="7772401" cy="12323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rgbClr val="002060"/>
                </a:solidFill>
                <a:effectLst>
                  <a:outerShdw blurRad="38100" dist="38100" dir="2700000" algn="tl">
                    <a:srgbClr val="000000">
                      <a:alpha val="43137"/>
                    </a:srgbClr>
                  </a:outerShdw>
                </a:effectLst>
              </a:rPr>
              <a:t>ＴＰＰ、国家戦略特区、規制改革</a:t>
            </a:r>
            <a:endParaRPr kumimoji="1" lang="en-US" altLang="ja-JP" sz="3600" b="1" dirty="0" smtClean="0">
              <a:solidFill>
                <a:srgbClr val="002060"/>
              </a:solidFill>
              <a:effectLst>
                <a:outerShdw blurRad="38100" dist="38100" dir="2700000" algn="tl">
                  <a:srgbClr val="000000">
                    <a:alpha val="43137"/>
                  </a:srgbClr>
                </a:outerShdw>
              </a:effectLst>
            </a:endParaRPr>
          </a:p>
          <a:p>
            <a:pPr algn="ctr"/>
            <a:r>
              <a:rPr kumimoji="1" lang="ja-JP" altLang="en-US" sz="3600" b="1" dirty="0" smtClean="0">
                <a:solidFill>
                  <a:srgbClr val="002060"/>
                </a:solidFill>
                <a:effectLst>
                  <a:outerShdw blurRad="38100" dist="38100" dir="2700000" algn="tl">
                    <a:srgbClr val="000000">
                      <a:alpha val="43137"/>
                    </a:srgbClr>
                  </a:outerShdw>
                </a:effectLst>
              </a:rPr>
              <a:t>いのちの沙汰も金次第はご免だ！</a:t>
            </a:r>
            <a:endParaRPr kumimoji="1" lang="ja-JP" altLang="en-US" sz="3600" b="1" dirty="0">
              <a:solidFill>
                <a:srgbClr val="002060"/>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cstate="email"/>
          <a:srcRect/>
          <a:stretch>
            <a:fillRect/>
          </a:stretch>
        </p:blipFill>
        <p:spPr bwMode="auto">
          <a:xfrm>
            <a:off x="0" y="1417320"/>
            <a:ext cx="3810000" cy="3678166"/>
          </a:xfrm>
          <a:prstGeom prst="rect">
            <a:avLst/>
          </a:prstGeom>
          <a:noFill/>
          <a:ln w="9525">
            <a:noFill/>
            <a:miter lim="800000"/>
            <a:headEnd/>
            <a:tailEnd/>
          </a:ln>
        </p:spPr>
      </p:pic>
      <p:sp>
        <p:nvSpPr>
          <p:cNvPr id="5" name="正方形/長方形 4"/>
          <p:cNvSpPr/>
          <p:nvPr/>
        </p:nvSpPr>
        <p:spPr>
          <a:xfrm>
            <a:off x="412376" y="5217458"/>
            <a:ext cx="8337176" cy="141194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spc="-300" dirty="0" smtClean="0">
                <a:solidFill>
                  <a:srgbClr val="C00000"/>
                </a:solidFill>
                <a:effectLst>
                  <a:outerShdw blurRad="38100" dist="38100" dir="2700000" algn="tl">
                    <a:srgbClr val="000000">
                      <a:alpha val="43137"/>
                    </a:srgbClr>
                  </a:outerShdw>
                </a:effectLst>
                <a:latin typeface="+mn-ea"/>
              </a:rPr>
              <a:t>いつでも・どこでも・だれでも安心して受けられる医療・介護</a:t>
            </a:r>
            <a:endParaRPr kumimoji="1" lang="en-US" altLang="ja-JP" sz="2800" spc="-300" dirty="0" smtClean="0">
              <a:solidFill>
                <a:srgbClr val="C00000"/>
              </a:solidFill>
              <a:effectLst>
                <a:outerShdw blurRad="38100" dist="38100" dir="2700000" algn="tl">
                  <a:srgbClr val="000000">
                    <a:alpha val="43137"/>
                  </a:srgbClr>
                </a:outerShdw>
              </a:effectLst>
              <a:latin typeface="+mn-ea"/>
            </a:endParaRPr>
          </a:p>
          <a:p>
            <a:pPr algn="ctr"/>
            <a:r>
              <a:rPr kumimoji="1" lang="ja-JP" altLang="en-US" sz="2800" dirty="0" smtClean="0">
                <a:solidFill>
                  <a:srgbClr val="C00000"/>
                </a:solidFill>
                <a:effectLst>
                  <a:outerShdw blurRad="38100" dist="38100" dir="2700000" algn="tl">
                    <a:srgbClr val="000000">
                      <a:alpha val="43137"/>
                    </a:srgbClr>
                  </a:outerShdw>
                </a:effectLst>
                <a:latin typeface="+mn-ea"/>
              </a:rPr>
              <a:t>ＶＳ</a:t>
            </a:r>
            <a:endParaRPr kumimoji="1" lang="en-US" altLang="ja-JP" sz="2800" dirty="0" smtClean="0">
              <a:solidFill>
                <a:srgbClr val="C00000"/>
              </a:solidFill>
              <a:effectLst>
                <a:outerShdw blurRad="38100" dist="38100" dir="2700000" algn="tl">
                  <a:srgbClr val="000000">
                    <a:alpha val="43137"/>
                  </a:srgbClr>
                </a:outerShdw>
              </a:effectLst>
              <a:latin typeface="+mn-ea"/>
            </a:endParaRPr>
          </a:p>
          <a:p>
            <a:pPr algn="ctr"/>
            <a:r>
              <a:rPr kumimoji="1" lang="ja-JP" altLang="en-US" sz="2800" dirty="0" smtClean="0">
                <a:solidFill>
                  <a:srgbClr val="C00000"/>
                </a:solidFill>
                <a:effectLst>
                  <a:outerShdw blurRad="38100" dist="38100" dir="2700000" algn="tl">
                    <a:srgbClr val="000000">
                      <a:alpha val="43137"/>
                    </a:srgbClr>
                  </a:outerShdw>
                </a:effectLst>
                <a:latin typeface="+mn-ea"/>
              </a:rPr>
              <a:t>利潤追求のための医療・介</a:t>
            </a:r>
            <a:r>
              <a:rPr kumimoji="1" lang="ja-JP" altLang="en-US" sz="2800" dirty="0" smtClean="0">
                <a:solidFill>
                  <a:srgbClr val="C00000"/>
                </a:solidFill>
                <a:effectLst>
                  <a:outerShdw blurRad="38100" dist="38100" dir="2700000" algn="tl">
                    <a:srgbClr val="000000">
                      <a:alpha val="43137"/>
                    </a:srgbClr>
                  </a:outerShdw>
                </a:effectLst>
              </a:rPr>
              <a:t>護</a:t>
            </a:r>
            <a:endParaRPr kumimoji="1" lang="ja-JP" altLang="en-US" sz="2800" dirty="0">
              <a:solidFill>
                <a:srgbClr val="C00000"/>
              </a:solidFill>
              <a:effectLst>
                <a:outerShdw blurRad="38100" dist="38100" dir="2700000" algn="tl">
                  <a:srgbClr val="000000">
                    <a:alpha val="43137"/>
                  </a:srgbClr>
                </a:outerShdw>
              </a:effectLst>
            </a:endParaRPr>
          </a:p>
        </p:txBody>
      </p:sp>
      <p:pic>
        <p:nvPicPr>
          <p:cNvPr id="9" name="Picture 2"/>
          <p:cNvPicPr>
            <a:picLocks noChangeAspect="1" noChangeArrowheads="1"/>
          </p:cNvPicPr>
          <p:nvPr/>
        </p:nvPicPr>
        <p:blipFill rotWithShape="1">
          <a:blip r:embed="rId3" cstate="email"/>
          <a:srcRect/>
          <a:stretch/>
        </p:blipFill>
        <p:spPr bwMode="auto">
          <a:xfrm>
            <a:off x="3596831" y="1760051"/>
            <a:ext cx="5482959" cy="3251219"/>
          </a:xfrm>
          <a:prstGeom prst="rect">
            <a:avLst/>
          </a:prstGeom>
          <a:noFill/>
          <a:ln w="9525">
            <a:noFill/>
            <a:miter lim="800000"/>
            <a:headEnd/>
            <a:tailEnd/>
          </a:ln>
          <a:effectLst/>
        </p:spPr>
      </p:pic>
      <p:sp>
        <p:nvSpPr>
          <p:cNvPr id="10" name="円/楕円 9"/>
          <p:cNvSpPr/>
          <p:nvPr/>
        </p:nvSpPr>
        <p:spPr>
          <a:xfrm>
            <a:off x="6518091" y="4454954"/>
            <a:ext cx="1419193" cy="4994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薬価の</a:t>
            </a:r>
            <a:endParaRPr kumimoji="1" lang="en-US" altLang="ja-JP" sz="1400" b="1" dirty="0" smtClean="0">
              <a:solidFill>
                <a:schemeClr val="tx1"/>
              </a:solidFill>
            </a:endParaRPr>
          </a:p>
          <a:p>
            <a:pPr algn="ctr"/>
            <a:r>
              <a:rPr kumimoji="1" lang="ja-JP" altLang="en-US" sz="1400" b="1" dirty="0" smtClean="0">
                <a:solidFill>
                  <a:schemeClr val="tx1"/>
                </a:solidFill>
              </a:rPr>
              <a:t>引き上げ</a:t>
            </a:r>
            <a:endParaRPr kumimoji="1" lang="ja-JP" altLang="en-US" sz="1400" b="1" dirty="0">
              <a:solidFill>
                <a:schemeClr val="tx1"/>
              </a:solidFill>
            </a:endParaRPr>
          </a:p>
        </p:txBody>
      </p:sp>
      <p:sp>
        <p:nvSpPr>
          <p:cNvPr id="11" name="正方形/長方形 10"/>
          <p:cNvSpPr/>
          <p:nvPr/>
        </p:nvSpPr>
        <p:spPr>
          <a:xfrm>
            <a:off x="3596832" y="1304094"/>
            <a:ext cx="5045144" cy="45595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C00000"/>
                </a:solidFill>
                <a:effectLst>
                  <a:outerShdw blurRad="38100" dist="38100" dir="2700000" algn="tl">
                    <a:srgbClr val="000000">
                      <a:alpha val="43137"/>
                    </a:srgbClr>
                  </a:outerShdw>
                </a:effectLst>
              </a:rPr>
              <a:t>儲けの対象として狙われる日本の医療</a:t>
            </a:r>
            <a:endParaRPr kumimoji="1" lang="ja-JP" altLang="en-US" sz="20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822923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528" y="1314896"/>
            <a:ext cx="8496944" cy="5400600"/>
          </a:xfrm>
        </p:spPr>
        <p:txBody>
          <a:bodyPr>
            <a:normAutofit fontScale="92500"/>
          </a:bodyPr>
          <a:lstStyle/>
          <a:p>
            <a:pPr marL="0" indent="0">
              <a:lnSpc>
                <a:spcPct val="120000"/>
              </a:lnSpc>
              <a:buNone/>
            </a:pPr>
            <a:r>
              <a:rPr lang="ja-JP" altLang="en-US" sz="3500" dirty="0" smtClean="0">
                <a:solidFill>
                  <a:srgbClr val="002060"/>
                </a:solidFill>
                <a:latin typeface="+mn-ea"/>
              </a:rPr>
              <a:t>●社会保障国民会議「自助、共助、及び公助」</a:t>
            </a:r>
            <a:endParaRPr lang="en-US" altLang="ja-JP" sz="3500" dirty="0" smtClean="0">
              <a:solidFill>
                <a:srgbClr val="002060"/>
              </a:solidFill>
              <a:latin typeface="+mn-ea"/>
            </a:endParaRPr>
          </a:p>
          <a:p>
            <a:pPr marL="0" indent="0">
              <a:lnSpc>
                <a:spcPct val="120000"/>
              </a:lnSpc>
              <a:buNone/>
            </a:pPr>
            <a:r>
              <a:rPr lang="ja-JP" altLang="en-US" sz="3500" dirty="0" smtClean="0">
                <a:solidFill>
                  <a:srgbClr val="002060"/>
                </a:solidFill>
                <a:latin typeface="+mn-ea"/>
              </a:rPr>
              <a:t>　プログラム法</a:t>
            </a:r>
            <a:r>
              <a:rPr lang="ja-JP" altLang="en-US" sz="3500" dirty="0" smtClean="0">
                <a:solidFill>
                  <a:srgbClr val="FF0000"/>
                </a:solidFill>
                <a:latin typeface="+mn-ea"/>
              </a:rPr>
              <a:t>「自助・自立のための環境整備」</a:t>
            </a:r>
            <a:endParaRPr lang="en-US" altLang="ja-JP" sz="1500" dirty="0" smtClean="0">
              <a:solidFill>
                <a:srgbClr val="FF0000"/>
              </a:solidFill>
              <a:latin typeface="+mn-ea"/>
            </a:endParaRPr>
          </a:p>
          <a:p>
            <a:pPr marL="0" indent="0">
              <a:lnSpc>
                <a:spcPct val="120000"/>
              </a:lnSpc>
              <a:buNone/>
            </a:pPr>
            <a:r>
              <a:rPr lang="ja-JP" altLang="en-US" sz="3500" dirty="0" smtClean="0">
                <a:solidFill>
                  <a:srgbClr val="002060"/>
                </a:solidFill>
                <a:latin typeface="+mn-ea"/>
              </a:rPr>
              <a:t>●医療・介護総合法強行　１９本の法案を一括　</a:t>
            </a:r>
            <a:endParaRPr lang="en-US" altLang="ja-JP" sz="3500" dirty="0" smtClean="0">
              <a:solidFill>
                <a:srgbClr val="002060"/>
              </a:solidFill>
              <a:latin typeface="+mn-ea"/>
            </a:endParaRPr>
          </a:p>
          <a:p>
            <a:pPr marL="0" indent="0">
              <a:lnSpc>
                <a:spcPct val="120000"/>
              </a:lnSpc>
              <a:buNone/>
            </a:pPr>
            <a:r>
              <a:rPr lang="ja-JP" altLang="en-US" sz="3500" dirty="0" smtClean="0">
                <a:solidFill>
                  <a:srgbClr val="002060"/>
                </a:solidFill>
                <a:latin typeface="+mn-ea"/>
              </a:rPr>
              <a:t>●生活保護法改悪、給付切り下げ</a:t>
            </a:r>
            <a:endParaRPr lang="en-US" altLang="ja-JP" sz="3500" dirty="0" smtClean="0">
              <a:solidFill>
                <a:srgbClr val="002060"/>
              </a:solidFill>
              <a:latin typeface="+mn-ea"/>
            </a:endParaRPr>
          </a:p>
          <a:p>
            <a:pPr marL="0" indent="0">
              <a:lnSpc>
                <a:spcPct val="120000"/>
              </a:lnSpc>
              <a:buNone/>
            </a:pPr>
            <a:r>
              <a:rPr lang="ja-JP" altLang="en-US" sz="3500" dirty="0" smtClean="0">
                <a:solidFill>
                  <a:srgbClr val="002060"/>
                </a:solidFill>
                <a:latin typeface="+mn-ea"/>
              </a:rPr>
              <a:t>●「骨太方針」「成長戦略」「経済財政諮問会議」</a:t>
            </a:r>
            <a:endParaRPr lang="en-US" altLang="ja-JP" sz="3500" dirty="0" smtClean="0">
              <a:solidFill>
                <a:srgbClr val="002060"/>
              </a:solidFill>
              <a:latin typeface="+mn-ea"/>
            </a:endParaRPr>
          </a:p>
          <a:p>
            <a:pPr marL="0" indent="0">
              <a:lnSpc>
                <a:spcPct val="120000"/>
              </a:lnSpc>
              <a:buNone/>
            </a:pPr>
            <a:r>
              <a:rPr lang="ja-JP" altLang="en-US" sz="3500" dirty="0">
                <a:solidFill>
                  <a:srgbClr val="002060"/>
                </a:solidFill>
                <a:latin typeface="+mn-ea"/>
              </a:rPr>
              <a:t>　</a:t>
            </a:r>
            <a:r>
              <a:rPr lang="ja-JP" altLang="en-US" sz="3500" dirty="0" smtClean="0">
                <a:solidFill>
                  <a:srgbClr val="002060"/>
                </a:solidFill>
                <a:latin typeface="+mn-ea"/>
              </a:rPr>
              <a:t>法人税→実効税率引き下げ　（２％で約</a:t>
            </a:r>
            <a:r>
              <a:rPr lang="en-US" altLang="ja-JP" sz="3500" dirty="0" smtClean="0">
                <a:solidFill>
                  <a:srgbClr val="002060"/>
                </a:solidFill>
                <a:latin typeface="+mn-ea"/>
              </a:rPr>
              <a:t>1</a:t>
            </a:r>
            <a:r>
              <a:rPr lang="ja-JP" altLang="en-US" sz="3500" dirty="0" smtClean="0">
                <a:solidFill>
                  <a:srgbClr val="002060"/>
                </a:solidFill>
                <a:latin typeface="+mn-ea"/>
              </a:rPr>
              <a:t>兆円）</a:t>
            </a:r>
            <a:endParaRPr lang="en-US" altLang="ja-JP" sz="3500" dirty="0" smtClean="0">
              <a:solidFill>
                <a:srgbClr val="002060"/>
              </a:solidFill>
              <a:latin typeface="+mn-ea"/>
            </a:endParaRPr>
          </a:p>
          <a:p>
            <a:pPr marL="0" indent="0">
              <a:lnSpc>
                <a:spcPct val="120000"/>
              </a:lnSpc>
              <a:buNone/>
            </a:pPr>
            <a:r>
              <a:rPr lang="ja-JP" altLang="en-US" sz="3500" dirty="0">
                <a:solidFill>
                  <a:srgbClr val="002060"/>
                </a:solidFill>
                <a:latin typeface="+mn-ea"/>
              </a:rPr>
              <a:t>　</a:t>
            </a:r>
            <a:r>
              <a:rPr lang="ja-JP" altLang="en-US" sz="3500" dirty="0" smtClean="0">
                <a:solidFill>
                  <a:srgbClr val="002060"/>
                </a:solidFill>
                <a:latin typeface="+mn-ea"/>
              </a:rPr>
              <a:t>社会保障→「聖域なく」抑制、「合理化・効率化」</a:t>
            </a:r>
            <a:endParaRPr lang="en-US" altLang="ja-JP" dirty="0" smtClean="0">
              <a:latin typeface="+mn-ea"/>
            </a:endParaRPr>
          </a:p>
        </p:txBody>
      </p:sp>
      <p:sp>
        <p:nvSpPr>
          <p:cNvPr id="3" name="タイトル 2"/>
          <p:cNvSpPr>
            <a:spLocks noGrp="1"/>
          </p:cNvSpPr>
          <p:nvPr>
            <p:ph type="title"/>
          </p:nvPr>
        </p:nvSpPr>
        <p:spPr>
          <a:xfrm>
            <a:off x="457200" y="178277"/>
            <a:ext cx="8229600" cy="936104"/>
          </a:xfrm>
          <a:solidFill>
            <a:srgbClr val="FFFF00"/>
          </a:solidFill>
        </p:spPr>
        <p:txBody>
          <a:bodyPr>
            <a:normAutofit fontScale="90000"/>
          </a:bodyPr>
          <a:lstStyle/>
          <a:p>
            <a:r>
              <a:rPr lang="ja-JP" altLang="en-US" sz="4000" b="1" dirty="0" smtClean="0">
                <a:solidFill>
                  <a:srgbClr val="002060"/>
                </a:solidFill>
                <a:effectLst>
                  <a:outerShdw blurRad="38100" dist="38100" dir="2700000" algn="tl">
                    <a:srgbClr val="000000">
                      <a:alpha val="43137"/>
                    </a:srgbClr>
                  </a:outerShdw>
                </a:effectLst>
                <a:latin typeface="+mn-ea"/>
                <a:ea typeface="+mn-ea"/>
              </a:rPr>
              <a:t>憲法</a:t>
            </a:r>
            <a:r>
              <a:rPr lang="en-US" altLang="ja-JP" sz="4000" b="1" dirty="0" smtClean="0">
                <a:solidFill>
                  <a:srgbClr val="002060"/>
                </a:solidFill>
                <a:effectLst>
                  <a:outerShdw blurRad="38100" dist="38100" dir="2700000" algn="tl">
                    <a:srgbClr val="000000">
                      <a:alpha val="43137"/>
                    </a:srgbClr>
                  </a:outerShdw>
                </a:effectLst>
                <a:latin typeface="+mn-ea"/>
                <a:ea typeface="+mn-ea"/>
              </a:rPr>
              <a:t>25</a:t>
            </a:r>
            <a:r>
              <a:rPr lang="ja-JP" altLang="en-US" sz="4000" b="1" dirty="0" smtClean="0">
                <a:solidFill>
                  <a:srgbClr val="002060"/>
                </a:solidFill>
                <a:effectLst>
                  <a:outerShdw blurRad="38100" dist="38100" dir="2700000" algn="tl">
                    <a:srgbClr val="000000">
                      <a:alpha val="43137"/>
                    </a:srgbClr>
                  </a:outerShdw>
                </a:effectLst>
                <a:latin typeface="+mn-ea"/>
                <a:ea typeface="+mn-ea"/>
              </a:rPr>
              <a:t>条の解釈改憲　　社会保障大改悪</a:t>
            </a:r>
            <a:endParaRPr kumimoji="1" lang="ja-JP" altLang="en-US" sz="3200" b="1" dirty="0">
              <a:solidFill>
                <a:srgbClr val="002060"/>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107575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a:xfrm>
            <a:off x="107577" y="824754"/>
            <a:ext cx="9207118" cy="6482992"/>
          </a:xfrm>
        </p:spPr>
      </p:pic>
      <p:sp>
        <p:nvSpPr>
          <p:cNvPr id="2" name="テキスト ボックス 1"/>
          <p:cNvSpPr txBox="1"/>
          <p:nvPr/>
        </p:nvSpPr>
        <p:spPr>
          <a:xfrm>
            <a:off x="107577" y="89648"/>
            <a:ext cx="8686800" cy="954107"/>
          </a:xfrm>
          <a:prstGeom prst="rect">
            <a:avLst/>
          </a:prstGeom>
          <a:solidFill>
            <a:srgbClr val="FFFF00"/>
          </a:solidFill>
        </p:spPr>
        <p:txBody>
          <a:bodyPr wrap="square" rtlCol="0">
            <a:spAutoFit/>
          </a:bodyPr>
          <a:lstStyle/>
          <a:p>
            <a:pPr algn="ctr"/>
            <a:r>
              <a:rPr kumimoji="1" lang="ja-JP" altLang="en-US" sz="2800" dirty="0" smtClean="0">
                <a:solidFill>
                  <a:srgbClr val="002060"/>
                </a:solidFill>
                <a:effectLst>
                  <a:outerShdw blurRad="38100" dist="38100" dir="2700000" algn="tl">
                    <a:srgbClr val="000000">
                      <a:alpha val="43137"/>
                    </a:srgbClr>
                  </a:outerShdw>
                </a:effectLst>
              </a:rPr>
              <a:t>医療・介護総合法を強行（</a:t>
            </a:r>
            <a:r>
              <a:rPr kumimoji="1" lang="en-US" altLang="ja-JP" sz="2800" dirty="0" smtClean="0">
                <a:solidFill>
                  <a:srgbClr val="002060"/>
                </a:solidFill>
                <a:effectLst>
                  <a:outerShdw blurRad="38100" dist="38100" dir="2700000" algn="tl">
                    <a:srgbClr val="000000">
                      <a:alpha val="43137"/>
                    </a:srgbClr>
                  </a:outerShdw>
                </a:effectLst>
              </a:rPr>
              <a:t>2014.6.18</a:t>
            </a:r>
            <a:r>
              <a:rPr kumimoji="1" lang="ja-JP" altLang="en-US" sz="2800" dirty="0" smtClean="0">
                <a:solidFill>
                  <a:srgbClr val="002060"/>
                </a:solidFill>
                <a:effectLst>
                  <a:outerShdw blurRad="38100" dist="38100" dir="2700000" algn="tl">
                    <a:srgbClr val="000000">
                      <a:alpha val="43137"/>
                    </a:srgbClr>
                  </a:outerShdw>
                </a:effectLst>
              </a:rPr>
              <a:t>）　</a:t>
            </a:r>
            <a:endParaRPr kumimoji="1" lang="en-US" altLang="ja-JP" sz="2800" dirty="0" smtClean="0">
              <a:solidFill>
                <a:srgbClr val="002060"/>
              </a:solidFill>
              <a:effectLst>
                <a:outerShdw blurRad="38100" dist="38100" dir="2700000" algn="tl">
                  <a:srgbClr val="000000">
                    <a:alpha val="43137"/>
                  </a:srgbClr>
                </a:outerShdw>
              </a:effectLst>
            </a:endParaRPr>
          </a:p>
          <a:p>
            <a:pPr algn="ctr"/>
            <a:r>
              <a:rPr kumimoji="1" lang="ja-JP" altLang="en-US" sz="2800" dirty="0" smtClean="0">
                <a:solidFill>
                  <a:srgbClr val="002060"/>
                </a:solidFill>
                <a:effectLst>
                  <a:outerShdw blurRad="38100" dist="38100" dir="2700000" algn="tl">
                    <a:srgbClr val="000000">
                      <a:alpha val="43137"/>
                    </a:srgbClr>
                  </a:outerShdw>
                </a:effectLst>
              </a:rPr>
              <a:t>参議院　賛成</a:t>
            </a:r>
            <a:r>
              <a:rPr kumimoji="1" lang="en-US" altLang="ja-JP" sz="2800" dirty="0" smtClean="0">
                <a:solidFill>
                  <a:srgbClr val="002060"/>
                </a:solidFill>
                <a:effectLst>
                  <a:outerShdw blurRad="38100" dist="38100" dir="2700000" algn="tl">
                    <a:srgbClr val="000000">
                      <a:alpha val="43137"/>
                    </a:srgbClr>
                  </a:outerShdw>
                </a:effectLst>
              </a:rPr>
              <a:t>135</a:t>
            </a:r>
            <a:r>
              <a:rPr kumimoji="1" lang="ja-JP" altLang="en-US" sz="2800" dirty="0" smtClean="0">
                <a:solidFill>
                  <a:srgbClr val="002060"/>
                </a:solidFill>
                <a:effectLst>
                  <a:outerShdw blurRad="38100" dist="38100" dir="2700000" algn="tl">
                    <a:srgbClr val="000000">
                      <a:alpha val="43137"/>
                    </a:srgbClr>
                  </a:outerShdw>
                </a:effectLst>
              </a:rPr>
              <a:t>：反対</a:t>
            </a:r>
            <a:r>
              <a:rPr kumimoji="1" lang="en-US" altLang="ja-JP" sz="2800" dirty="0" smtClean="0">
                <a:solidFill>
                  <a:srgbClr val="002060"/>
                </a:solidFill>
                <a:effectLst>
                  <a:outerShdw blurRad="38100" dist="38100" dir="2700000" algn="tl">
                    <a:srgbClr val="000000">
                      <a:alpha val="43137"/>
                    </a:srgbClr>
                  </a:outerShdw>
                </a:effectLst>
              </a:rPr>
              <a:t>106</a:t>
            </a:r>
            <a:r>
              <a:rPr kumimoji="1" lang="ja-JP" altLang="en-US" sz="2800" dirty="0" smtClean="0">
                <a:solidFill>
                  <a:srgbClr val="002060"/>
                </a:solidFill>
                <a:effectLst>
                  <a:outerShdw blurRad="38100" dist="38100" dir="2700000" algn="tl">
                    <a:srgbClr val="000000">
                      <a:alpha val="43137"/>
                    </a:srgbClr>
                  </a:outerShdw>
                </a:effectLst>
              </a:rPr>
              <a:t>　あと</a:t>
            </a:r>
            <a:r>
              <a:rPr kumimoji="1" lang="en-US" altLang="ja-JP" sz="2800" dirty="0" smtClean="0">
                <a:solidFill>
                  <a:srgbClr val="002060"/>
                </a:solidFill>
                <a:effectLst>
                  <a:outerShdw blurRad="38100" dist="38100" dir="2700000" algn="tl">
                    <a:srgbClr val="000000">
                      <a:alpha val="43137"/>
                    </a:srgbClr>
                  </a:outerShdw>
                </a:effectLst>
              </a:rPr>
              <a:t>15</a:t>
            </a:r>
            <a:r>
              <a:rPr kumimoji="1" lang="ja-JP" altLang="en-US" sz="2800" dirty="0" smtClean="0">
                <a:solidFill>
                  <a:srgbClr val="002060"/>
                </a:solidFill>
                <a:effectLst>
                  <a:outerShdw blurRad="38100" dist="38100" dir="2700000" algn="tl">
                    <a:srgbClr val="000000">
                      <a:alpha val="43137"/>
                    </a:srgbClr>
                  </a:outerShdw>
                </a:effectLst>
              </a:rPr>
              <a:t>人で否決</a:t>
            </a:r>
            <a:endParaRPr kumimoji="1" lang="ja-JP" altLang="en-US" sz="2800" dirty="0">
              <a:solidFill>
                <a:srgbClr val="002060"/>
              </a:solidFill>
              <a:effectLst>
                <a:outerShdw blurRad="38100" dist="38100" dir="2700000" algn="tl">
                  <a:srgbClr val="000000">
                    <a:alpha val="43137"/>
                  </a:srgbClr>
                </a:outerShdw>
              </a:effectLst>
            </a:endParaRPr>
          </a:p>
        </p:txBody>
      </p:sp>
      <p:cxnSp>
        <p:nvCxnSpPr>
          <p:cNvPr id="5" name="直線コネクタ 4"/>
          <p:cNvCxnSpPr/>
          <p:nvPr/>
        </p:nvCxnSpPr>
        <p:spPr>
          <a:xfrm>
            <a:off x="1201271" y="2653553"/>
            <a:ext cx="74496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201271" y="3048000"/>
            <a:ext cx="74496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201271" y="3792070"/>
            <a:ext cx="74496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10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1742" y="179006"/>
            <a:ext cx="5351930" cy="651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460375" y="268120"/>
            <a:ext cx="5640741" cy="523220"/>
          </a:xfrm>
          <a:prstGeom prst="rect">
            <a:avLst/>
          </a:prstGeom>
          <a:solidFill>
            <a:srgbClr val="FFFF00"/>
          </a:solidFill>
          <a:ln w="9525">
            <a:no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800" b="1" dirty="0" smtClean="0">
                <a:solidFill>
                  <a:srgbClr val="FF0000"/>
                </a:solidFill>
                <a:latin typeface="+mn-ea"/>
                <a:ea typeface="+mn-ea"/>
              </a:rPr>
              <a:t>　</a:t>
            </a:r>
            <a:r>
              <a:rPr lang="en-US" altLang="ja-JP" sz="2800" b="1" dirty="0" smtClean="0">
                <a:solidFill>
                  <a:srgbClr val="FF0000"/>
                </a:solidFill>
                <a:latin typeface="+mn-ea"/>
                <a:ea typeface="+mn-ea"/>
              </a:rPr>
              <a:t>2025</a:t>
            </a:r>
            <a:r>
              <a:rPr lang="ja-JP" altLang="en-US" sz="2800" b="1" dirty="0" smtClean="0">
                <a:solidFill>
                  <a:srgbClr val="FF0000"/>
                </a:solidFill>
                <a:latin typeface="+mn-ea"/>
                <a:ea typeface="+mn-ea"/>
              </a:rPr>
              <a:t>年</a:t>
            </a:r>
            <a:r>
              <a:rPr lang="ja-JP" altLang="en-US" sz="2800" b="1" dirty="0">
                <a:solidFill>
                  <a:srgbClr val="FF0000"/>
                </a:solidFill>
                <a:latin typeface="+mn-ea"/>
                <a:ea typeface="+mn-ea"/>
              </a:rPr>
              <a:t>に</a:t>
            </a:r>
            <a:r>
              <a:rPr lang="ja-JP" altLang="en-US" sz="2800" b="1" dirty="0" smtClean="0">
                <a:solidFill>
                  <a:srgbClr val="FF0000"/>
                </a:solidFill>
                <a:latin typeface="+mn-ea"/>
                <a:ea typeface="+mn-ea"/>
              </a:rPr>
              <a:t>向け安上がり体制ねらう</a:t>
            </a:r>
            <a:endParaRPr lang="ja-JP" altLang="en-US" sz="2800" b="1" dirty="0">
              <a:solidFill>
                <a:srgbClr val="FF0000"/>
              </a:solidFill>
              <a:latin typeface="+mn-ea"/>
              <a:ea typeface="+mn-ea"/>
            </a:endParaRPr>
          </a:p>
        </p:txBody>
      </p:sp>
      <p:pic>
        <p:nvPicPr>
          <p:cNvPr id="15" name="Picture 2" descr="図：安倍政権がねらう医療・介護改悪でこうなる"/>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800461"/>
            <a:ext cx="3621742" cy="404050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277435" y="80005"/>
            <a:ext cx="2886635" cy="2922494"/>
            <a:chOff x="0" y="1394774"/>
            <a:chExt cx="3131840" cy="5147308"/>
          </a:xfrm>
        </p:grpSpPr>
        <p:sp>
          <p:nvSpPr>
            <p:cNvPr id="7" name="円/楕円 6"/>
            <p:cNvSpPr/>
            <p:nvPr/>
          </p:nvSpPr>
          <p:spPr>
            <a:xfrm>
              <a:off x="1979712" y="1394774"/>
              <a:ext cx="1152128" cy="1584176"/>
            </a:xfrm>
            <a:prstGeom prst="ellipse">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dirty="0" smtClean="0">
                  <a:solidFill>
                    <a:srgbClr val="002060"/>
                  </a:solidFill>
                </a:rPr>
                <a:t>入院</a:t>
              </a:r>
              <a:endParaRPr kumimoji="1" lang="ja-JP" altLang="en-US" dirty="0">
                <a:solidFill>
                  <a:srgbClr val="002060"/>
                </a:solidFill>
              </a:endParaRPr>
            </a:p>
          </p:txBody>
        </p:sp>
        <p:sp>
          <p:nvSpPr>
            <p:cNvPr id="8" name="円/楕円 7"/>
            <p:cNvSpPr/>
            <p:nvPr/>
          </p:nvSpPr>
          <p:spPr>
            <a:xfrm>
              <a:off x="2123728" y="4639444"/>
              <a:ext cx="1008112" cy="1584176"/>
            </a:xfrm>
            <a:prstGeom prst="ellipse">
              <a:avLst/>
            </a:prstGeom>
            <a:solidFill>
              <a:schemeClr val="accent2">
                <a:lumMod val="20000"/>
                <a:lumOff val="80000"/>
              </a:schemeClr>
            </a:solidFill>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sz="2000" b="1" dirty="0" smtClean="0">
                  <a:solidFill>
                    <a:srgbClr val="FF0000"/>
                  </a:solidFill>
                </a:rPr>
                <a:t>在宅</a:t>
              </a:r>
              <a:endParaRPr kumimoji="1" lang="ja-JP" altLang="en-US" sz="2000" b="1" dirty="0">
                <a:solidFill>
                  <a:srgbClr val="FF0000"/>
                </a:solidFill>
              </a:endParaRPr>
            </a:p>
          </p:txBody>
        </p:sp>
        <p:sp>
          <p:nvSpPr>
            <p:cNvPr id="9" name="下矢印 8"/>
            <p:cNvSpPr/>
            <p:nvPr/>
          </p:nvSpPr>
          <p:spPr>
            <a:xfrm>
              <a:off x="0" y="3140968"/>
              <a:ext cx="864096" cy="72008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 name="円/楕円 12"/>
            <p:cNvSpPr/>
            <p:nvPr/>
          </p:nvSpPr>
          <p:spPr>
            <a:xfrm>
              <a:off x="0" y="1394774"/>
              <a:ext cx="1152128" cy="1584176"/>
            </a:xfrm>
            <a:prstGeom prst="ellipse">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dirty="0" smtClean="0">
                  <a:solidFill>
                    <a:srgbClr val="002060"/>
                  </a:solidFill>
                </a:rPr>
                <a:t>介護</a:t>
              </a:r>
              <a:endParaRPr kumimoji="1" lang="ja-JP" altLang="en-US" dirty="0">
                <a:solidFill>
                  <a:srgbClr val="002060"/>
                </a:solidFill>
              </a:endParaRPr>
            </a:p>
          </p:txBody>
        </p:sp>
        <p:sp>
          <p:nvSpPr>
            <p:cNvPr id="14" name="円/楕円 13"/>
            <p:cNvSpPr/>
            <p:nvPr/>
          </p:nvSpPr>
          <p:spPr>
            <a:xfrm>
              <a:off x="1043608" y="1394774"/>
              <a:ext cx="1152128" cy="1584176"/>
            </a:xfrm>
            <a:prstGeom prst="ellipse">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dirty="0" smtClean="0">
                  <a:solidFill>
                    <a:srgbClr val="002060"/>
                  </a:solidFill>
                </a:rPr>
                <a:t>医療</a:t>
              </a:r>
              <a:endParaRPr kumimoji="1" lang="ja-JP" altLang="en-US" dirty="0">
                <a:solidFill>
                  <a:srgbClr val="002060"/>
                </a:solidFill>
              </a:endParaRPr>
            </a:p>
          </p:txBody>
        </p:sp>
        <p:sp>
          <p:nvSpPr>
            <p:cNvPr id="17" name="円/楕円 16"/>
            <p:cNvSpPr/>
            <p:nvPr/>
          </p:nvSpPr>
          <p:spPr>
            <a:xfrm>
              <a:off x="1043608" y="4639444"/>
              <a:ext cx="1008112" cy="1584176"/>
            </a:xfrm>
            <a:prstGeom prst="ellipse">
              <a:avLst/>
            </a:prstGeom>
            <a:solidFill>
              <a:schemeClr val="accent2">
                <a:lumMod val="20000"/>
                <a:lumOff val="80000"/>
              </a:schemeClr>
            </a:solidFill>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sz="2000" b="1" dirty="0" smtClean="0">
                  <a:solidFill>
                    <a:srgbClr val="FF0000"/>
                  </a:solidFill>
                </a:rPr>
                <a:t>介護</a:t>
              </a:r>
              <a:endParaRPr kumimoji="1" lang="ja-JP" altLang="en-US" sz="2000" b="1" dirty="0">
                <a:solidFill>
                  <a:srgbClr val="FF0000"/>
                </a:solidFill>
              </a:endParaRPr>
            </a:p>
          </p:txBody>
        </p:sp>
        <p:sp>
          <p:nvSpPr>
            <p:cNvPr id="18" name="円/楕円 17"/>
            <p:cNvSpPr/>
            <p:nvPr/>
          </p:nvSpPr>
          <p:spPr>
            <a:xfrm>
              <a:off x="0" y="3901440"/>
              <a:ext cx="1008112" cy="2640642"/>
            </a:xfrm>
            <a:prstGeom prst="ellipse">
              <a:avLst/>
            </a:prstGeom>
            <a:solidFill>
              <a:schemeClr val="accent2">
                <a:lumMod val="20000"/>
                <a:lumOff val="80000"/>
              </a:schemeClr>
            </a:solidFill>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sz="2000" dirty="0" smtClean="0">
                  <a:ln w="0"/>
                  <a:solidFill>
                    <a:srgbClr val="FF0000"/>
                  </a:solidFill>
                  <a:effectLst>
                    <a:outerShdw blurRad="38100" dist="19050" dir="2700000" algn="tl" rotWithShape="0">
                      <a:schemeClr val="dk1">
                        <a:alpha val="40000"/>
                      </a:schemeClr>
                    </a:outerShdw>
                  </a:effectLst>
                </a:rPr>
                <a:t>市場・</a:t>
              </a:r>
              <a:endParaRPr kumimoji="1" lang="en-US" altLang="ja-JP" sz="2000" dirty="0" smtClean="0">
                <a:ln w="0"/>
                <a:solidFill>
                  <a:srgbClr val="FF0000"/>
                </a:solidFill>
                <a:effectLst>
                  <a:outerShdw blurRad="38100" dist="19050" dir="2700000" algn="tl" rotWithShape="0">
                    <a:schemeClr val="dk1">
                      <a:alpha val="40000"/>
                    </a:schemeClr>
                  </a:outerShdw>
                </a:effectLst>
              </a:endParaRPr>
            </a:p>
            <a:p>
              <a:pPr algn="ctr"/>
              <a:r>
                <a:rPr kumimoji="1" lang="ja-JP" altLang="en-US" b="1" dirty="0" smtClean="0">
                  <a:ln w="0"/>
                  <a:solidFill>
                    <a:srgbClr val="FF0000"/>
                  </a:solidFill>
                </a:rPr>
                <a:t>ボランティア</a:t>
              </a:r>
              <a:endParaRPr kumimoji="1" lang="ja-JP" altLang="en-US" sz="2000" b="1" dirty="0">
                <a:ln w="0"/>
                <a:solidFill>
                  <a:srgbClr val="FF0000"/>
                </a:solidFill>
              </a:endParaRPr>
            </a:p>
          </p:txBody>
        </p:sp>
        <p:sp>
          <p:nvSpPr>
            <p:cNvPr id="19" name="下矢印 18"/>
            <p:cNvSpPr/>
            <p:nvPr/>
          </p:nvSpPr>
          <p:spPr>
            <a:xfrm>
              <a:off x="1187624" y="3140968"/>
              <a:ext cx="864096" cy="1512168"/>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 name="下矢印 19"/>
            <p:cNvSpPr/>
            <p:nvPr/>
          </p:nvSpPr>
          <p:spPr>
            <a:xfrm>
              <a:off x="2195736" y="3140968"/>
              <a:ext cx="864096" cy="144016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spTree>
    <p:extLst>
      <p:ext uri="{BB962C8B-B14F-4D97-AF65-F5344CB8AC3E}">
        <p14:creationId xmlns:p14="http://schemas.microsoft.com/office/powerpoint/2010/main" val="38850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0143" y="359597"/>
            <a:ext cx="8414535" cy="951044"/>
          </a:xfrm>
          <a:solidFill>
            <a:srgbClr val="FFFF00"/>
          </a:solidFill>
        </p:spPr>
        <p:txBody>
          <a:bodyPr>
            <a:normAutofit fontScale="90000"/>
          </a:bodyPr>
          <a:lstStyle/>
          <a:p>
            <a:pPr>
              <a:defRPr/>
            </a:pPr>
            <a:r>
              <a:rPr lang="ja-JP" altLang="en-US" b="1" dirty="0" smtClean="0">
                <a:solidFill>
                  <a:srgbClr val="002060"/>
                </a:solidFill>
                <a:effectLst>
                  <a:outerShdw blurRad="38100" dist="38100" dir="2700000" algn="tl">
                    <a:srgbClr val="000000">
                      <a:alpha val="43137"/>
                    </a:srgbClr>
                  </a:outerShdw>
                </a:effectLst>
                <a:latin typeface="+mj-ea"/>
              </a:rPr>
              <a:t>「改定医療法」</a:t>
            </a:r>
            <a:r>
              <a:rPr lang="ja-JP" altLang="en-US" b="1" dirty="0">
                <a:solidFill>
                  <a:srgbClr val="002060"/>
                </a:solidFill>
                <a:effectLst>
                  <a:outerShdw blurRad="38100" dist="38100" dir="2700000" algn="tl">
                    <a:srgbClr val="000000">
                      <a:alpha val="43137"/>
                    </a:srgbClr>
                  </a:outerShdw>
                </a:effectLst>
                <a:latin typeface="+mj-ea"/>
              </a:rPr>
              <a:t>　</a:t>
            </a:r>
            <a:r>
              <a:rPr lang="ja-JP" altLang="en-US" b="1" dirty="0">
                <a:solidFill>
                  <a:srgbClr val="002060"/>
                </a:solidFill>
                <a:effectLst>
                  <a:outerShdw blurRad="38100" dist="38100" dir="2700000" algn="tl">
                    <a:srgbClr val="000000">
                      <a:alpha val="43137"/>
                    </a:srgbClr>
                  </a:outerShdw>
                </a:effectLst>
              </a:rPr>
              <a:t>病床削減と機能分化</a:t>
            </a:r>
            <a:endParaRPr lang="ja-JP" altLang="en-US" b="1" dirty="0">
              <a:solidFill>
                <a:srgbClr val="002060"/>
              </a:solidFill>
              <a:effectLst>
                <a:outerShdw blurRad="38100" dist="38100" dir="2700000" algn="tl">
                  <a:srgbClr val="000000">
                    <a:alpha val="43137"/>
                  </a:srgbClr>
                </a:outerShdw>
              </a:effectLst>
              <a:latin typeface="+mj-ea"/>
            </a:endParaRPr>
          </a:p>
        </p:txBody>
      </p:sp>
      <p:sp>
        <p:nvSpPr>
          <p:cNvPr id="4" name="コンテンツ プレースホルダ 3"/>
          <p:cNvSpPr>
            <a:spLocks noGrp="1"/>
          </p:cNvSpPr>
          <p:nvPr>
            <p:ph idx="1"/>
          </p:nvPr>
        </p:nvSpPr>
        <p:spPr>
          <a:xfrm>
            <a:off x="248244" y="1396007"/>
            <a:ext cx="8895756" cy="5877158"/>
          </a:xfrm>
        </p:spPr>
        <p:txBody>
          <a:bodyPr>
            <a:normAutofit/>
          </a:bodyPr>
          <a:lstStyle/>
          <a:p>
            <a:pPr>
              <a:lnSpc>
                <a:spcPct val="150000"/>
              </a:lnSpc>
              <a:buNone/>
            </a:pPr>
            <a:r>
              <a:rPr lang="ja-JP" altLang="en-US" dirty="0"/>
              <a:t>① 各医療機関が、その有する</a:t>
            </a:r>
            <a:r>
              <a:rPr lang="ja-JP" altLang="en-US" dirty="0">
                <a:solidFill>
                  <a:srgbClr val="FF0000"/>
                </a:solidFill>
              </a:rPr>
              <a:t>病床の医療機能（高度急性期、急性期、</a:t>
            </a:r>
            <a:r>
              <a:rPr lang="ja-JP" altLang="en-US" dirty="0" smtClean="0">
                <a:solidFill>
                  <a:srgbClr val="FF0000"/>
                </a:solidFill>
              </a:rPr>
              <a:t>回復期、慢性期）</a:t>
            </a:r>
            <a:r>
              <a:rPr lang="ja-JP" altLang="en-US" dirty="0">
                <a:solidFill>
                  <a:srgbClr val="FF0000"/>
                </a:solidFill>
              </a:rPr>
              <a:t>を都道府県知事に報告</a:t>
            </a:r>
            <a:r>
              <a:rPr lang="ja-JP" altLang="en-US" dirty="0"/>
              <a:t>する仕組みを創設</a:t>
            </a:r>
            <a:r>
              <a:rPr lang="ja-JP" altLang="en-US" dirty="0" smtClean="0"/>
              <a:t>。　</a:t>
            </a:r>
            <a:r>
              <a:rPr lang="ja-JP" altLang="en-US" dirty="0" smtClean="0">
                <a:solidFill>
                  <a:srgbClr val="FF0000"/>
                </a:solidFill>
              </a:rPr>
              <a:t>レセプトによる検証。</a:t>
            </a:r>
            <a:endParaRPr lang="ja-JP" altLang="en-US" dirty="0">
              <a:solidFill>
                <a:srgbClr val="FF0000"/>
              </a:solidFill>
            </a:endParaRPr>
          </a:p>
          <a:p>
            <a:pPr>
              <a:lnSpc>
                <a:spcPct val="150000"/>
              </a:lnSpc>
              <a:buNone/>
            </a:pPr>
            <a:r>
              <a:rPr lang="ja-JP" altLang="en-US" dirty="0"/>
              <a:t>② 都道府県が、医療計画の一部として、地域の医療需要の将来推計や、医療機関から報告された情報等を活用して、二次医療圏等ごとに</a:t>
            </a:r>
            <a:r>
              <a:rPr lang="ja-JP" altLang="en-US" dirty="0">
                <a:solidFill>
                  <a:srgbClr val="FF0000"/>
                </a:solidFill>
              </a:rPr>
              <a:t>各医療機能の必要量等を含む地域の医療提供体制の将来の目指すべき姿（地域医療ビジョン）を策定</a:t>
            </a:r>
            <a:r>
              <a:rPr lang="ja-JP" altLang="en-US" dirty="0" smtClean="0"/>
              <a:t>。　　　　</a:t>
            </a:r>
            <a:r>
              <a:rPr lang="ja-JP" altLang="en-US" u="sng" dirty="0" smtClean="0">
                <a:solidFill>
                  <a:srgbClr val="FF0000"/>
                </a:solidFill>
                <a:effectLst>
                  <a:outerShdw blurRad="38100" dist="38100" dir="2700000" algn="tl">
                    <a:srgbClr val="000000">
                      <a:alpha val="43137"/>
                    </a:srgbClr>
                  </a:outerShdw>
                </a:effectLst>
              </a:rPr>
              <a:t>都道府県の権限強化</a:t>
            </a:r>
            <a:endParaRPr lang="ja-JP" altLang="en-US" u="sng" dirty="0">
              <a:solidFill>
                <a:srgbClr val="FF0000"/>
              </a:solidFill>
              <a:effectLst>
                <a:outerShdw blurRad="38100" dist="38100" dir="2700000" algn="tl">
                  <a:srgbClr val="000000">
                    <a:alpha val="43137"/>
                  </a:srgbClr>
                </a:outerShdw>
              </a:effectLst>
            </a:endParaRPr>
          </a:p>
          <a:p>
            <a:pPr>
              <a:buNone/>
            </a:pPr>
            <a:endParaRPr lang="en-US" altLang="ja-JP" sz="2100" dirty="0"/>
          </a:p>
        </p:txBody>
      </p:sp>
    </p:spTree>
    <p:extLst>
      <p:ext uri="{BB962C8B-B14F-4D97-AF65-F5344CB8AC3E}">
        <p14:creationId xmlns:p14="http://schemas.microsoft.com/office/powerpoint/2010/main" val="2251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2760</Words>
  <Application>Microsoft Office PowerPoint</Application>
  <PresentationFormat>画面に合わせる (4:3)</PresentationFormat>
  <Paragraphs>512</Paragraphs>
  <Slides>48</Slides>
  <Notes>8</Notes>
  <HiddenSlides>0</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Nature Illustration 16x9</vt:lpstr>
      <vt:lpstr>大幅増員・夜勤改善・労働時間規制 社会保障充実で 安全・安心の医療・看護の実現を</vt:lpstr>
      <vt:lpstr>ＳＴＯＰ！　安倍政権の亡国政治</vt:lpstr>
      <vt:lpstr>PowerPoint プレゼンテーション</vt:lpstr>
      <vt:lpstr>PowerPoint プレゼンテーション</vt:lpstr>
      <vt:lpstr>PowerPoint プレゼンテーション</vt:lpstr>
      <vt:lpstr>憲法25条の解釈改憲　　社会保障大改悪</vt:lpstr>
      <vt:lpstr>PowerPoint プレゼンテーション</vt:lpstr>
      <vt:lpstr>PowerPoint プレゼンテーション</vt:lpstr>
      <vt:lpstr>「改定医療法」　病床削減と機能分化</vt:lpstr>
      <vt:lpstr>2014年診療報酬改定（全体概要）</vt:lpstr>
      <vt:lpstr>「改定医療法」　医療従事者の確保関係</vt:lpstr>
      <vt:lpstr>提案の柱　重点課題の取組</vt:lpstr>
      <vt:lpstr>１、大幅増員と夜勤改善・ 労働時間規制の世論をつくる</vt:lpstr>
      <vt:lpstr>夜勤改善・大幅増員の 運動でつくりだしてきた到達点</vt:lpstr>
      <vt:lpstr>これまでの運動を発展させ 労働時間規制の実現を</vt:lpstr>
      <vt:lpstr>13年秋 「いのちまもる地域キャラバン行動」 約5000人が行動</vt:lpstr>
      <vt:lpstr>夜勤改善・大幅増員署名の到達</vt:lpstr>
      <vt:lpstr>署名や自治体決議の状況</vt:lpstr>
      <vt:lpstr>運動をもう一回り広げ国会を動かす！</vt:lpstr>
      <vt:lpstr>PowerPoint プレゼンテーション</vt:lpstr>
      <vt:lpstr>2013年看護職員の労働実態調査</vt:lpstr>
      <vt:lpstr>依然続く過重労働と健康悪化 ーリアルな実態示し改善迫るー</vt:lpstr>
      <vt:lpstr>2013年夜勤実態調査結果</vt:lpstr>
      <vt:lpstr>労働時間の短縮で抜本的な改善を</vt:lpstr>
      <vt:lpstr>1日8時間以内、勤務間隔12時間以上、週32時間以内</vt:lpstr>
      <vt:lpstr>局長通知や国際基準に基づく保護と規制を</vt:lpstr>
      <vt:lpstr>PowerPoint プレゼンテーション</vt:lpstr>
      <vt:lpstr>めざすべき看護体制の提言（考え方）</vt:lpstr>
      <vt:lpstr>めざすべき看護体制（全体）　</vt:lpstr>
      <vt:lpstr>２、働き続けられる条件を 　　職場からつくる</vt:lpstr>
      <vt:lpstr>離職意向の理由に賃金不満 看護協会・2012年病院勤務の看護職の賃金に関する調査</vt:lpstr>
      <vt:lpstr>５局長通知を職場に活かす</vt:lpstr>
      <vt:lpstr>妊娠者の３割が夜勤免除なし ３人に１人が切迫流産</vt:lpstr>
      <vt:lpstr>横行する労基法違反　始業前労働が増加</vt:lpstr>
      <vt:lpstr>休憩取得が慢性疲労に大きく影響 ２０１３年看護職員の労働実態調査</vt:lpstr>
      <vt:lpstr>PowerPoint プレゼンテーション</vt:lpstr>
      <vt:lpstr>３、看護の専門性と質の向上  　　・特定行為問題 　　・看護制度一本化</vt:lpstr>
      <vt:lpstr>PowerPoint プレゼンテーション</vt:lpstr>
      <vt:lpstr>PowerPoint プレゼンテーション</vt:lpstr>
      <vt:lpstr>低すぎる日本の医療費</vt:lpstr>
      <vt:lpstr>准看護師の養成停止、看護制度一本化 看護教育の充実</vt:lpstr>
      <vt:lpstr>大幅増員で安全・安心の医療・介護</vt:lpstr>
      <vt:lpstr> ４、組織拡大強化・共済推進 </vt:lpstr>
      <vt:lpstr>制度・政策に影響力を持つ 組織の確立、強化・拡大を</vt:lpstr>
      <vt:lpstr>　　組合員同士のたすけあい 　　　　　　　　　　　　　＝医労連共済</vt:lpstr>
      <vt:lpstr>社会保障の破壊は許さない！ 広がるいのちまもる共同の輪</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2014-08-13T00:56:53Z</dcterms:created>
  <dcterms:modified xsi:type="dcterms:W3CDTF">2014-09-29T05:56:14Z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