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handoutMasterIdLst>
    <p:handoutMasterId r:id="rId32"/>
  </p:handoutMasterIdLst>
  <p:sldIdLst>
    <p:sldId id="256" r:id="rId3"/>
    <p:sldId id="257" r:id="rId4"/>
    <p:sldId id="259" r:id="rId5"/>
    <p:sldId id="258" r:id="rId6"/>
    <p:sldId id="260" r:id="rId7"/>
    <p:sldId id="263" r:id="rId8"/>
    <p:sldId id="264" r:id="rId9"/>
    <p:sldId id="265" r:id="rId10"/>
    <p:sldId id="266" r:id="rId11"/>
    <p:sldId id="262" r:id="rId12"/>
    <p:sldId id="267" r:id="rId13"/>
    <p:sldId id="268" r:id="rId14"/>
    <p:sldId id="261"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98" autoAdjust="0"/>
  </p:normalViewPr>
  <p:slideViewPr>
    <p:cSldViewPr snapToGrid="0">
      <p:cViewPr varScale="1">
        <p:scale>
          <a:sx n="72" d="100"/>
          <a:sy n="72" d="100"/>
        </p:scale>
        <p:origin x="90" y="372"/>
      </p:cViewPr>
      <p:guideLst/>
    </p:cSldViewPr>
  </p:slideViewPr>
  <p:notesTextViewPr>
    <p:cViewPr>
      <p:scale>
        <a:sx n="1" d="1"/>
        <a:sy n="1" d="1"/>
      </p:scale>
      <p:origin x="0" y="0"/>
    </p:cViewPr>
  </p:notesText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50E282F-D0E0-F532-CA62-248F32EB67BA}"/>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D292494-0554-CF78-944A-69298E91A90C}"/>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27AD0EF-B9D2-4C37-B0B9-5B23A90796D1}" type="datetimeFigureOut">
              <a:rPr kumimoji="1" lang="ja-JP" altLang="en-US" smtClean="0"/>
              <a:t>2026/2/13</a:t>
            </a:fld>
            <a:endParaRPr kumimoji="1" lang="ja-JP" altLang="en-US"/>
          </a:p>
        </p:txBody>
      </p:sp>
      <p:sp>
        <p:nvSpPr>
          <p:cNvPr id="4" name="フッター プレースホルダー 3">
            <a:extLst>
              <a:ext uri="{FF2B5EF4-FFF2-40B4-BE49-F238E27FC236}">
                <a16:creationId xmlns:a16="http://schemas.microsoft.com/office/drawing/2014/main" id="{7C981F7D-1FD3-C5D9-33C6-7F4516D25E33}"/>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841FB8C-9F85-07AD-5EE6-F786F8FAEF0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E9A3057-4C64-4189-ACDA-4FB9693A0200}" type="slidenum">
              <a:rPr kumimoji="1" lang="ja-JP" altLang="en-US" smtClean="0"/>
              <a:t>‹#›</a:t>
            </a:fld>
            <a:endParaRPr kumimoji="1" lang="ja-JP" altLang="en-US"/>
          </a:p>
        </p:txBody>
      </p:sp>
    </p:spTree>
    <p:extLst>
      <p:ext uri="{BB962C8B-B14F-4D97-AF65-F5344CB8AC3E}">
        <p14:creationId xmlns:p14="http://schemas.microsoft.com/office/powerpoint/2010/main" val="757153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91F00D4A-31A9-4295-8095-125B9332C749}" type="datetimeFigureOut">
              <a:rPr kumimoji="1" lang="ja-JP" altLang="en-US" smtClean="0"/>
              <a:t>2026/2/13</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F12D32B7-D6EA-4B2A-B8DD-A6942CC9FB97}" type="slidenum">
              <a:rPr kumimoji="1" lang="ja-JP" altLang="en-US" smtClean="0"/>
              <a:t>‹#›</a:t>
            </a:fld>
            <a:endParaRPr kumimoji="1" lang="ja-JP" altLang="en-US"/>
          </a:p>
        </p:txBody>
      </p:sp>
    </p:spTree>
    <p:extLst>
      <p:ext uri="{BB962C8B-B14F-4D97-AF65-F5344CB8AC3E}">
        <p14:creationId xmlns:p14="http://schemas.microsoft.com/office/powerpoint/2010/main" val="937321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新入職員のみなさん、こんにちは！</a:t>
            </a:r>
          </a:p>
          <a:p>
            <a:r>
              <a:rPr kumimoji="1" lang="ja-JP" altLang="en-US" dirty="0"/>
              <a:t>ご入職おめでとうございます！</a:t>
            </a:r>
          </a:p>
          <a:p>
            <a:endParaRPr kumimoji="1" lang="ja-JP" altLang="en-US" dirty="0"/>
          </a:p>
          <a:p>
            <a:r>
              <a:rPr kumimoji="1" lang="ja-JP" altLang="en-US" dirty="0"/>
              <a:t>「労働組合について」お話を担当します○○労働組合（　役職　）の（　名前　）です。</a:t>
            </a:r>
          </a:p>
          <a:p>
            <a:endParaRPr kumimoji="1" lang="ja-JP" altLang="en-US" dirty="0"/>
          </a:p>
          <a:p>
            <a:r>
              <a:rPr kumimoji="1" lang="ja-JP" altLang="en-US" dirty="0"/>
              <a:t>これから皆さんが安心してやりがいを持って働き続けていくために労働組合のことを知っておくことはとても大切です。</a:t>
            </a:r>
          </a:p>
          <a:p>
            <a:r>
              <a:rPr kumimoji="1" lang="ja-JP" altLang="en-US" dirty="0"/>
              <a:t>将来の自分を守る手段として、ぜひ関心を持ってみてください。</a:t>
            </a:r>
          </a:p>
          <a:p>
            <a:r>
              <a:rPr kumimoji="1" lang="ja-JP" altLang="en-US" dirty="0"/>
              <a:t>それでは、約●分間お付き合いください。</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a:t>
            </a:fld>
            <a:endParaRPr kumimoji="1" lang="ja-JP" altLang="en-US"/>
          </a:p>
        </p:txBody>
      </p:sp>
    </p:spTree>
    <p:extLst>
      <p:ext uri="{BB962C8B-B14F-4D97-AF65-F5344CB8AC3E}">
        <p14:creationId xmlns:p14="http://schemas.microsoft.com/office/powerpoint/2010/main" val="388939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en-US" dirty="0"/>
              <a:t>その他にも</a:t>
            </a:r>
            <a:endParaRPr kumimoji="1" lang="en-US" altLang="ja-JP" dirty="0"/>
          </a:p>
          <a:p>
            <a:r>
              <a:rPr kumimoji="1" lang="ja-JP" altLang="en-US" dirty="0"/>
              <a:t>①推し活をしたくて有給申請したけど、休みを取らせてもらえない。そんなときどうすればいいでしょうか？</a:t>
            </a:r>
            <a:r>
              <a:rPr kumimoji="1" lang="ja-JP" altLang="en-US" dirty="0">
                <a:solidFill>
                  <a:srgbClr val="FF0000"/>
                </a:solidFill>
              </a:rPr>
              <a:t>（／）</a:t>
            </a:r>
            <a:endParaRPr kumimoji="1" lang="en-US" altLang="ja-JP" dirty="0">
              <a:solidFill>
                <a:srgbClr val="FF0000"/>
              </a:solidFill>
            </a:endParaRPr>
          </a:p>
          <a:p>
            <a:r>
              <a:rPr kumimoji="1" lang="ja-JP" altLang="en-US" dirty="0"/>
              <a:t>労働組合で、みんなの意見をまとめて会社と交渉します。</a:t>
            </a:r>
            <a:endParaRPr kumimoji="1" lang="en-US" altLang="ja-JP" dirty="0"/>
          </a:p>
          <a:p>
            <a:r>
              <a:rPr kumimoji="1" lang="ja-JP" altLang="en-US" dirty="0"/>
              <a:t>有給休暇は原則、休む理由に関わらず申請があったものは許可されます。ただし人員が足りないなど、どうしても</a:t>
            </a:r>
            <a:endParaRPr kumimoji="1" lang="en-US" altLang="ja-JP" dirty="0"/>
          </a:p>
          <a:p>
            <a:r>
              <a:rPr kumimoji="1" lang="ja-JP" altLang="en-US" dirty="0"/>
              <a:t>休まれては困るときは管理者は申請した職員に対し、「なぜ有給をその日は取らせてあげられないのか」をしっかり説明し、</a:t>
            </a:r>
            <a:endParaRPr kumimoji="1" lang="en-US" altLang="ja-JP" dirty="0"/>
          </a:p>
          <a:p>
            <a:r>
              <a:rPr kumimoji="1" lang="ja-JP" altLang="en-US" dirty="0"/>
              <a:t>有給を取る日を別の日にする対応をすることは可能です。このことを時季変更権と言います。</a:t>
            </a:r>
            <a:endParaRPr kumimoji="1" lang="en-US" altLang="ja-JP" dirty="0"/>
          </a:p>
          <a:p>
            <a:r>
              <a:rPr kumimoji="1" lang="ja-JP" altLang="en-US" dirty="0"/>
              <a:t>ですが、十分な説明を行わず、有給申請を却下することは違法となります。</a:t>
            </a:r>
            <a:endParaRPr kumimoji="1" lang="en-US" altLang="ja-JP" dirty="0"/>
          </a:p>
          <a:p>
            <a:r>
              <a:rPr kumimoji="1" lang="ja-JP" altLang="en-US" dirty="0"/>
              <a:t>そういったことが常に起こっていないか確認したうえで交渉を行います。</a:t>
            </a:r>
            <a:endParaRPr kumimoji="1" lang="en-US" altLang="ja-JP" dirty="0"/>
          </a:p>
          <a:p>
            <a:endParaRPr kumimoji="1" lang="en-US" altLang="ja-JP" dirty="0"/>
          </a:p>
          <a:p>
            <a:r>
              <a:rPr kumimoji="1" lang="ja-JP" altLang="en-US" dirty="0"/>
              <a:t>②そして不当に仕事をクビにされそうになったときは、</a:t>
            </a:r>
            <a:r>
              <a:rPr kumimoji="1" lang="ja-JP" altLang="en-US" dirty="0">
                <a:solidFill>
                  <a:srgbClr val="FF0000"/>
                </a:solidFill>
              </a:rPr>
              <a:t>（／）</a:t>
            </a:r>
            <a:r>
              <a:rPr kumimoji="1" lang="ja-JP" altLang="en-US" dirty="0"/>
              <a:t>労働組合で理不尽な解雇に対して厳正に対処していきます。</a:t>
            </a:r>
            <a:endParaRPr kumimoji="1" lang="en-US" altLang="ja-JP" dirty="0"/>
          </a:p>
          <a:p>
            <a:r>
              <a:rPr kumimoji="1" lang="ja-JP" altLang="en-US" dirty="0">
                <a:solidFill>
                  <a:srgbClr val="FF0000"/>
                </a:solidFill>
              </a:rPr>
              <a:t>（／）</a:t>
            </a:r>
            <a:r>
              <a:rPr kumimoji="1" lang="ja-JP" altLang="en-US" dirty="0"/>
              <a:t>労働組合があることで働く人たちがより良い環境で安心して働けるようにすることに結び付いています。</a:t>
            </a:r>
            <a:r>
              <a:rPr kumimoji="1" lang="ja-JP" altLang="en-US" dirty="0">
                <a:solidFill>
                  <a:srgbClr val="FF0000"/>
                </a:solidFill>
              </a:rPr>
              <a:t>（／）</a:t>
            </a:r>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10</a:t>
            </a:fld>
            <a:endParaRPr kumimoji="1" lang="ja-JP" altLang="en-US"/>
          </a:p>
        </p:txBody>
      </p:sp>
    </p:spTree>
    <p:extLst>
      <p:ext uri="{BB962C8B-B14F-4D97-AF65-F5344CB8AC3E}">
        <p14:creationId xmlns:p14="http://schemas.microsoft.com/office/powerpoint/2010/main" val="15105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en-US" dirty="0"/>
              <a:t>さらに深堀りしていきましょう。</a:t>
            </a:r>
            <a:endParaRPr kumimoji="1" lang="en-US" altLang="ja-JP" dirty="0"/>
          </a:p>
          <a:p>
            <a:r>
              <a:rPr kumimoji="1" lang="ja-JP" altLang="en-US" dirty="0"/>
              <a:t>①職場で嫌がらせを受けていて辛いときは</a:t>
            </a:r>
            <a:r>
              <a:rPr kumimoji="1" lang="ja-JP" altLang="en-US" dirty="0">
                <a:solidFill>
                  <a:srgbClr val="FF0000"/>
                </a:solidFill>
              </a:rPr>
              <a:t>（／）</a:t>
            </a:r>
            <a:r>
              <a:rPr kumimoji="1" lang="ja-JP" altLang="en-US" dirty="0"/>
              <a:t>労働組合であなたの話をしっかり聞き、問題解決に向けてサポートします。</a:t>
            </a:r>
            <a:endParaRPr kumimoji="1" lang="en-US" altLang="ja-JP" dirty="0"/>
          </a:p>
          <a:p>
            <a:r>
              <a:rPr kumimoji="1" lang="ja-JP" altLang="en-US" dirty="0"/>
              <a:t>②では働く人の権利はどうやって守るのか？</a:t>
            </a:r>
            <a:r>
              <a:rPr kumimoji="1" lang="ja-JP" altLang="en-US" dirty="0">
                <a:solidFill>
                  <a:srgbClr val="FF0000"/>
                </a:solidFill>
              </a:rPr>
              <a:t>（／）</a:t>
            </a:r>
            <a:r>
              <a:rPr kumimoji="1" lang="ja-JP" altLang="en-US" dirty="0"/>
              <a:t>それは労働基準法などの法律を用いて会社に改善を求めていきます。</a:t>
            </a:r>
            <a:endParaRPr kumimoji="1" lang="en-US" altLang="ja-JP" dirty="0"/>
          </a:p>
          <a:p>
            <a:br>
              <a:rPr kumimoji="1" lang="en-US" altLang="ja-JP" dirty="0"/>
            </a:br>
            <a:r>
              <a:rPr kumimoji="1" lang="ja-JP" altLang="en-US" dirty="0"/>
              <a:t>いくら労働組合といえど、会社に対して意見を言うことで不当な扱いを受けるんじゃないかと不安な方もいるかと思います。</a:t>
            </a:r>
            <a:endParaRPr kumimoji="1" lang="en-US" altLang="ja-JP" dirty="0"/>
          </a:p>
          <a:p>
            <a:r>
              <a:rPr kumimoji="1" lang="ja-JP" altLang="en-US" dirty="0"/>
              <a:t>でも安心してください。</a:t>
            </a:r>
            <a:r>
              <a:rPr kumimoji="1" lang="ja-JP" altLang="en-US" dirty="0">
                <a:solidFill>
                  <a:srgbClr val="FF0000"/>
                </a:solidFill>
              </a:rPr>
              <a:t>（／）</a:t>
            </a:r>
            <a:r>
              <a:rPr kumimoji="1" lang="ja-JP" altLang="en-US" dirty="0"/>
              <a:t>労働組合法という法律のもと私たち組合員は不当な扱いを受けないように守られているので</a:t>
            </a:r>
            <a:endParaRPr kumimoji="1" lang="en-US" altLang="ja-JP" dirty="0"/>
          </a:p>
          <a:p>
            <a:r>
              <a:rPr kumimoji="1" lang="ja-JP" altLang="en-US" dirty="0"/>
              <a:t>何か困ったことがあれば安心して労働組合まで相談しに来てください。</a:t>
            </a:r>
            <a:r>
              <a:rPr kumimoji="1" lang="ja-JP" altLang="en-US" dirty="0">
                <a:solidFill>
                  <a:srgbClr val="FF0000"/>
                </a:solidFill>
              </a:rPr>
              <a:t>（／）</a:t>
            </a:r>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11</a:t>
            </a:fld>
            <a:endParaRPr kumimoji="1" lang="ja-JP" altLang="en-US"/>
          </a:p>
        </p:txBody>
      </p:sp>
    </p:spTree>
    <p:extLst>
      <p:ext uri="{BB962C8B-B14F-4D97-AF65-F5344CB8AC3E}">
        <p14:creationId xmlns:p14="http://schemas.microsoft.com/office/powerpoint/2010/main" val="138143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この写真の様子は私たちの給与や一時金、労働条件改善を目指し会社と労働組合で交渉しているときの様子です。</a:t>
            </a:r>
            <a:endParaRPr kumimoji="1" lang="en-US" altLang="ja-JP" dirty="0"/>
          </a:p>
          <a:p>
            <a:r>
              <a:rPr kumimoji="1" lang="ja-JP" altLang="en-US" dirty="0"/>
              <a:t>この場のことを団体交渉と言います。</a:t>
            </a:r>
            <a:endParaRPr kumimoji="1" lang="en-US" altLang="ja-JP" dirty="0"/>
          </a:p>
          <a:p>
            <a:r>
              <a:rPr kumimoji="1" lang="ja-JP" altLang="en-US" dirty="0"/>
              <a:t>この場に多くの組合員が一緒になって参加することで、職員全員の声であることを会社にも理解させることで、働きやすい職場環境づくりが実現しやすくなります。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12</a:t>
            </a:fld>
            <a:endParaRPr kumimoji="1" lang="ja-JP" altLang="en-US"/>
          </a:p>
        </p:txBody>
      </p:sp>
    </p:spTree>
    <p:extLst>
      <p:ext uri="{BB962C8B-B14F-4D97-AF65-F5344CB8AC3E}">
        <p14:creationId xmlns:p14="http://schemas.microsoft.com/office/powerpoint/2010/main" val="334675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労働組合に入るメリットは</a:t>
            </a:r>
            <a:r>
              <a:rPr kumimoji="1" lang="en-US" altLang="ja-JP" dirty="0"/>
              <a:t>4</a:t>
            </a:r>
            <a:r>
              <a:rPr kumimoji="1" lang="ja-JP" altLang="en-US" dirty="0"/>
              <a:t>つです。（</a:t>
            </a:r>
            <a:r>
              <a:rPr kumimoji="1" lang="en-US" altLang="ja-JP" dirty="0"/>
              <a:t>※</a:t>
            </a:r>
            <a:r>
              <a:rPr kumimoji="1" lang="ja-JP" altLang="en-US" dirty="0"/>
              <a:t>数を指で表現）</a:t>
            </a:r>
          </a:p>
          <a:p>
            <a:endParaRPr kumimoji="1" lang="ja-JP" altLang="en-US" dirty="0"/>
          </a:p>
          <a:p>
            <a:r>
              <a:rPr kumimoji="1" lang="ja-JP" altLang="en-US" dirty="0"/>
              <a:t>１つめは「安心して働きつづけられる」ことです（</a:t>
            </a:r>
            <a:r>
              <a:rPr kumimoji="1" lang="en-US" altLang="ja-JP" dirty="0"/>
              <a:t>※</a:t>
            </a:r>
            <a:r>
              <a:rPr kumimoji="1" lang="ja-JP" altLang="en-US" dirty="0"/>
              <a:t>数を指で表現）</a:t>
            </a:r>
          </a:p>
          <a:p>
            <a:r>
              <a:rPr kumimoji="1" lang="ja-JP" altLang="en-US" dirty="0"/>
              <a:t>仕事をしていて困ったことや悩みがあれば、労働組合が味方になります。</a:t>
            </a:r>
          </a:p>
          <a:p>
            <a:r>
              <a:rPr kumimoji="1" lang="ja-JP" altLang="en-US" dirty="0"/>
              <a:t>２つめは「給料や働く条件が良くなる」可能性があることです（</a:t>
            </a:r>
            <a:r>
              <a:rPr kumimoji="1" lang="en-US" altLang="ja-JP" dirty="0"/>
              <a:t>※</a:t>
            </a:r>
            <a:r>
              <a:rPr kumimoji="1" lang="ja-JP" altLang="en-US" dirty="0"/>
              <a:t>数を指で表現）</a:t>
            </a:r>
          </a:p>
          <a:p>
            <a:r>
              <a:rPr kumimoji="1" lang="ja-JP" altLang="en-US" dirty="0"/>
              <a:t>労働組合が会社と交渉することで、より良いお給料や働き方を得られる可能性が広がります。</a:t>
            </a:r>
          </a:p>
          <a:p>
            <a:r>
              <a:rPr kumimoji="1" lang="ja-JP" altLang="en-US" dirty="0"/>
              <a:t>３つめは「みんなで意見を伝えられる」（</a:t>
            </a:r>
            <a:r>
              <a:rPr kumimoji="1" lang="en-US" altLang="ja-JP" dirty="0"/>
              <a:t>※</a:t>
            </a:r>
            <a:r>
              <a:rPr kumimoji="1" lang="ja-JP" altLang="en-US" dirty="0"/>
              <a:t>数を指で表現）</a:t>
            </a:r>
          </a:p>
          <a:p>
            <a:r>
              <a:rPr kumimoji="1" lang="ja-JP" altLang="en-US" dirty="0"/>
              <a:t>一人で会社に意見を言うのは難しいですが、（働く人が集まる）労働組合の力を借りれば、より大きな影響力を持つことができます。</a:t>
            </a:r>
          </a:p>
          <a:p>
            <a:r>
              <a:rPr kumimoji="1" lang="ja-JP" altLang="en-US" dirty="0"/>
              <a:t>４つめは「将来への知識になる」（</a:t>
            </a:r>
            <a:r>
              <a:rPr kumimoji="1" lang="en-US" altLang="ja-JP" dirty="0"/>
              <a:t>※</a:t>
            </a:r>
            <a:r>
              <a:rPr kumimoji="1" lang="ja-JP" altLang="en-US" dirty="0"/>
              <a:t>数を指で表現）</a:t>
            </a:r>
          </a:p>
          <a:p>
            <a:r>
              <a:rPr kumimoji="1" lang="ja-JP" altLang="en-US" dirty="0"/>
              <a:t>労働組合の活動を知ることで、自分が働くうえでどんな権利があるのかを理解できます。</a:t>
            </a:r>
          </a:p>
          <a:p>
            <a:endParaRPr kumimoji="1" lang="ja-JP" altLang="en-US" dirty="0"/>
          </a:p>
          <a:p>
            <a:r>
              <a:rPr kumimoji="1" lang="ja-JP" altLang="en-US" dirty="0"/>
              <a:t>このように、労働組合に入ると、働き方の決定に「発言」し、関わることができます。</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13</a:t>
            </a:fld>
            <a:endParaRPr kumimoji="1" lang="ja-JP" altLang="en-US"/>
          </a:p>
        </p:txBody>
      </p:sp>
    </p:spTree>
    <p:extLst>
      <p:ext uri="{BB962C8B-B14F-4D97-AF65-F5344CB8AC3E}">
        <p14:creationId xmlns:p14="http://schemas.microsoft.com/office/powerpoint/2010/main" val="192525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労働組合に加入する上でとても大切なことをお伝えします。労働組合では毎月組合員の皆さんから組合費をいただいて活動しています。</a:t>
            </a:r>
            <a:endParaRPr kumimoji="1" lang="en-US" altLang="ja-JP" dirty="0"/>
          </a:p>
          <a:p>
            <a:r>
              <a:rPr kumimoji="1" lang="ja-JP" altLang="en-US" dirty="0"/>
              <a:t>組合費ははみんなが安心して働き続けられる環境を目指し、活動していくために非常に重要な資金です。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14</a:t>
            </a:fld>
            <a:endParaRPr kumimoji="1" lang="ja-JP" altLang="en-US"/>
          </a:p>
        </p:txBody>
      </p:sp>
    </p:spTree>
    <p:extLst>
      <p:ext uri="{BB962C8B-B14F-4D97-AF65-F5344CB8AC3E}">
        <p14:creationId xmlns:p14="http://schemas.microsoft.com/office/powerpoint/2010/main" val="121927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では具体的にどのくらいの組合費がかかるのか。</a:t>
            </a:r>
            <a:endParaRPr kumimoji="1" lang="en-US" altLang="ja-JP" dirty="0"/>
          </a:p>
          <a:p>
            <a:r>
              <a:rPr kumimoji="1" lang="ja-JP" altLang="en-US" dirty="0"/>
              <a:t>組合費は残業代や各種手当を除いた給料の●％です。例えば</a:t>
            </a:r>
            <a:r>
              <a:rPr kumimoji="1" lang="en-US" altLang="ja-JP" dirty="0"/>
              <a:t>20</a:t>
            </a:r>
            <a:r>
              <a:rPr kumimoji="1" lang="ja-JP" altLang="en-US" dirty="0"/>
              <a:t>万円の給料だった場合●円くらいになります。</a:t>
            </a:r>
            <a:endParaRPr kumimoji="1" lang="en-US" altLang="ja-JP" dirty="0"/>
          </a:p>
          <a:p>
            <a:endParaRPr kumimoji="1" lang="en-US" altLang="ja-JP" dirty="0"/>
          </a:p>
          <a:p>
            <a:r>
              <a:rPr kumimoji="1" lang="ja-JP" altLang="en-US" dirty="0"/>
              <a:t>そしてどういったことに使われているのか。一つには組合活動に関わる運営費のほかにも</a:t>
            </a:r>
            <a:endParaRPr kumimoji="1" lang="en-US" altLang="ja-JP" dirty="0"/>
          </a:p>
          <a:p>
            <a:r>
              <a:rPr kumimoji="1" lang="ja-JP" altLang="en-US" dirty="0"/>
              <a:t>①医療や介護事故が起こった場合に当事者である組合員を守るため法律の専門家に相談する場合の費用</a:t>
            </a:r>
            <a:endParaRPr kumimoji="1" lang="en-US" altLang="ja-JP" dirty="0"/>
          </a:p>
          <a:p>
            <a:r>
              <a:rPr kumimoji="1" lang="ja-JP" altLang="en-US" dirty="0"/>
              <a:t>②労働条件改善のための交渉や調査を行う時の費用</a:t>
            </a:r>
            <a:endParaRPr kumimoji="1" lang="en-US" altLang="ja-JP" dirty="0"/>
          </a:p>
          <a:p>
            <a:r>
              <a:rPr kumimoji="1" lang="ja-JP" altLang="en-US" dirty="0"/>
              <a:t>その他にも労働組合では、組合員同士の交流も大切にしており</a:t>
            </a:r>
            <a:endParaRPr kumimoji="1" lang="en-US" altLang="ja-JP" dirty="0"/>
          </a:p>
          <a:p>
            <a:r>
              <a:rPr kumimoji="1" lang="ja-JP" altLang="en-US" dirty="0"/>
              <a:t>③福利厚生やイベントの運営費、④地域や全国の仲間と活動するための費用にも活用されています。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15</a:t>
            </a:fld>
            <a:endParaRPr kumimoji="1" lang="ja-JP" altLang="en-US"/>
          </a:p>
        </p:txBody>
      </p:sp>
    </p:spTree>
    <p:extLst>
      <p:ext uri="{BB962C8B-B14F-4D97-AF65-F5344CB8AC3E}">
        <p14:creationId xmlns:p14="http://schemas.microsoft.com/office/powerpoint/2010/main" val="156395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では、どうやって労働組合に入るのか、</a:t>
            </a:r>
          </a:p>
          <a:p>
            <a:r>
              <a:rPr kumimoji="1" lang="ja-JP" altLang="en-US" dirty="0"/>
              <a:t>担当者（名前・連絡先）に「加入したい」と伝えてください。</a:t>
            </a:r>
          </a:p>
          <a:p>
            <a:r>
              <a:rPr kumimoji="1" lang="ja-JP" altLang="en-US" dirty="0"/>
              <a:t>今日はお手元に加入用紙を用意しています。名前を書いて提出してください。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16</a:t>
            </a:fld>
            <a:endParaRPr kumimoji="1" lang="ja-JP" altLang="en-US"/>
          </a:p>
        </p:txBody>
      </p:sp>
    </p:spTree>
    <p:extLst>
      <p:ext uri="{BB962C8B-B14F-4D97-AF65-F5344CB8AC3E}">
        <p14:creationId xmlns:p14="http://schemas.microsoft.com/office/powerpoint/2010/main" val="75262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労働組合では様々な企画を開催しています。</a:t>
            </a:r>
          </a:p>
          <a:p>
            <a:r>
              <a:rPr kumimoji="1" lang="ja-JP" altLang="en-US" dirty="0"/>
              <a:t>（次回の企画は「共済説明会」です。お菓子も用意しています。是非ご参加ください）</a:t>
            </a:r>
          </a:p>
          <a:p>
            <a:endParaRPr kumimoji="1" lang="ja-JP" altLang="en-US" dirty="0"/>
          </a:p>
          <a:p>
            <a:r>
              <a:rPr kumimoji="1" lang="ja-JP" altLang="en-US" dirty="0"/>
              <a:t>全国規模の企画もあり、全国各地の医療従事者と交流することもできるのは労働組合ならでは。</a:t>
            </a:r>
            <a:endParaRPr kumimoji="1" lang="en-US" altLang="ja-JP" dirty="0"/>
          </a:p>
          <a:p>
            <a:r>
              <a:rPr kumimoji="1" lang="ja-JP" altLang="en-US" dirty="0"/>
              <a:t>私は全国アクトというものに参加したことをキッカケで労働組合の重要性を理解できたほか、全国に仲間が</a:t>
            </a:r>
            <a:endParaRPr kumimoji="1" lang="en-US" altLang="ja-JP" dirty="0"/>
          </a:p>
          <a:p>
            <a:r>
              <a:rPr kumimoji="1" lang="ja-JP" altLang="en-US" dirty="0"/>
              <a:t>でき日々の仕事も頑張ろうと思うことが出来ました。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17</a:t>
            </a:fld>
            <a:endParaRPr kumimoji="1" lang="ja-JP" altLang="en-US"/>
          </a:p>
        </p:txBody>
      </p:sp>
    </p:spTree>
    <p:extLst>
      <p:ext uri="{BB962C8B-B14F-4D97-AF65-F5344CB8AC3E}">
        <p14:creationId xmlns:p14="http://schemas.microsoft.com/office/powerpoint/2010/main" val="383589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こちらがその全国アクトのときの様子です。</a:t>
            </a:r>
          </a:p>
          <a:p>
            <a:r>
              <a:rPr kumimoji="1" lang="ja-JP" altLang="en-US" dirty="0"/>
              <a:t>全国アクトは</a:t>
            </a:r>
            <a:r>
              <a:rPr kumimoji="1" lang="en-US" altLang="ja-JP" dirty="0"/>
              <a:t>2</a:t>
            </a:r>
            <a:r>
              <a:rPr kumimoji="1" lang="ja-JP" altLang="en-US" dirty="0"/>
              <a:t>年に</a:t>
            </a:r>
            <a:r>
              <a:rPr kumimoji="1" lang="en-US" altLang="ja-JP" dirty="0"/>
              <a:t>1</a:t>
            </a:r>
            <a:r>
              <a:rPr kumimoji="1" lang="ja-JP" altLang="en-US" dirty="0"/>
              <a:t>度開催されており、去年は神奈川県で開催されました。次は来年</a:t>
            </a:r>
            <a:r>
              <a:rPr kumimoji="1" lang="en-US" altLang="ja-JP" dirty="0"/>
              <a:t>2027</a:t>
            </a:r>
            <a:r>
              <a:rPr kumimoji="1" lang="ja-JP" altLang="en-US" dirty="0"/>
              <a:t>年に関西で開催が予定されています。</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18</a:t>
            </a:fld>
            <a:endParaRPr kumimoji="1" lang="ja-JP" altLang="en-US"/>
          </a:p>
        </p:txBody>
      </p:sp>
    </p:spTree>
    <p:extLst>
      <p:ext uri="{BB962C8B-B14F-4D97-AF65-F5344CB8AC3E}">
        <p14:creationId xmlns:p14="http://schemas.microsoft.com/office/powerpoint/2010/main" val="488234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労働組合では平和活運動にも力を入れています。（写真はガザの様子）</a:t>
            </a:r>
          </a:p>
          <a:p>
            <a:r>
              <a:rPr kumimoji="1" lang="ja-JP" altLang="en-US" dirty="0"/>
              <a:t>医療従事者は、戦争が起これば真っ先に戦場へ動員されます。</a:t>
            </a:r>
          </a:p>
          <a:p>
            <a:r>
              <a:rPr kumimoji="1" lang="ja-JP" altLang="en-US" dirty="0"/>
              <a:t>人のいのちを奪う戦争と、いのちをまもる医療労働は、根本的に矛盾します。</a:t>
            </a:r>
          </a:p>
          <a:p>
            <a:r>
              <a:rPr kumimoji="1" lang="ja-JP" altLang="en-US" dirty="0"/>
              <a:t>労働組合では、「白衣を戦場の血で汚さない」をスローガンのもと戦争させない国づくりを目指しています。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19</a:t>
            </a:fld>
            <a:endParaRPr kumimoji="1" lang="ja-JP" altLang="en-US"/>
          </a:p>
        </p:txBody>
      </p:sp>
    </p:spTree>
    <p:extLst>
      <p:ext uri="{BB962C8B-B14F-4D97-AF65-F5344CB8AC3E}">
        <p14:creationId xmlns:p14="http://schemas.microsoft.com/office/powerpoint/2010/main" val="261607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はじめに自己紹介をします。</a:t>
            </a:r>
          </a:p>
          <a:p>
            <a:r>
              <a:rPr kumimoji="1" lang="ja-JP" altLang="en-US" dirty="0"/>
              <a:t>私は（　職場　）で（　職種　）をしています。</a:t>
            </a:r>
          </a:p>
          <a:p>
            <a:r>
              <a:rPr kumimoji="1" lang="ja-JP" altLang="en-US" dirty="0"/>
              <a:t>趣味は～です。</a:t>
            </a:r>
          </a:p>
          <a:p>
            <a:r>
              <a:rPr kumimoji="1" lang="ja-JP" altLang="en-US" dirty="0"/>
              <a:t>悩みのほか、こんなこと聞いていいのかな？など気になったことがあれば、いつでも相談してください</a:t>
            </a:r>
          </a:p>
          <a:p>
            <a:r>
              <a:rPr kumimoji="1" lang="ja-JP" altLang="en-US" dirty="0"/>
              <a:t>（</a:t>
            </a:r>
            <a:r>
              <a:rPr kumimoji="1" lang="en-US" altLang="ja-JP" dirty="0"/>
              <a:t>※</a:t>
            </a:r>
            <a:r>
              <a:rPr kumimoji="1" lang="ja-JP" altLang="en-US" dirty="0"/>
              <a:t>その人の人柄が分かる紹介・写真等も）</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a:t>
            </a:fld>
            <a:endParaRPr kumimoji="1" lang="ja-JP" altLang="en-US"/>
          </a:p>
        </p:txBody>
      </p:sp>
    </p:spTree>
    <p:extLst>
      <p:ext uri="{BB962C8B-B14F-4D97-AF65-F5344CB8AC3E}">
        <p14:creationId xmlns:p14="http://schemas.microsoft.com/office/powerpoint/2010/main" val="159625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組合員だからこそ活用できる福利厚生について紹介します。</a:t>
            </a:r>
            <a:endParaRPr kumimoji="1" lang="en-US" altLang="ja-JP" dirty="0"/>
          </a:p>
          <a:p>
            <a:r>
              <a:rPr kumimoji="1" lang="ja-JP" altLang="en-US" dirty="0"/>
              <a:t>それが「医労連共済」と「ろうきん」です。</a:t>
            </a:r>
          </a:p>
          <a:p>
            <a:endParaRPr kumimoji="1" lang="ja-JP" altLang="en-US" dirty="0"/>
          </a:p>
          <a:p>
            <a:r>
              <a:rPr kumimoji="1" lang="ja-JP" altLang="en-US" dirty="0"/>
              <a:t>「医労連共済」は、医療・介護・福祉分野で働く組合員たちを支援するための“助け合い“の仕組みです。</a:t>
            </a:r>
          </a:p>
          <a:p>
            <a:r>
              <a:rPr kumimoji="1" lang="ja-JP" altLang="en-US" dirty="0"/>
              <a:t>「ろうきん」は、労働組合の信頼から、組合員だけが使える手数料が無料の労働金庫です。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20</a:t>
            </a:fld>
            <a:endParaRPr kumimoji="1" lang="ja-JP" altLang="en-US"/>
          </a:p>
        </p:txBody>
      </p:sp>
    </p:spTree>
    <p:extLst>
      <p:ext uri="{BB962C8B-B14F-4D97-AF65-F5344CB8AC3E}">
        <p14:creationId xmlns:p14="http://schemas.microsoft.com/office/powerpoint/2010/main" val="366119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「医労連共済」は万が一のケガや病気など「困ったときにみんなで助け合う」仕組みです。</a:t>
            </a:r>
            <a:endParaRPr kumimoji="1" lang="en-US" altLang="ja-JP" dirty="0"/>
          </a:p>
          <a:p>
            <a:endParaRPr kumimoji="1" lang="en-US" altLang="ja-JP" dirty="0"/>
          </a:p>
          <a:p>
            <a:r>
              <a:rPr kumimoji="1" lang="ja-JP" altLang="en-US" dirty="0"/>
              <a:t>（時間があれば下記内容紹介）</a:t>
            </a:r>
            <a:endParaRPr kumimoji="1" lang="en-US" altLang="ja-JP" dirty="0"/>
          </a:p>
          <a:p>
            <a:r>
              <a:rPr kumimoji="1" lang="ja-JP" altLang="en-US" dirty="0"/>
              <a:t>①医労連共済は一般的な保険とは異なり営利目的、お金を稼ぐためにやっているのではなく、組合員同士の助け合いで行っています。</a:t>
            </a:r>
            <a:endParaRPr kumimoji="1" lang="en-US" altLang="ja-JP" dirty="0"/>
          </a:p>
          <a:p>
            <a:r>
              <a:rPr kumimoji="1" lang="ja-JP" altLang="en-US" dirty="0"/>
              <a:t>②そしてこの医労連共済は医療・介護・福祉で働く組合員とその家族が加入することができるものとなっています。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21</a:t>
            </a:fld>
            <a:endParaRPr kumimoji="1" lang="ja-JP" altLang="en-US"/>
          </a:p>
        </p:txBody>
      </p:sp>
    </p:spTree>
    <p:extLst>
      <p:ext uri="{BB962C8B-B14F-4D97-AF65-F5344CB8AC3E}">
        <p14:creationId xmlns:p14="http://schemas.microsoft.com/office/powerpoint/2010/main" val="429343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そうはいわれても、あまりピンと来ないですよね（笑）</a:t>
            </a:r>
            <a:endParaRPr kumimoji="1" lang="en-US" altLang="ja-JP" dirty="0"/>
          </a:p>
          <a:p>
            <a:r>
              <a:rPr kumimoji="1" lang="ja-JP" altLang="en-US" dirty="0"/>
              <a:t>たとえば</a:t>
            </a:r>
            <a:r>
              <a:rPr kumimoji="1" lang="en-US" altLang="ja-JP" dirty="0"/>
              <a:t>7</a:t>
            </a:r>
            <a:r>
              <a:rPr kumimoji="1" lang="ja-JP" altLang="en-US" dirty="0"/>
              <a:t>型医療</a:t>
            </a:r>
            <a:r>
              <a:rPr kumimoji="1" lang="en-US" altLang="ja-JP" dirty="0"/>
              <a:t>16</a:t>
            </a:r>
            <a:r>
              <a:rPr kumimoji="1" lang="ja-JP" altLang="en-US" dirty="0"/>
              <a:t>口（月々</a:t>
            </a:r>
            <a:r>
              <a:rPr kumimoji="1" lang="en-US" altLang="ja-JP" dirty="0"/>
              <a:t>3,000</a:t>
            </a:r>
            <a:r>
              <a:rPr kumimoji="1" lang="ja-JP" altLang="en-US" dirty="0"/>
              <a:t>円）のコースに加入していた場合、</a:t>
            </a:r>
            <a:endParaRPr kumimoji="1" lang="en-US" altLang="ja-JP" dirty="0"/>
          </a:p>
          <a:p>
            <a:r>
              <a:rPr kumimoji="1" lang="ja-JP" altLang="en-US" dirty="0"/>
              <a:t>①インフルエンザで</a:t>
            </a:r>
            <a:r>
              <a:rPr kumimoji="1" lang="en-US" altLang="ja-JP" dirty="0"/>
              <a:t>5</a:t>
            </a:r>
            <a:r>
              <a:rPr kumimoji="1" lang="ja-JP" altLang="en-US" dirty="0"/>
              <a:t>日間休んだら、</a:t>
            </a:r>
            <a:r>
              <a:rPr kumimoji="1" lang="en-US" altLang="ja-JP" dirty="0"/>
              <a:t>1</a:t>
            </a:r>
            <a:r>
              <a:rPr kumimoji="1" lang="ja-JP" altLang="en-US" dirty="0"/>
              <a:t>日あたり</a:t>
            </a:r>
            <a:r>
              <a:rPr kumimoji="1" lang="en-US" altLang="ja-JP" dirty="0"/>
              <a:t>5,000</a:t>
            </a:r>
            <a:r>
              <a:rPr kumimoji="1" lang="ja-JP" altLang="en-US" dirty="0"/>
              <a:t>円、</a:t>
            </a:r>
            <a:r>
              <a:rPr kumimoji="1" lang="en-US" altLang="ja-JP" dirty="0"/>
              <a:t>5</a:t>
            </a:r>
            <a:r>
              <a:rPr kumimoji="1" lang="ja-JP" altLang="en-US" dirty="0"/>
              <a:t>日間でなんと</a:t>
            </a:r>
            <a:r>
              <a:rPr kumimoji="1" lang="en-US" altLang="ja-JP" dirty="0"/>
              <a:t>25,000</a:t>
            </a:r>
            <a:r>
              <a:rPr kumimoji="1" lang="ja-JP" altLang="en-US" dirty="0"/>
              <a:t>円の給付がでます</a:t>
            </a:r>
            <a:endParaRPr kumimoji="1" lang="en-US" altLang="ja-JP" dirty="0"/>
          </a:p>
          <a:p>
            <a:r>
              <a:rPr kumimoji="1" lang="ja-JP" altLang="en-US" dirty="0"/>
              <a:t>これは連続</a:t>
            </a:r>
            <a:r>
              <a:rPr kumimoji="1" lang="en-US" altLang="ja-JP" dirty="0"/>
              <a:t>5</a:t>
            </a:r>
            <a:r>
              <a:rPr kumimoji="1" lang="ja-JP" altLang="en-US" dirty="0"/>
              <a:t>日以上休業が必要と医師から診断がされた場合、給付対象となります。</a:t>
            </a:r>
            <a:endParaRPr kumimoji="1" lang="en-US" altLang="ja-JP" dirty="0"/>
          </a:p>
          <a:p>
            <a:endParaRPr kumimoji="1" lang="en-US" altLang="ja-JP" dirty="0"/>
          </a:p>
          <a:p>
            <a:r>
              <a:rPr kumimoji="1" lang="ja-JP" altLang="en-US" dirty="0"/>
              <a:t>②そしてさらに</a:t>
            </a:r>
            <a:r>
              <a:rPr kumimoji="1" lang="en-US" altLang="ja-JP" dirty="0"/>
              <a:t>1</a:t>
            </a:r>
            <a:r>
              <a:rPr kumimoji="1" lang="ja-JP" altLang="en-US" dirty="0"/>
              <a:t>週間の入院をした場合は、</a:t>
            </a:r>
            <a:r>
              <a:rPr kumimoji="1" lang="en-US" altLang="ja-JP" dirty="0"/>
              <a:t>1</a:t>
            </a:r>
            <a:r>
              <a:rPr kumimoji="1" lang="ja-JP" altLang="en-US" dirty="0"/>
              <a:t>日あたり</a:t>
            </a:r>
            <a:r>
              <a:rPr kumimoji="1" lang="en-US" altLang="ja-JP" dirty="0"/>
              <a:t>10,000</a:t>
            </a:r>
            <a:r>
              <a:rPr kumimoji="1" lang="ja-JP" altLang="en-US" dirty="0"/>
              <a:t>円、</a:t>
            </a:r>
            <a:r>
              <a:rPr kumimoji="1" lang="en-US" altLang="ja-JP" dirty="0"/>
              <a:t>1</a:t>
            </a:r>
            <a:r>
              <a:rPr kumimoji="1" lang="ja-JP" altLang="en-US" dirty="0"/>
              <a:t>週間でなんと</a:t>
            </a:r>
            <a:r>
              <a:rPr kumimoji="1" lang="en-US" altLang="ja-JP" dirty="0"/>
              <a:t>70,000</a:t>
            </a:r>
            <a:r>
              <a:rPr kumimoji="1" lang="ja-JP" altLang="en-US" dirty="0"/>
              <a:t>円の給付がでます。</a:t>
            </a:r>
            <a:endParaRPr kumimoji="1" lang="en-US" altLang="ja-JP" dirty="0"/>
          </a:p>
          <a:p>
            <a:r>
              <a:rPr kumimoji="1" lang="ja-JP" altLang="en-US" dirty="0"/>
              <a:t>入院の場合は</a:t>
            </a:r>
            <a:r>
              <a:rPr kumimoji="1" lang="en-US" altLang="ja-JP" dirty="0"/>
              <a:t>1</a:t>
            </a:r>
            <a:r>
              <a:rPr kumimoji="1" lang="ja-JP" altLang="en-US" dirty="0"/>
              <a:t>日目から給付対象となっており、他の民間保険と比べても安く、手厚い保障内容となっています。</a:t>
            </a:r>
            <a:endParaRPr kumimoji="1" lang="en-US" altLang="ja-JP" dirty="0"/>
          </a:p>
          <a:p>
            <a:endParaRPr kumimoji="1" lang="en-US" altLang="ja-JP" dirty="0"/>
          </a:p>
          <a:p>
            <a:r>
              <a:rPr kumimoji="1" lang="ja-JP" altLang="en-US" dirty="0"/>
              <a:t>今日は時間の関係から、簡単に説明しました。気になった方は組合の担当者である●●まで声をかけてください。</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22</a:t>
            </a:fld>
            <a:endParaRPr kumimoji="1" lang="ja-JP" altLang="en-US"/>
          </a:p>
        </p:txBody>
      </p:sp>
    </p:spTree>
    <p:extLst>
      <p:ext uri="{BB962C8B-B14F-4D97-AF65-F5344CB8AC3E}">
        <p14:creationId xmlns:p14="http://schemas.microsoft.com/office/powerpoint/2010/main" val="382696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「医労連共済」では現在、４月の新入職員を対象に「みんなの助けあいアンケート」を実施しています。</a:t>
            </a:r>
          </a:p>
          <a:p>
            <a:r>
              <a:rPr kumimoji="1" lang="ja-JP" altLang="en-US" dirty="0"/>
              <a:t>お手元にあるアンケート用紙の４つの質問に回答いただくだけで</a:t>
            </a:r>
            <a:endParaRPr kumimoji="1" lang="en-US" altLang="ja-JP" dirty="0"/>
          </a:p>
          <a:p>
            <a:r>
              <a:rPr kumimoji="1" lang="ja-JP" altLang="en-US" dirty="0"/>
              <a:t>なんとクオカード</a:t>
            </a:r>
            <a:r>
              <a:rPr kumimoji="1" lang="en-US" altLang="ja-JP" dirty="0"/>
              <a:t>1,000</a:t>
            </a:r>
            <a:r>
              <a:rPr kumimoji="1" lang="ja-JP" altLang="en-US" dirty="0"/>
              <a:t>円分を贈呈しています。（</a:t>
            </a:r>
            <a:r>
              <a:rPr kumimoji="1" lang="en-US" altLang="ja-JP" dirty="0"/>
              <a:t>※</a:t>
            </a:r>
            <a:r>
              <a:rPr kumimoji="1" lang="ja-JP" altLang="en-US" dirty="0"/>
              <a:t>数を指で表現）</a:t>
            </a:r>
          </a:p>
          <a:p>
            <a:endParaRPr kumimoji="1" lang="ja-JP" altLang="en-US" dirty="0"/>
          </a:p>
          <a:p>
            <a:r>
              <a:rPr kumimoji="1" lang="ja-JP" altLang="en-US" dirty="0"/>
              <a:t>よりよい制度をつくるために、みなさんの声を聞かせてください。 </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23</a:t>
            </a:fld>
            <a:endParaRPr kumimoji="1" lang="ja-JP" altLang="en-US"/>
          </a:p>
        </p:txBody>
      </p:sp>
    </p:spTree>
    <p:extLst>
      <p:ext uri="{BB962C8B-B14F-4D97-AF65-F5344CB8AC3E}">
        <p14:creationId xmlns:p14="http://schemas.microsoft.com/office/powerpoint/2010/main" val="2131126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そしてもう一つ、「ろうきん」はどこがお得なのか？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全国の</a:t>
            </a:r>
            <a:r>
              <a:rPr kumimoji="1" lang="en-US" altLang="ja-JP" dirty="0"/>
              <a:t>ATM</a:t>
            </a:r>
            <a:r>
              <a:rPr kumimoji="1" lang="ja-JP" altLang="en-US" dirty="0"/>
              <a:t>で利用可能で、手数料は無料です。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コンビニや銀行、ゆうちょの</a:t>
            </a:r>
            <a:r>
              <a:rPr kumimoji="1" lang="en-US" altLang="ja-JP" dirty="0"/>
              <a:t>ATM</a:t>
            </a:r>
            <a:r>
              <a:rPr kumimoji="1" lang="ja-JP" altLang="en-US" dirty="0"/>
              <a:t>で使えて、手数料が全額キャッシュバックされます。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頻繁に少額を引き出す傾向にある方や、お子様（学生）の仕送り口座としても好評です。</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24</a:t>
            </a:fld>
            <a:endParaRPr kumimoji="1" lang="ja-JP" altLang="en-US"/>
          </a:p>
        </p:txBody>
      </p:sp>
    </p:spTree>
    <p:extLst>
      <p:ext uri="{BB962C8B-B14F-4D97-AF65-F5344CB8AC3E}">
        <p14:creationId xmlns:p14="http://schemas.microsoft.com/office/powerpoint/2010/main" val="865166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その他にも、金利の低いローンを提供しています。</a:t>
            </a:r>
          </a:p>
          <a:p>
            <a:r>
              <a:rPr kumimoji="1" lang="ja-JP" altLang="en-US" dirty="0"/>
              <a:t>今後、自動車の購入や家を建てることを考えている方は、低金利でローンを組むことができ、月々の返済額や総返済額に差が出ます。</a:t>
            </a:r>
          </a:p>
          <a:p>
            <a:r>
              <a:rPr kumimoji="1" lang="ja-JP" altLang="en-US" dirty="0"/>
              <a:t>奨学金の返済で「ろうきん」を活用している人もいます。</a:t>
            </a:r>
          </a:p>
          <a:p>
            <a:endParaRPr kumimoji="1" lang="ja-JP" altLang="en-US" dirty="0"/>
          </a:p>
          <a:p>
            <a:r>
              <a:rPr kumimoji="1" lang="ja-JP" altLang="en-US" dirty="0"/>
              <a:t>住宅ローンを契約するときに保証会社に支払う「住宅ローン保証料」も、ろうきんが負担するため無料です。</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25</a:t>
            </a:fld>
            <a:endParaRPr kumimoji="1" lang="ja-JP" altLang="en-US"/>
          </a:p>
        </p:txBody>
      </p:sp>
    </p:spTree>
    <p:extLst>
      <p:ext uri="{BB962C8B-B14F-4D97-AF65-F5344CB8AC3E}">
        <p14:creationId xmlns:p14="http://schemas.microsoft.com/office/powerpoint/2010/main" val="1106585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（時間があれば）</a:t>
            </a:r>
            <a:endParaRPr kumimoji="1" lang="en-US" altLang="ja-JP" dirty="0"/>
          </a:p>
          <a:p>
            <a:r>
              <a:rPr kumimoji="1" lang="ja-JP" altLang="en-US" dirty="0"/>
              <a:t>「ろうきん」を使うメリットは</a:t>
            </a:r>
          </a:p>
          <a:p>
            <a:r>
              <a:rPr kumimoji="1" lang="ja-JP" altLang="en-US" dirty="0"/>
              <a:t>多様なライフスタイルに合わせて、（出張窓口として、）勤務先等で手続きや相談ができます。</a:t>
            </a:r>
          </a:p>
          <a:p>
            <a:r>
              <a:rPr kumimoji="1" lang="ja-JP" altLang="en-US" dirty="0"/>
              <a:t>マイホームなどローンの相談や資産形成、預金などの手続きから、ちょっとした質問や疑問などお金に関することの相談が職場などできます。</a:t>
            </a:r>
          </a:p>
          <a:p>
            <a:endParaRPr kumimoji="1" lang="ja-JP" altLang="en-US" dirty="0"/>
          </a:p>
          <a:p>
            <a:r>
              <a:rPr kumimoji="1" lang="ja-JP" altLang="en-US" dirty="0"/>
              <a:t>また、</a:t>
            </a:r>
            <a:r>
              <a:rPr kumimoji="1" lang="en-US" altLang="ja-JP" dirty="0" err="1"/>
              <a:t>iDeCo</a:t>
            </a:r>
            <a:r>
              <a:rPr kumimoji="1" lang="ja-JP" altLang="en-US" dirty="0"/>
              <a:t>や投資信託の契約中の不安や、住宅ローン契約中の新たな「教育資金」や「リフォーム資金」等お金の不安へのフォローも定期的に対応しています。</a:t>
            </a:r>
          </a:p>
          <a:p>
            <a:r>
              <a:rPr kumimoji="1" lang="ja-JP" altLang="en-US" dirty="0"/>
              <a:t>さらに、ろうきん窓口に行けなくても、便利な機能がたくさん付いている「ろうきんアプリ」や「インターネットバンキング（ろきんダイレクト）」もあります。</a:t>
            </a:r>
          </a:p>
          <a:p>
            <a:r>
              <a:rPr kumimoji="1" lang="ja-JP" altLang="en-US" dirty="0"/>
              <a:t>「○○</a:t>
            </a:r>
            <a:r>
              <a:rPr kumimoji="1" lang="en-US" altLang="ja-JP" dirty="0"/>
              <a:t>pay</a:t>
            </a:r>
            <a:r>
              <a:rPr kumimoji="1" lang="ja-JP" altLang="en-US" dirty="0"/>
              <a:t>」などの、各種キャッシュレス決算アプリとの口座連携もしています。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26</a:t>
            </a:fld>
            <a:endParaRPr kumimoji="1" lang="ja-JP" altLang="en-US"/>
          </a:p>
        </p:txBody>
      </p:sp>
    </p:spTree>
    <p:extLst>
      <p:ext uri="{BB962C8B-B14F-4D97-AF65-F5344CB8AC3E}">
        <p14:creationId xmlns:p14="http://schemas.microsoft.com/office/powerpoint/2010/main" val="553925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最後に労働組合事務所の場所は、〇〇にあります。内線は〇〇番です。</a:t>
            </a:r>
          </a:p>
          <a:p>
            <a:endParaRPr kumimoji="1" lang="ja-JP" altLang="en-US" dirty="0"/>
          </a:p>
          <a:p>
            <a:r>
              <a:rPr kumimoji="1" lang="ja-JP" altLang="en-US" dirty="0"/>
              <a:t>これから何かお悩みがあったらいつでも相談してください。</a:t>
            </a:r>
          </a:p>
          <a:p>
            <a:r>
              <a:rPr kumimoji="1" lang="ja-JP" altLang="en-US" dirty="0"/>
              <a:t>また「医労連共済」や「ろうきん」についての資料配布や説明も行っていますので気になったら遠慮なく来てください。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27</a:t>
            </a:fld>
            <a:endParaRPr kumimoji="1" lang="ja-JP" altLang="en-US"/>
          </a:p>
        </p:txBody>
      </p:sp>
    </p:spTree>
    <p:extLst>
      <p:ext uri="{BB962C8B-B14F-4D97-AF65-F5344CB8AC3E}">
        <p14:creationId xmlns:p14="http://schemas.microsoft.com/office/powerpoint/2010/main" val="1000400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労働組合は、「働く人たちが集まって作る組織」です。</a:t>
            </a:r>
          </a:p>
          <a:p>
            <a:r>
              <a:rPr kumimoji="1" lang="ja-JP" altLang="en-US" dirty="0"/>
              <a:t>みんなの「こうなったらいいのに・・」の声はみんなが働きやすい職場環境づくりに繋がっていきます。</a:t>
            </a:r>
            <a:endParaRPr kumimoji="1" lang="en-US" altLang="ja-JP" dirty="0"/>
          </a:p>
          <a:p>
            <a:endParaRPr kumimoji="1" lang="ja-JP" altLang="en-US" dirty="0"/>
          </a:p>
          <a:p>
            <a:r>
              <a:rPr kumimoji="1" lang="ja-JP" altLang="en-US" dirty="0"/>
              <a:t>皆さんは医療・介護現場にやりがいを感じて、この病院を選んでくれたと思います。</a:t>
            </a:r>
            <a:endParaRPr kumimoji="1" lang="en-US" altLang="ja-JP" dirty="0"/>
          </a:p>
          <a:p>
            <a:r>
              <a:rPr kumimoji="1" lang="ja-JP" altLang="en-US" dirty="0"/>
              <a:t>皆さんのやりたい医療・介護を目指すために労働組合があります。</a:t>
            </a:r>
            <a:endParaRPr kumimoji="1" lang="en-US" altLang="ja-JP" dirty="0"/>
          </a:p>
          <a:p>
            <a:r>
              <a:rPr kumimoji="1" lang="ja-JP" altLang="en-US" dirty="0"/>
              <a:t>「皆さん」も労働組合に入りましょう。</a:t>
            </a:r>
          </a:p>
          <a:p>
            <a:endParaRPr kumimoji="1" lang="ja-JP" altLang="en-US" dirty="0"/>
          </a:p>
          <a:p>
            <a:r>
              <a:rPr kumimoji="1" lang="ja-JP" altLang="en-US" dirty="0"/>
              <a:t>組合加入用紙は、会場にいる組合の先輩が回収するので渡してください。</a:t>
            </a:r>
          </a:p>
          <a:p>
            <a:r>
              <a:rPr kumimoji="1" lang="ja-JP" altLang="en-US" dirty="0"/>
              <a:t>書き方がわからなければ声をかけてください。長時間の研修、お疲れ様でした。</a:t>
            </a:r>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28</a:t>
            </a:fld>
            <a:endParaRPr kumimoji="1" lang="ja-JP" altLang="en-US"/>
          </a:p>
        </p:txBody>
      </p:sp>
    </p:spTree>
    <p:extLst>
      <p:ext uri="{BB962C8B-B14F-4D97-AF65-F5344CB8AC3E}">
        <p14:creationId xmlns:p14="http://schemas.microsoft.com/office/powerpoint/2010/main" val="384056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組合員の職員たちを紹介します。</a:t>
            </a:r>
          </a:p>
          <a:p>
            <a:r>
              <a:rPr kumimoji="1" lang="ja-JP" altLang="en-US" dirty="0"/>
              <a:t>写真は○○の様子です。（</a:t>
            </a:r>
            <a:r>
              <a:rPr kumimoji="1" lang="en-US" altLang="ja-JP" dirty="0"/>
              <a:t>※</a:t>
            </a:r>
            <a:r>
              <a:rPr kumimoji="1" lang="ja-JP" altLang="en-US" dirty="0"/>
              <a:t>組合員の様子が分かる写真等）</a:t>
            </a:r>
          </a:p>
          <a:p>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3</a:t>
            </a:fld>
            <a:endParaRPr kumimoji="1" lang="ja-JP" altLang="en-US"/>
          </a:p>
        </p:txBody>
      </p:sp>
    </p:spTree>
    <p:extLst>
      <p:ext uri="{BB962C8B-B14F-4D97-AF65-F5344CB8AC3E}">
        <p14:creationId xmlns:p14="http://schemas.microsoft.com/office/powerpoint/2010/main" val="342523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それでは本日のお話です。</a:t>
            </a:r>
          </a:p>
          <a:p>
            <a:r>
              <a:rPr kumimoji="1" lang="ja-JP" altLang="en-US" dirty="0"/>
              <a:t>本日みなさんにお話ししたいことは</a:t>
            </a:r>
            <a:r>
              <a:rPr kumimoji="1" lang="en-US" altLang="ja-JP" dirty="0"/>
              <a:t>3</a:t>
            </a:r>
            <a:r>
              <a:rPr kumimoji="1" lang="ja-JP" altLang="en-US" dirty="0"/>
              <a:t>つです。（</a:t>
            </a:r>
            <a:r>
              <a:rPr kumimoji="1" lang="en-US" altLang="ja-JP" dirty="0"/>
              <a:t>※</a:t>
            </a:r>
            <a:r>
              <a:rPr kumimoji="1" lang="ja-JP" altLang="en-US" dirty="0"/>
              <a:t>数を指で表現）</a:t>
            </a:r>
          </a:p>
          <a:p>
            <a:endParaRPr kumimoji="1" lang="ja-JP" altLang="en-US" dirty="0"/>
          </a:p>
          <a:p>
            <a:r>
              <a:rPr kumimoji="1" lang="ja-JP" altLang="en-US" dirty="0"/>
              <a:t>ひとつめは、「労働組合ってなぁに？」（</a:t>
            </a:r>
            <a:r>
              <a:rPr kumimoji="1" lang="en-US" altLang="ja-JP" dirty="0"/>
              <a:t>※</a:t>
            </a:r>
            <a:r>
              <a:rPr kumimoji="1" lang="ja-JP" altLang="en-US" dirty="0"/>
              <a:t>数を指で表現）</a:t>
            </a:r>
          </a:p>
          <a:p>
            <a:r>
              <a:rPr kumimoji="1" lang="ja-JP" altLang="en-US" dirty="0"/>
              <a:t>ふたつめは「労働組合に入る</a:t>
            </a:r>
            <a:r>
              <a:rPr kumimoji="1" lang="en-US" altLang="ja-JP" dirty="0"/>
              <a:t>4</a:t>
            </a:r>
            <a:r>
              <a:rPr kumimoji="1" lang="ja-JP" altLang="en-US" dirty="0"/>
              <a:t>つのメリット」（</a:t>
            </a:r>
            <a:r>
              <a:rPr kumimoji="1" lang="en-US" altLang="ja-JP" dirty="0"/>
              <a:t>※</a:t>
            </a:r>
            <a:r>
              <a:rPr kumimoji="1" lang="ja-JP" altLang="en-US" dirty="0"/>
              <a:t>数を指で表現）</a:t>
            </a:r>
          </a:p>
          <a:p>
            <a:r>
              <a:rPr kumimoji="1" lang="ja-JP" altLang="en-US" dirty="0"/>
              <a:t>みっつめに「組合員だからこそ活用できる福利厚生」についてです。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4</a:t>
            </a:fld>
            <a:endParaRPr kumimoji="1" lang="ja-JP" altLang="en-US"/>
          </a:p>
        </p:txBody>
      </p:sp>
    </p:spTree>
    <p:extLst>
      <p:ext uri="{BB962C8B-B14F-4D97-AF65-F5344CB8AC3E}">
        <p14:creationId xmlns:p14="http://schemas.microsoft.com/office/powerpoint/2010/main" val="416710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ではまず「労働組合ってなぁに？」について解説します。</a:t>
            </a:r>
          </a:p>
          <a:p>
            <a:r>
              <a:rPr kumimoji="1" lang="ja-JP" altLang="en-US" dirty="0"/>
              <a:t>労働組合は、「働く人たちが集まって作る組織」です。</a:t>
            </a:r>
          </a:p>
          <a:p>
            <a:endParaRPr kumimoji="1" lang="en-US" altLang="ja-JP" dirty="0"/>
          </a:p>
          <a:p>
            <a:r>
              <a:rPr kumimoji="1" lang="ja-JP" altLang="en-US" dirty="0"/>
              <a:t>私たち医療・介護従事者は患者・利用者の生活と権利を守る重要な役割の仕事です。ですが、それを守るためには私たち自身の</a:t>
            </a:r>
            <a:endParaRPr kumimoji="1" lang="en-US" altLang="ja-JP" dirty="0"/>
          </a:p>
          <a:p>
            <a:r>
              <a:rPr kumimoji="1" lang="ja-JP" altLang="en-US" dirty="0"/>
              <a:t>生活と権利が守られなければなりません。そのために労働組合を通じて、やりがいのある医療・介護をし続けるために、皆で知恵を出し合って</a:t>
            </a:r>
            <a:endParaRPr kumimoji="1" lang="en-US" altLang="ja-JP" dirty="0"/>
          </a:p>
          <a:p>
            <a:r>
              <a:rPr kumimoji="1" lang="ja-JP" altLang="en-US" dirty="0"/>
              <a:t>働く環境を良くしていこうよというのが労働組合の主な役割です。</a:t>
            </a:r>
            <a:endParaRPr kumimoji="1" lang="en-US" altLang="ja-JP" dirty="0"/>
          </a:p>
          <a:p>
            <a:endParaRPr kumimoji="1" lang="en-US" altLang="ja-JP" dirty="0"/>
          </a:p>
          <a:p>
            <a:r>
              <a:rPr kumimoji="1" lang="ja-JP" altLang="en-US" dirty="0"/>
              <a:t>ちなみに労働組合がある場合とない場合どういった違いがあるかを解説します。</a:t>
            </a:r>
            <a:endParaRPr kumimoji="1" lang="en-US" altLang="ja-JP"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5</a:t>
            </a:fld>
            <a:endParaRPr kumimoji="1" lang="ja-JP" altLang="en-US"/>
          </a:p>
        </p:txBody>
      </p:sp>
    </p:spTree>
    <p:extLst>
      <p:ext uri="{BB962C8B-B14F-4D97-AF65-F5344CB8AC3E}">
        <p14:creationId xmlns:p14="http://schemas.microsoft.com/office/powerpoint/2010/main" val="394193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例えば、</a:t>
            </a:r>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「ボーナスが足りない！」を例に挙げていきます。</a:t>
            </a:r>
          </a:p>
          <a:p>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労働組合が無い場合その不満はどうなるか</a:t>
            </a:r>
          </a:p>
          <a:p>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声には出さず、</a:t>
            </a:r>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もらえるだけ有難いことかと自分を納得させることしかできません。</a:t>
            </a:r>
            <a:r>
              <a:rPr kumimoji="1" lang="ja-JP" altLang="en-US" sz="1200" kern="1200" dirty="0">
                <a:solidFill>
                  <a:srgbClr val="FF0000"/>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2A203-AA7C-460A-8D96-42DE8F22BA6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522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では労働組合がある場合その不満はどうなるか</a:t>
            </a:r>
          </a:p>
          <a:p>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労働組合を通して数の力で、これじゃ生活できない！</a:t>
            </a:r>
            <a:r>
              <a:rPr kumimoji="1" lang="ja-JP" altLang="en-US" sz="1200" kern="1200" dirty="0">
                <a:solidFill>
                  <a:schemeClr val="tx1"/>
                </a:solidFill>
                <a:effectLst/>
                <a:latin typeface="+mn-lt"/>
                <a:ea typeface="+mn-ea"/>
                <a:cs typeface="+mn-cs"/>
              </a:rPr>
              <a:t>ボーナスの支給額を増やせ</a:t>
            </a:r>
            <a:r>
              <a:rPr kumimoji="1" lang="ja-JP" altLang="ja-JP" sz="1200" kern="1200" dirty="0">
                <a:solidFill>
                  <a:schemeClr val="tx1"/>
                </a:solidFill>
                <a:effectLst/>
                <a:latin typeface="+mn-lt"/>
                <a:ea typeface="+mn-ea"/>
                <a:cs typeface="+mn-cs"/>
              </a:rPr>
              <a:t>！と声を出して要求することができます。</a:t>
            </a:r>
            <a:r>
              <a:rPr kumimoji="1" lang="ja-JP" altLang="en-US" sz="1200" kern="1200" dirty="0">
                <a:solidFill>
                  <a:srgbClr val="FF0000"/>
                </a:solidFill>
                <a:effectLst/>
                <a:latin typeface="+mn-lt"/>
                <a:ea typeface="+mn-ea"/>
                <a:cs typeface="+mn-cs"/>
              </a:rPr>
              <a:t>（／）</a:t>
            </a:r>
            <a:endParaRPr kumimoji="1" lang="ja-JP" altLang="ja-JP" sz="1200" kern="1200" dirty="0">
              <a:solidFill>
                <a:srgbClr val="FF0000"/>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2A203-AA7C-460A-8D96-42DE8F22BA6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496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これは当たり前のことではなく</a:t>
            </a:r>
            <a:r>
              <a:rPr kumimoji="1" lang="ja-JP" altLang="en-US"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労働組合があるからこそ要求できることなんです。</a:t>
            </a:r>
          </a:p>
          <a:p>
            <a:r>
              <a:rPr kumimoji="1" lang="ja-JP" altLang="ja-JP" sz="1200" kern="1200" dirty="0">
                <a:solidFill>
                  <a:schemeClr val="tx1"/>
                </a:solidFill>
                <a:effectLst/>
                <a:latin typeface="+mn-lt"/>
                <a:ea typeface="+mn-ea"/>
                <a:cs typeface="+mn-cs"/>
              </a:rPr>
              <a:t>　それはなぜか。法人は労働組合からあった要求に対して誠実に対応しなければならないというものが労働組合法という法律で保障されているからなんです。</a:t>
            </a:r>
          </a:p>
          <a:p>
            <a:r>
              <a:rPr kumimoji="1" lang="ja-JP" altLang="ja-JP" sz="1200" kern="1200" dirty="0">
                <a:solidFill>
                  <a:schemeClr val="tx1"/>
                </a:solidFill>
                <a:effectLst/>
                <a:latin typeface="+mn-lt"/>
                <a:ea typeface="+mn-ea"/>
                <a:cs typeface="+mn-cs"/>
              </a:rPr>
              <a:t>　逆に労働組合のない職場では一人ひとりの愚痴で終わってしまうことがほとんどです。</a:t>
            </a:r>
          </a:p>
          <a:p>
            <a:r>
              <a:rPr kumimoji="1" lang="ja-JP" altLang="ja-JP" sz="1200" kern="1200" dirty="0">
                <a:solidFill>
                  <a:schemeClr val="tx1"/>
                </a:solidFill>
                <a:effectLst/>
                <a:latin typeface="+mn-lt"/>
                <a:ea typeface="+mn-ea"/>
                <a:cs typeface="+mn-cs"/>
              </a:rPr>
              <a:t>　仮に自分の気持ちを伝えたとしても、意見としては聞いたとか、不満があるなら他で働けなど立ち会ってくれないことがほとんどです。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今回はボーナスを例に挙げましたが、その他にも労働条件に関わることや、人員が不足しているから人員を増やせ！などおかしいと思うこと、改善してほしいことを要求し交渉することができます。</a:t>
            </a:r>
            <a:r>
              <a:rPr kumimoji="1" lang="ja-JP" altLang="en-US" sz="1200" kern="1200" dirty="0">
                <a:solidFill>
                  <a:srgbClr val="FF0000"/>
                </a:solidFill>
                <a:effectLst/>
                <a:latin typeface="+mn-lt"/>
                <a:ea typeface="+mn-ea"/>
                <a:cs typeface="+mn-cs"/>
              </a:rPr>
              <a:t>（／）</a:t>
            </a:r>
            <a:endParaRPr kumimoji="1" lang="ja-JP" altLang="ja-JP" sz="1200" kern="1200" dirty="0">
              <a:solidFill>
                <a:srgbClr val="FF0000"/>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32A203-AA7C-460A-8D96-42DE8F22BA6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7918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（時間があれば）</a:t>
            </a:r>
            <a:br>
              <a:rPr kumimoji="1" lang="en-US" altLang="ja-JP" dirty="0"/>
            </a:br>
            <a:r>
              <a:rPr kumimoji="1" lang="en-US" altLang="ja-JP" sz="1200" kern="1200" dirty="0">
                <a:solidFill>
                  <a:schemeClr val="tx1"/>
                </a:solidFill>
                <a:effectLst/>
                <a:latin typeface="+mn-lt"/>
                <a:ea typeface="+mn-ea"/>
                <a:cs typeface="+mn-cs"/>
              </a:rPr>
              <a:t>【</a:t>
            </a:r>
            <a:r>
              <a:rPr kumimoji="1" lang="ja-JP" altLang="en-US" sz="1200" kern="1200" dirty="0">
                <a:solidFill>
                  <a:srgbClr val="FF0000"/>
                </a:solidFill>
                <a:effectLst/>
                <a:latin typeface="+mn-lt"/>
                <a:ea typeface="+mn-ea"/>
                <a:cs typeface="+mn-cs"/>
              </a:rPr>
              <a:t>（／）</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a:t>
            </a:r>
            <a:r>
              <a:rPr kumimoji="1" lang="ja-JP" altLang="en-US" sz="1200" kern="1200" dirty="0">
                <a:solidFill>
                  <a:schemeClr val="tx1"/>
                </a:solidFill>
                <a:effectLst/>
                <a:latin typeface="+mn-lt"/>
                <a:ea typeface="+mn-ea"/>
                <a:cs typeface="+mn-cs"/>
              </a:rPr>
              <a:t>キーを押してください</a:t>
            </a:r>
            <a:r>
              <a:rPr kumimoji="1" lang="en-US" altLang="ja-JP" sz="1200" kern="1200" dirty="0">
                <a:solidFill>
                  <a:schemeClr val="tx1"/>
                </a:solidFill>
                <a:effectLst/>
                <a:latin typeface="+mn-lt"/>
                <a:ea typeface="+mn-ea"/>
                <a:cs typeface="+mn-cs"/>
              </a:rPr>
              <a:t>】</a:t>
            </a:r>
          </a:p>
          <a:p>
            <a:r>
              <a:rPr kumimoji="1" lang="ja-JP" altLang="en-US" dirty="0"/>
              <a:t>具体的に説明すると、</a:t>
            </a:r>
            <a:endParaRPr kumimoji="1" lang="en-US" altLang="ja-JP" dirty="0"/>
          </a:p>
          <a:p>
            <a:r>
              <a:rPr kumimoji="1" lang="ja-JP" altLang="en-US" dirty="0"/>
              <a:t>①給料や働く条件をよくしたいと思ったら、労働組合が働くみんなの代表として会社と話し合いを行います。</a:t>
            </a:r>
            <a:endParaRPr kumimoji="1" lang="en-US" altLang="ja-JP" dirty="0"/>
          </a:p>
          <a:p>
            <a:r>
              <a:rPr kumimoji="1" lang="ja-JP" altLang="en-US" dirty="0"/>
              <a:t>②もし働いている環境が危険だったら？</a:t>
            </a:r>
            <a:r>
              <a:rPr kumimoji="1" lang="ja-JP" altLang="en-US" dirty="0">
                <a:solidFill>
                  <a:srgbClr val="FF0000"/>
                </a:solidFill>
              </a:rPr>
              <a:t>（／）</a:t>
            </a:r>
            <a:r>
              <a:rPr kumimoji="1" lang="ja-JP" altLang="en-US" dirty="0"/>
              <a:t>労働組合が安全な職場づくりに向けて会社に提案します。</a:t>
            </a:r>
            <a:endParaRPr kumimoji="1" lang="en-US" altLang="ja-JP" dirty="0"/>
          </a:p>
          <a:p>
            <a:r>
              <a:rPr kumimoji="1" lang="ja-JP" altLang="en-US" dirty="0"/>
              <a:t>そしてこの二つはどちらも</a:t>
            </a:r>
            <a:r>
              <a:rPr kumimoji="1" lang="ja-JP" altLang="en-US" dirty="0">
                <a:solidFill>
                  <a:srgbClr val="FF0000"/>
                </a:solidFill>
              </a:rPr>
              <a:t>（／）</a:t>
            </a:r>
            <a:r>
              <a:rPr kumimoji="1" lang="ja-JP" altLang="en-US" dirty="0"/>
              <a:t>組合員みんなから寄せられる声であることが何より大切です。</a:t>
            </a:r>
            <a:r>
              <a:rPr kumimoji="1" lang="ja-JP" altLang="en-US" dirty="0">
                <a:solidFill>
                  <a:srgbClr val="FF0000"/>
                </a:solidFill>
              </a:rPr>
              <a:t>（／）</a:t>
            </a:r>
            <a:endParaRPr kumimoji="1" lang="ja-JP" altLang="en-US" dirty="0"/>
          </a:p>
        </p:txBody>
      </p:sp>
      <p:sp>
        <p:nvSpPr>
          <p:cNvPr id="4" name="スライド番号プレースホルダー 3"/>
          <p:cNvSpPr>
            <a:spLocks noGrp="1"/>
          </p:cNvSpPr>
          <p:nvPr>
            <p:ph type="sldNum" sz="quarter" idx="5"/>
          </p:nvPr>
        </p:nvSpPr>
        <p:spPr/>
        <p:txBody>
          <a:bodyPr/>
          <a:lstStyle/>
          <a:p>
            <a:fld id="{F12D32B7-D6EA-4B2A-B8DD-A6942CC9FB97}" type="slidenum">
              <a:rPr kumimoji="1" lang="ja-JP" altLang="en-US" smtClean="0"/>
              <a:t>9</a:t>
            </a:fld>
            <a:endParaRPr kumimoji="1" lang="ja-JP" altLang="en-US"/>
          </a:p>
        </p:txBody>
      </p:sp>
    </p:spTree>
    <p:extLst>
      <p:ext uri="{BB962C8B-B14F-4D97-AF65-F5344CB8AC3E}">
        <p14:creationId xmlns:p14="http://schemas.microsoft.com/office/powerpoint/2010/main" val="118264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030A3-995C-035C-4C35-EDBDA0EB9B5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2D224B-C844-B04D-5193-55556F461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26B4234-FC78-D329-C4C7-5CD6673BC541}"/>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631F0023-CCA5-87B3-8CB0-174F40707C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9EF2C8-9979-BDB2-6894-317C9D7193EC}"/>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78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81836-D661-2C65-C310-C0102629B11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550370-D808-F425-454D-5F270A227E2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7C09AD-68F0-4D5A-8360-DD7E90D4AD5D}"/>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5147E20F-81FA-02D4-29E1-EEE2D2E47D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BF85A6-9A51-738D-38AA-738C9DAA77E4}"/>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212166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303D86-00A8-C9D0-D20E-02A78075B0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3B69AC-B1DA-AA09-724D-59E9FFC7AE0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6610E9-C993-950E-C1DB-BCD5F0911378}"/>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59771DBD-F3ED-D47B-9484-6BD517326D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75B42-3556-1433-8FC8-24586D91A2B5}"/>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225077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2445978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13152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a:xfrm>
            <a:off x="2182708" y="6272784"/>
            <a:ext cx="6327648" cy="365125"/>
          </a:xfrm>
        </p:spPr>
        <p:txBody>
          <a:bodyPr/>
          <a:lstStyle/>
          <a:p>
            <a:endParaRPr kumimoji="1" lang="ja-JP"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41193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5895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1491959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1090016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337360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156174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ADC4B-E366-3F25-EAE7-A5C718A3E6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779BBB-68F9-AC79-E5F3-1BB1F5A6C5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855522-99E7-4026-3916-7A471592AA63}"/>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92460162-B7AB-648D-C832-7190AC667C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54EE9C-36CC-34EF-2823-2E7196BBF2DD}"/>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936976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3783821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331116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383039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DE38D-55F8-9176-CD1E-E395D18AA00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345729-EC02-0D09-5172-5B92F0867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1673AA7-B349-7EA1-A879-FDBC4E7B60A8}"/>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A934E129-E034-15EE-92D5-ABB1DF8063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764BA2-C4C6-38DE-66EB-FC4336E820F8}"/>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343457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F5D1B-C914-DC4D-6E85-8D0A08C68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8B2EEB-FFBE-0B14-B7C5-F83231019E8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0550E2-BCF8-5465-C62D-4A97D73A57A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9241C1-0997-A7C8-0824-29E18DA34D66}"/>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6" name="フッター プレースホルダー 5">
            <a:extLst>
              <a:ext uri="{FF2B5EF4-FFF2-40B4-BE49-F238E27FC236}">
                <a16:creationId xmlns:a16="http://schemas.microsoft.com/office/drawing/2014/main" id="{401F6499-D711-7120-2366-1D17F16126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7C0AC5-3B0F-BA38-B686-87A1E73DCA4B}"/>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2389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88FA5-54AD-ABFC-EBF4-C647AA47DA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EDC47F-5A2D-58FE-85E3-13C556730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D467A25-B371-F33A-8404-54B2A53D27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912380-25EA-FB30-C15D-435B92F0D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C321F7D-6703-0E02-BF44-C2C3ADD1194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6CB5A2D-A8F3-8281-1AC6-0A6EFF866851}"/>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8" name="フッター プレースホルダー 7">
            <a:extLst>
              <a:ext uri="{FF2B5EF4-FFF2-40B4-BE49-F238E27FC236}">
                <a16:creationId xmlns:a16="http://schemas.microsoft.com/office/drawing/2014/main" id="{45B7A744-4297-7AAC-F1C3-13F83C0D668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3DC324F-79A7-E728-4079-1E21C9112BF9}"/>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198779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25A05-986C-A219-8DEA-9A04B5ED06C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CBA83E4-701C-CA60-8147-4271BC2B71F2}"/>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4" name="フッター プレースホルダー 3">
            <a:extLst>
              <a:ext uri="{FF2B5EF4-FFF2-40B4-BE49-F238E27FC236}">
                <a16:creationId xmlns:a16="http://schemas.microsoft.com/office/drawing/2014/main" id="{7F6A4BD7-276B-9433-EBE3-8021B28F6F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8E50D9-5FFF-4223-5F49-31F069172FC8}"/>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305191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9417C7-474C-96EF-D2E6-9FEC805169E5}"/>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3" name="フッター プレースホルダー 2">
            <a:extLst>
              <a:ext uri="{FF2B5EF4-FFF2-40B4-BE49-F238E27FC236}">
                <a16:creationId xmlns:a16="http://schemas.microsoft.com/office/drawing/2014/main" id="{9B529BB6-7FA2-62D0-90BF-DD50260157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D80B60-9929-CBFC-B902-2749D5B802A8}"/>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52619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AC4EC5-351C-4B8B-195C-5ACA10CD9D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D3C244-A74F-1E6C-29B7-65567504A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0F3D1B-0B77-5A7A-C1D9-E85287C15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AC983E-1952-FF50-1941-0EA8577AD5C0}"/>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6" name="フッター プレースホルダー 5">
            <a:extLst>
              <a:ext uri="{FF2B5EF4-FFF2-40B4-BE49-F238E27FC236}">
                <a16:creationId xmlns:a16="http://schemas.microsoft.com/office/drawing/2014/main" id="{B327EBBD-E645-B695-50D3-3ADAC50269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A80AE9-62D3-516A-F76C-A98A0121AEC5}"/>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37132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13D3E-4239-A6B4-DD0D-2BA26A146B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4910B8F-C6A9-DE73-2F23-2A4145288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4CDA3BF-7382-B3AE-9AF9-205A62889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F01FE3-DCB8-D2E8-D4CD-FD92C78FE238}"/>
              </a:ext>
            </a:extLst>
          </p:cNvPr>
          <p:cNvSpPr>
            <a:spLocks noGrp="1"/>
          </p:cNvSpPr>
          <p:nvPr>
            <p:ph type="dt" sz="half" idx="10"/>
          </p:nvPr>
        </p:nvSpPr>
        <p:spPr/>
        <p:txBody>
          <a:bodyPr/>
          <a:lstStyle/>
          <a:p>
            <a:fld id="{F3067785-B028-47DA-A67A-A125C28B7404}" type="datetimeFigureOut">
              <a:rPr kumimoji="1" lang="ja-JP" altLang="en-US" smtClean="0"/>
              <a:t>2026/2/13</a:t>
            </a:fld>
            <a:endParaRPr kumimoji="1" lang="ja-JP" altLang="en-US"/>
          </a:p>
        </p:txBody>
      </p:sp>
      <p:sp>
        <p:nvSpPr>
          <p:cNvPr id="6" name="フッター プレースホルダー 5">
            <a:extLst>
              <a:ext uri="{FF2B5EF4-FFF2-40B4-BE49-F238E27FC236}">
                <a16:creationId xmlns:a16="http://schemas.microsoft.com/office/drawing/2014/main" id="{719EC321-F8AA-FEB8-1F1D-374ACCE971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18866C-7F84-3BCB-29C1-4042C298E5F7}"/>
              </a:ext>
            </a:extLst>
          </p:cNvPr>
          <p:cNvSpPr>
            <a:spLocks noGrp="1"/>
          </p:cNvSpPr>
          <p:nvPr>
            <p:ph type="sldNum" sz="quarter" idx="12"/>
          </p:nvPr>
        </p:nvSpPr>
        <p:spPr/>
        <p:txBody>
          <a:body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304322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9A05A9-19A4-8A18-D2D9-989DED433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2508A3-DFD3-A088-98BC-C86BA10BB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66AC61-7E8E-E4B8-25C0-C3B8CFFF0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67785-B028-47DA-A67A-A125C28B7404}" type="datetimeFigureOut">
              <a:rPr kumimoji="1" lang="ja-JP" altLang="en-US" smtClean="0"/>
              <a:t>2026/2/13</a:t>
            </a:fld>
            <a:endParaRPr kumimoji="1" lang="ja-JP" altLang="en-US"/>
          </a:p>
        </p:txBody>
      </p:sp>
      <p:sp>
        <p:nvSpPr>
          <p:cNvPr id="5" name="フッター プレースホルダー 4">
            <a:extLst>
              <a:ext uri="{FF2B5EF4-FFF2-40B4-BE49-F238E27FC236}">
                <a16:creationId xmlns:a16="http://schemas.microsoft.com/office/drawing/2014/main" id="{E3D72F90-55D0-E1BE-561B-4B3177EE9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6340F5-DF9E-3F5A-EE83-F122AC8ED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68271-B5B7-4FC0-8B5C-D1E84361C049}" type="slidenum">
              <a:rPr kumimoji="1" lang="ja-JP" altLang="en-US" smtClean="0"/>
              <a:t>‹#›</a:t>
            </a:fld>
            <a:endParaRPr kumimoji="1" lang="ja-JP" altLang="en-US"/>
          </a:p>
        </p:txBody>
      </p:sp>
    </p:spTree>
    <p:extLst>
      <p:ext uri="{BB962C8B-B14F-4D97-AF65-F5344CB8AC3E}">
        <p14:creationId xmlns:p14="http://schemas.microsoft.com/office/powerpoint/2010/main" val="802305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133DCD1-84D5-4929-AFEB-248781DE1A3C}" type="datetimeFigureOut">
              <a:rPr kumimoji="1" lang="ja-JP" altLang="en-US" smtClean="0"/>
              <a:t>2026/2/13</a:t>
            </a:fld>
            <a:endParaRPr kumimoji="1" lang="ja-JP"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kumimoji="1" lang="ja-JP"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1662CFF-1F58-4333-B475-699163DEB4D7}" type="slidenum">
              <a:rPr kumimoji="1" lang="ja-JP" altLang="en-US" smtClean="0"/>
              <a:t>‹#›</a:t>
            </a:fld>
            <a:endParaRPr kumimoji="1" lang="ja-JP" altLang="en-US"/>
          </a:p>
        </p:txBody>
      </p:sp>
    </p:spTree>
    <p:extLst>
      <p:ext uri="{BB962C8B-B14F-4D97-AF65-F5344CB8AC3E}">
        <p14:creationId xmlns:p14="http://schemas.microsoft.com/office/powerpoint/2010/main" val="3226149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1.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3.wdp"/><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4.wdp"/><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4.wdp"/><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1.jpe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5.wdp"/><Relationship Id="rId4" Type="http://schemas.openxmlformats.org/officeDocument/2006/relationships/image" Target="../media/image53.pn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爽やかポップな集中線の背景(10種) | OKUMONO">
            <a:extLst>
              <a:ext uri="{FF2B5EF4-FFF2-40B4-BE49-F238E27FC236}">
                <a16:creationId xmlns:a16="http://schemas.microsoft.com/office/drawing/2014/main" id="{104ABC63-C175-444C-A9F0-5159F43262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1504D152-BFBA-13FE-34C0-8EB6189D4494}"/>
              </a:ext>
            </a:extLst>
          </p:cNvPr>
          <p:cNvSpPr>
            <a:spLocks noGrp="1"/>
          </p:cNvSpPr>
          <p:nvPr>
            <p:ph type="ctrTitle"/>
          </p:nvPr>
        </p:nvSpPr>
        <p:spPr>
          <a:xfrm>
            <a:off x="430600" y="2103490"/>
            <a:ext cx="11210762" cy="1581727"/>
          </a:xfrm>
        </p:spPr>
        <p:txBody>
          <a:bodyPr>
            <a:noAutofit/>
          </a:bodyPr>
          <a:lstStyle/>
          <a:p>
            <a:r>
              <a:rPr kumimoji="1" lang="ja-JP" altLang="en-US" sz="6600" dirty="0">
                <a:ln w="28575">
                  <a:solidFill>
                    <a:schemeClr val="tx1"/>
                  </a:solidFill>
                </a:ln>
                <a:solidFill>
                  <a:srgbClr val="FFFF00"/>
                </a:solidFill>
                <a:latin typeface="HG創英角ﾎﾟｯﾌﾟ体" panose="040B0A09000000000000" pitchFamily="49" charset="-128"/>
                <a:ea typeface="HG創英角ﾎﾟｯﾌﾟ体" panose="040B0A09000000000000" pitchFamily="49" charset="-128"/>
              </a:rPr>
              <a:t>新入職員の皆さん</a:t>
            </a:r>
            <a:br>
              <a:rPr kumimoji="1" lang="ja-JP" altLang="en-US" sz="6600" dirty="0">
                <a:ln w="28575">
                  <a:solidFill>
                    <a:schemeClr val="tx1"/>
                  </a:solidFill>
                </a:ln>
                <a:solidFill>
                  <a:srgbClr val="FFFF00"/>
                </a:solidFill>
                <a:latin typeface="HG創英角ﾎﾟｯﾌﾟ体" panose="040B0A09000000000000" pitchFamily="49" charset="-128"/>
                <a:ea typeface="HG創英角ﾎﾟｯﾌﾟ体" panose="040B0A09000000000000" pitchFamily="49" charset="-128"/>
              </a:rPr>
            </a:br>
            <a:r>
              <a:rPr kumimoji="1" lang="ja-JP" altLang="en-US" sz="6600" dirty="0">
                <a:ln w="28575">
                  <a:solidFill>
                    <a:schemeClr val="tx1"/>
                  </a:solidFill>
                </a:ln>
                <a:solidFill>
                  <a:srgbClr val="FFFF00"/>
                </a:solidFill>
                <a:latin typeface="HG創英角ﾎﾟｯﾌﾟ体" panose="040B0A09000000000000" pitchFamily="49" charset="-128"/>
                <a:ea typeface="HG創英角ﾎﾟｯﾌﾟ体" panose="040B0A09000000000000" pitchFamily="49" charset="-128"/>
              </a:rPr>
              <a:t>ご入職おめでとうございます</a:t>
            </a:r>
          </a:p>
        </p:txBody>
      </p:sp>
      <p:sp>
        <p:nvSpPr>
          <p:cNvPr id="5" name="字幕 2">
            <a:extLst>
              <a:ext uri="{FF2B5EF4-FFF2-40B4-BE49-F238E27FC236}">
                <a16:creationId xmlns:a16="http://schemas.microsoft.com/office/drawing/2014/main" id="{6F71A044-53CA-AAA0-4EDD-19F1F8606EA1}"/>
              </a:ext>
            </a:extLst>
          </p:cNvPr>
          <p:cNvSpPr>
            <a:spLocks noGrp="1"/>
          </p:cNvSpPr>
          <p:nvPr>
            <p:ph type="subTitle" idx="1"/>
          </p:nvPr>
        </p:nvSpPr>
        <p:spPr>
          <a:xfrm>
            <a:off x="1547091" y="3931901"/>
            <a:ext cx="8783782" cy="1766598"/>
          </a:xfrm>
        </p:spPr>
        <p:txBody>
          <a:bodyPr>
            <a:normAutofit/>
          </a:bodyPr>
          <a:lstStyle/>
          <a:p>
            <a:r>
              <a:rPr kumimoji="1" lang="zh-TW" altLang="en-US" sz="3600" dirty="0">
                <a:ea typeface="HG創英角ﾎﾟｯﾌﾟ体" panose="040B0A09000000000000" pitchFamily="49" charset="-128"/>
              </a:rPr>
              <a:t>●</a:t>
            </a:r>
            <a:r>
              <a:rPr kumimoji="1" lang="ja-JP" altLang="en-US" sz="3600" dirty="0">
                <a:ea typeface="HG創英角ﾎﾟｯﾌﾟ体" panose="040B0A09000000000000" pitchFamily="49" charset="-128"/>
              </a:rPr>
              <a:t>●</a:t>
            </a:r>
            <a:r>
              <a:rPr kumimoji="1" lang="zh-TW" altLang="en-US" sz="3600" dirty="0">
                <a:ea typeface="HG創英角ﾎﾟｯﾌﾟ体" panose="040B0A09000000000000" pitchFamily="49" charset="-128"/>
              </a:rPr>
              <a:t>労働組合　説明会</a:t>
            </a:r>
            <a:endParaRPr kumimoji="1" lang="en-US" altLang="zh-TW" sz="3600" dirty="0">
              <a:ea typeface="HG創英角ﾎﾟｯﾌﾟ体" panose="040B0A09000000000000" pitchFamily="49" charset="-128"/>
            </a:endParaRPr>
          </a:p>
        </p:txBody>
      </p:sp>
      <p:pic>
        <p:nvPicPr>
          <p:cNvPr id="6" name="図 5">
            <a:extLst>
              <a:ext uri="{FF2B5EF4-FFF2-40B4-BE49-F238E27FC236}">
                <a16:creationId xmlns:a16="http://schemas.microsoft.com/office/drawing/2014/main" id="{1B55A4DF-1EF0-0546-AFD9-6D9AD3A684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8581" y="5457753"/>
            <a:ext cx="2181529" cy="847843"/>
          </a:xfrm>
          <a:prstGeom prst="rect">
            <a:avLst/>
          </a:prstGeom>
        </p:spPr>
      </p:pic>
      <p:sp>
        <p:nvSpPr>
          <p:cNvPr id="7" name="テキスト ボックス 6">
            <a:extLst>
              <a:ext uri="{FF2B5EF4-FFF2-40B4-BE49-F238E27FC236}">
                <a16:creationId xmlns:a16="http://schemas.microsoft.com/office/drawing/2014/main" id="{73F24A1E-C31A-9947-BD88-0B367468F082}"/>
              </a:ext>
            </a:extLst>
          </p:cNvPr>
          <p:cNvSpPr txBox="1"/>
          <p:nvPr/>
        </p:nvSpPr>
        <p:spPr>
          <a:xfrm>
            <a:off x="4106178" y="5566726"/>
            <a:ext cx="5356052" cy="584775"/>
          </a:xfrm>
          <a:prstGeom prst="rect">
            <a:avLst/>
          </a:prstGeom>
          <a:noFill/>
        </p:spPr>
        <p:txBody>
          <a:bodyPr vert="horz" wrap="square" rtlCol="0">
            <a:spAutoFit/>
          </a:bodyPr>
          <a:lstStyle/>
          <a:p>
            <a:pPr algn="r"/>
            <a:r>
              <a:rPr lang="ja-JP" altLang="en-US" sz="3200" dirty="0">
                <a:latin typeface="HGP創英角ﾎﾟｯﾌﾟ体" panose="040B0A00000000000000" pitchFamily="50" charset="-128"/>
                <a:ea typeface="HGP創英角ﾎﾟｯﾌﾟ体" panose="040B0A00000000000000" pitchFamily="50" charset="-128"/>
              </a:rPr>
              <a:t>　日本医療労働組合連合会</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8" name="Picture 4" descr="パーティーのクラッカーのイラスト">
            <a:extLst>
              <a:ext uri="{FF2B5EF4-FFF2-40B4-BE49-F238E27FC236}">
                <a16:creationId xmlns:a16="http://schemas.microsoft.com/office/drawing/2014/main" id="{71E0A27F-9725-59AD-7700-9ECCFC3942A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641" y="0"/>
            <a:ext cx="2759454" cy="2759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パーティーのクラッカーのイラスト">
            <a:extLst>
              <a:ext uri="{FF2B5EF4-FFF2-40B4-BE49-F238E27FC236}">
                <a16:creationId xmlns:a16="http://schemas.microsoft.com/office/drawing/2014/main" id="{5C849700-E941-208D-305C-6FA1F53CC8F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8659643" y="216544"/>
            <a:ext cx="3110993" cy="27594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看護婦・ナースのイラスト（全身）">
            <a:extLst>
              <a:ext uri="{FF2B5EF4-FFF2-40B4-BE49-F238E27FC236}">
                <a16:creationId xmlns:a16="http://schemas.microsoft.com/office/drawing/2014/main" id="{138B73AA-ACC3-2BDB-1288-8084A6AA1E3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94638" y="3429000"/>
            <a:ext cx="1946724" cy="300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6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08C9467-5A88-C753-A5E4-9775A3D12D98}"/>
              </a:ext>
            </a:extLst>
          </p:cNvPr>
          <p:cNvSpPr txBox="1"/>
          <p:nvPr/>
        </p:nvSpPr>
        <p:spPr>
          <a:xfrm>
            <a:off x="459716" y="207171"/>
            <a:ext cx="546974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具体的には・・・</a:t>
            </a:r>
          </a:p>
        </p:txBody>
      </p:sp>
      <p:sp>
        <p:nvSpPr>
          <p:cNvPr id="6" name="テキスト ボックス 5">
            <a:extLst>
              <a:ext uri="{FF2B5EF4-FFF2-40B4-BE49-F238E27FC236}">
                <a16:creationId xmlns:a16="http://schemas.microsoft.com/office/drawing/2014/main" id="{917ECAB1-7AF2-76BA-35B2-D9FAC979A0C8}"/>
              </a:ext>
            </a:extLst>
          </p:cNvPr>
          <p:cNvSpPr txBox="1"/>
          <p:nvPr/>
        </p:nvSpPr>
        <p:spPr>
          <a:xfrm>
            <a:off x="5692164" y="207171"/>
            <a:ext cx="261342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その②</a:t>
            </a:r>
          </a:p>
        </p:txBody>
      </p:sp>
      <p:sp>
        <p:nvSpPr>
          <p:cNvPr id="7" name="コンテンツ プレースホルダー 2">
            <a:extLst>
              <a:ext uri="{FF2B5EF4-FFF2-40B4-BE49-F238E27FC236}">
                <a16:creationId xmlns:a16="http://schemas.microsoft.com/office/drawing/2014/main" id="{6143259C-4BC0-613C-8DA6-7843663D81A6}"/>
              </a:ext>
            </a:extLst>
          </p:cNvPr>
          <p:cNvSpPr txBox="1">
            <a:spLocks/>
          </p:cNvSpPr>
          <p:nvPr/>
        </p:nvSpPr>
        <p:spPr>
          <a:xfrm>
            <a:off x="611697" y="1485125"/>
            <a:ext cx="454639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有給申請しても</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許可されなかった</a:t>
            </a:r>
          </a:p>
        </p:txBody>
      </p:sp>
      <p:pic>
        <p:nvPicPr>
          <p:cNvPr id="8" name="Picture 4" descr="カラフルな囲み枠2 | 無料イラスト素材｜素材ラボ">
            <a:extLst>
              <a:ext uri="{FF2B5EF4-FFF2-40B4-BE49-F238E27FC236}">
                <a16:creationId xmlns:a16="http://schemas.microsoft.com/office/drawing/2014/main" id="{DA14D986-422D-8F2D-11AE-B25DA43741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1" y="3011055"/>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a:extLst>
              <a:ext uri="{FF2B5EF4-FFF2-40B4-BE49-F238E27FC236}">
                <a16:creationId xmlns:a16="http://schemas.microsoft.com/office/drawing/2014/main" id="{0DCEBC5A-0E12-9A07-ABA1-74F95D3F663E}"/>
              </a:ext>
            </a:extLst>
          </p:cNvPr>
          <p:cNvSpPr txBox="1">
            <a:spLocks/>
          </p:cNvSpPr>
          <p:nvPr/>
        </p:nvSpPr>
        <p:spPr>
          <a:xfrm>
            <a:off x="729291" y="3351459"/>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労働組合がみんなの</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意見をまとめて会社と</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交渉します！　</a:t>
            </a:r>
          </a:p>
        </p:txBody>
      </p:sp>
      <p:sp>
        <p:nvSpPr>
          <p:cNvPr id="10" name="コンテンツ プレースホルダー 2">
            <a:extLst>
              <a:ext uri="{FF2B5EF4-FFF2-40B4-BE49-F238E27FC236}">
                <a16:creationId xmlns:a16="http://schemas.microsoft.com/office/drawing/2014/main" id="{F2B72AF2-4131-6191-09E8-53FEEB1ED190}"/>
              </a:ext>
            </a:extLst>
          </p:cNvPr>
          <p:cNvSpPr txBox="1">
            <a:spLocks/>
          </p:cNvSpPr>
          <p:nvPr/>
        </p:nvSpPr>
        <p:spPr>
          <a:xfrm>
            <a:off x="7141807" y="1485125"/>
            <a:ext cx="454639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仕事を急に辞めろと言われた・・・</a:t>
            </a:r>
          </a:p>
        </p:txBody>
      </p:sp>
      <p:pic>
        <p:nvPicPr>
          <p:cNvPr id="11" name="Picture 4" descr="カラフルな囲み枠2 | 無料イラスト素材｜素材ラボ">
            <a:extLst>
              <a:ext uri="{FF2B5EF4-FFF2-40B4-BE49-F238E27FC236}">
                <a16:creationId xmlns:a16="http://schemas.microsoft.com/office/drawing/2014/main" id="{674AA108-F0C2-379C-CF05-3C812C6AF4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7213" y="3011055"/>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a:extLst>
              <a:ext uri="{FF2B5EF4-FFF2-40B4-BE49-F238E27FC236}">
                <a16:creationId xmlns:a16="http://schemas.microsoft.com/office/drawing/2014/main" id="{4D7958AD-4B8B-5BC5-FCD8-7AD885FEE9AC}"/>
              </a:ext>
            </a:extLst>
          </p:cNvPr>
          <p:cNvSpPr txBox="1">
            <a:spLocks/>
          </p:cNvSpPr>
          <p:nvPr/>
        </p:nvSpPr>
        <p:spPr>
          <a:xfrm>
            <a:off x="7391998" y="3351459"/>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労働組合が</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理不尽な解雇に対して</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対処します！</a:t>
            </a:r>
          </a:p>
        </p:txBody>
      </p:sp>
      <p:sp>
        <p:nvSpPr>
          <p:cNvPr id="13" name="コンテンツ プレースホルダー 2">
            <a:extLst>
              <a:ext uri="{FF2B5EF4-FFF2-40B4-BE49-F238E27FC236}">
                <a16:creationId xmlns:a16="http://schemas.microsoft.com/office/drawing/2014/main" id="{248E4602-3BF1-2973-F435-254E492BCCF1}"/>
              </a:ext>
            </a:extLst>
          </p:cNvPr>
          <p:cNvSpPr txBox="1">
            <a:spLocks/>
          </p:cNvSpPr>
          <p:nvPr/>
        </p:nvSpPr>
        <p:spPr>
          <a:xfrm>
            <a:off x="2020348" y="5594224"/>
            <a:ext cx="8839330" cy="114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↳「働く人たちがより良い環境で安心して</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働けるようにすること」に結びついている！</a:t>
            </a:r>
          </a:p>
        </p:txBody>
      </p:sp>
    </p:spTree>
    <p:extLst>
      <p:ext uri="{BB962C8B-B14F-4D97-AF65-F5344CB8AC3E}">
        <p14:creationId xmlns:p14="http://schemas.microsoft.com/office/powerpoint/2010/main" val="12760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51DE00C-9616-7217-CB3E-7D3E7EC7939C}"/>
              </a:ext>
            </a:extLst>
          </p:cNvPr>
          <p:cNvSpPr txBox="1"/>
          <p:nvPr/>
        </p:nvSpPr>
        <p:spPr>
          <a:xfrm>
            <a:off x="459716" y="207171"/>
            <a:ext cx="546974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さらに・・・</a:t>
            </a:r>
          </a:p>
        </p:txBody>
      </p:sp>
      <p:sp>
        <p:nvSpPr>
          <p:cNvPr id="6" name="コンテンツ プレースホルダー 2">
            <a:extLst>
              <a:ext uri="{FF2B5EF4-FFF2-40B4-BE49-F238E27FC236}">
                <a16:creationId xmlns:a16="http://schemas.microsoft.com/office/drawing/2014/main" id="{9B68A55A-B10A-AC57-2F61-2DD234E07731}"/>
              </a:ext>
            </a:extLst>
          </p:cNvPr>
          <p:cNvSpPr txBox="1">
            <a:spLocks/>
          </p:cNvSpPr>
          <p:nvPr/>
        </p:nvSpPr>
        <p:spPr>
          <a:xfrm>
            <a:off x="611697" y="1485125"/>
            <a:ext cx="454639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職場で嫌がらせを</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受けていて辛い</a:t>
            </a:r>
          </a:p>
        </p:txBody>
      </p:sp>
      <p:pic>
        <p:nvPicPr>
          <p:cNvPr id="7" name="Picture 4" descr="カラフルな囲み枠2 | 無料イラスト素材｜素材ラボ">
            <a:extLst>
              <a:ext uri="{FF2B5EF4-FFF2-40B4-BE49-F238E27FC236}">
                <a16:creationId xmlns:a16="http://schemas.microsoft.com/office/drawing/2014/main" id="{0A9449A9-185E-DA67-DAFB-2EA4FD9CF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1" y="3011055"/>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a:extLst>
              <a:ext uri="{FF2B5EF4-FFF2-40B4-BE49-F238E27FC236}">
                <a16:creationId xmlns:a16="http://schemas.microsoft.com/office/drawing/2014/main" id="{991C15CD-AE0D-F3E5-4B92-D4BB7AC627D8}"/>
              </a:ext>
            </a:extLst>
          </p:cNvPr>
          <p:cNvSpPr txBox="1">
            <a:spLocks/>
          </p:cNvSpPr>
          <p:nvPr/>
        </p:nvSpPr>
        <p:spPr>
          <a:xfrm>
            <a:off x="729291" y="3351458"/>
            <a:ext cx="4394411" cy="1578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労働組合であなたの話を聞き、問題の解決に</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向けてサポートします！</a:t>
            </a:r>
          </a:p>
        </p:txBody>
      </p:sp>
      <p:sp>
        <p:nvSpPr>
          <p:cNvPr id="9" name="コンテンツ プレースホルダー 2">
            <a:extLst>
              <a:ext uri="{FF2B5EF4-FFF2-40B4-BE49-F238E27FC236}">
                <a16:creationId xmlns:a16="http://schemas.microsoft.com/office/drawing/2014/main" id="{470B4CCE-669E-4BA4-6CF1-308546E2FBBA}"/>
              </a:ext>
            </a:extLst>
          </p:cNvPr>
          <p:cNvSpPr txBox="1">
            <a:spLocks/>
          </p:cNvSpPr>
          <p:nvPr/>
        </p:nvSpPr>
        <p:spPr>
          <a:xfrm>
            <a:off x="6881567" y="1485125"/>
            <a:ext cx="520883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働く人の権利を</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守るってどうやって？</a:t>
            </a:r>
          </a:p>
        </p:txBody>
      </p:sp>
      <p:pic>
        <p:nvPicPr>
          <p:cNvPr id="10" name="Picture 4" descr="カラフルな囲み枠2 | 無料イラスト素材｜素材ラボ">
            <a:extLst>
              <a:ext uri="{FF2B5EF4-FFF2-40B4-BE49-F238E27FC236}">
                <a16:creationId xmlns:a16="http://schemas.microsoft.com/office/drawing/2014/main" id="{882A744B-07C8-AD86-8EBF-EC5A2CDE01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0655" y="3011055"/>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a:extLst>
              <a:ext uri="{FF2B5EF4-FFF2-40B4-BE49-F238E27FC236}">
                <a16:creationId xmlns:a16="http://schemas.microsoft.com/office/drawing/2014/main" id="{2DDC53F1-1EDF-3340-50B1-F65CBA245D6C}"/>
              </a:ext>
            </a:extLst>
          </p:cNvPr>
          <p:cNvSpPr txBox="1">
            <a:spLocks/>
          </p:cNvSpPr>
          <p:nvPr/>
        </p:nvSpPr>
        <p:spPr>
          <a:xfrm>
            <a:off x="7391998" y="3351459"/>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労働基準法などの</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法律を使って会社に</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改善を求めます！</a:t>
            </a:r>
          </a:p>
        </p:txBody>
      </p:sp>
      <p:sp>
        <p:nvSpPr>
          <p:cNvPr id="2" name="コンテンツ プレースホルダー 2">
            <a:extLst>
              <a:ext uri="{FF2B5EF4-FFF2-40B4-BE49-F238E27FC236}">
                <a16:creationId xmlns:a16="http://schemas.microsoft.com/office/drawing/2014/main" id="{C72D98A4-0312-1FC3-F29E-3262635207EB}"/>
              </a:ext>
            </a:extLst>
          </p:cNvPr>
          <p:cNvSpPr txBox="1">
            <a:spLocks/>
          </p:cNvSpPr>
          <p:nvPr/>
        </p:nvSpPr>
        <p:spPr>
          <a:xfrm>
            <a:off x="2020348" y="5594224"/>
            <a:ext cx="8839330" cy="114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↳労働組合法という法律のもと、組合員が</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不当な扱いを受けないよう守られている！</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8625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パステルな夜空の背景・イラスト・フリー素材 - oishii ...">
            <a:extLst>
              <a:ext uri="{FF2B5EF4-FFF2-40B4-BE49-F238E27FC236}">
                <a16:creationId xmlns:a16="http://schemas.microsoft.com/office/drawing/2014/main" id="{1AAD025D-A909-0795-C577-CD6BB1C56E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502715D8-CB7D-1622-6403-5DBD6FE6FF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019" y="2003102"/>
            <a:ext cx="5376981" cy="3480294"/>
          </a:xfrm>
          <a:prstGeom prst="rect">
            <a:avLst/>
          </a:prstGeom>
        </p:spPr>
      </p:pic>
      <p:pic>
        <p:nvPicPr>
          <p:cNvPr id="6" name="図 5">
            <a:extLst>
              <a:ext uri="{FF2B5EF4-FFF2-40B4-BE49-F238E27FC236}">
                <a16:creationId xmlns:a16="http://schemas.microsoft.com/office/drawing/2014/main" id="{E928D5A6-2B52-9E33-7DD0-B53B77DD99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0013" y="2003102"/>
            <a:ext cx="5180644" cy="3480294"/>
          </a:xfrm>
          <a:prstGeom prst="rect">
            <a:avLst/>
          </a:prstGeom>
        </p:spPr>
      </p:pic>
      <p:sp>
        <p:nvSpPr>
          <p:cNvPr id="8" name="コンテンツ プレースホルダー 2">
            <a:extLst>
              <a:ext uri="{FF2B5EF4-FFF2-40B4-BE49-F238E27FC236}">
                <a16:creationId xmlns:a16="http://schemas.microsoft.com/office/drawing/2014/main" id="{973BC2EC-8109-8640-9FC5-B19608D34B7A}"/>
              </a:ext>
            </a:extLst>
          </p:cNvPr>
          <p:cNvSpPr txBox="1">
            <a:spLocks/>
          </p:cNvSpPr>
          <p:nvPr/>
        </p:nvSpPr>
        <p:spPr>
          <a:xfrm>
            <a:off x="307419" y="165373"/>
            <a:ext cx="11294357"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賃金や労働条件改善を目指し、</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会社と交渉する執行委員長と組合員の様子</a:t>
            </a:r>
          </a:p>
        </p:txBody>
      </p:sp>
      <p:sp>
        <p:nvSpPr>
          <p:cNvPr id="2" name="コンテンツ プレースホルダー 2">
            <a:extLst>
              <a:ext uri="{FF2B5EF4-FFF2-40B4-BE49-F238E27FC236}">
                <a16:creationId xmlns:a16="http://schemas.microsoft.com/office/drawing/2014/main" id="{2874F365-AF2C-264B-BAC6-AD10AA257E94}"/>
              </a:ext>
            </a:extLst>
          </p:cNvPr>
          <p:cNvSpPr txBox="1">
            <a:spLocks/>
          </p:cNvSpPr>
          <p:nvPr/>
        </p:nvSpPr>
        <p:spPr>
          <a:xfrm>
            <a:off x="307420" y="5547319"/>
            <a:ext cx="11419006" cy="114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みんなの声は</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lgn="ctr">
              <a:buFont typeface="Arial" panose="020B0604020202020204" pitchFamily="34" charset="0"/>
              <a:buNone/>
            </a:pP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「働きやすい職場環境づくり」を実現しやすくさせる！！</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469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367A80D9-6618-CA21-16B9-5AFD8694DE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C03F3B65-7BA8-9B85-5394-BFB8406E9B4D}"/>
              </a:ext>
            </a:extLst>
          </p:cNvPr>
          <p:cNvSpPr>
            <a:spLocks noGrp="1"/>
          </p:cNvSpPr>
          <p:nvPr>
            <p:ph type="title"/>
          </p:nvPr>
        </p:nvSpPr>
        <p:spPr>
          <a:xfrm>
            <a:off x="941518" y="52007"/>
            <a:ext cx="10906125" cy="1325563"/>
          </a:xfrm>
        </p:spPr>
        <p:txBody>
          <a:bodyPr>
            <a:normAutofit fontScale="90000"/>
          </a:bodyPr>
          <a:lstStyle/>
          <a:p>
            <a:r>
              <a:rPr kumimoji="1" lang="ja-JP" altLang="en-US" sz="6600" dirty="0">
                <a:latin typeface="HG創英角ﾎﾟｯﾌﾟ体" panose="040B0A09000000000000" pitchFamily="49" charset="-128"/>
                <a:ea typeface="HG創英角ﾎﾟｯﾌﾟ体" panose="040B0A09000000000000" pitchFamily="49" charset="-128"/>
              </a:rPr>
              <a:t>労働組合に入る</a:t>
            </a:r>
            <a:r>
              <a:rPr lang="en-US" altLang="ja-JP" sz="6600" dirty="0">
                <a:ln w="28575">
                  <a:solidFill>
                    <a:schemeClr val="tx1"/>
                  </a:solidFill>
                </a:ln>
                <a:solidFill>
                  <a:srgbClr val="FFFF00"/>
                </a:solidFill>
                <a:latin typeface="HG創英角ﾎﾟｯﾌﾟ体" panose="040B0A09000000000000" pitchFamily="49" charset="-128"/>
                <a:ea typeface="HG創英角ﾎﾟｯﾌﾟ体" panose="040B0A09000000000000" pitchFamily="49" charset="-128"/>
              </a:rPr>
              <a:t>4</a:t>
            </a:r>
            <a:r>
              <a:rPr lang="ja-JP" altLang="en-US" sz="6600" dirty="0">
                <a:ln w="28575">
                  <a:solidFill>
                    <a:schemeClr val="tx1"/>
                  </a:solidFill>
                </a:ln>
                <a:solidFill>
                  <a:srgbClr val="FFFF00"/>
                </a:solidFill>
                <a:latin typeface="HG創英角ﾎﾟｯﾌﾟ体" panose="040B0A09000000000000" pitchFamily="49" charset="-128"/>
                <a:ea typeface="HG創英角ﾎﾟｯﾌﾟ体" panose="040B0A09000000000000" pitchFamily="49" charset="-128"/>
              </a:rPr>
              <a:t>つ</a:t>
            </a:r>
            <a:r>
              <a:rPr lang="ja-JP" altLang="en-US" sz="6600" dirty="0">
                <a:latin typeface="HG創英角ﾎﾟｯﾌﾟ体" panose="040B0A09000000000000" pitchFamily="49" charset="-128"/>
                <a:ea typeface="HG創英角ﾎﾟｯﾌﾟ体" panose="040B0A09000000000000" pitchFamily="49" charset="-128"/>
              </a:rPr>
              <a:t>の</a:t>
            </a:r>
            <a:r>
              <a:rPr kumimoji="1" lang="ja-JP" altLang="en-US" sz="6600" dirty="0">
                <a:latin typeface="HG創英角ﾎﾟｯﾌﾟ体" panose="040B0A09000000000000" pitchFamily="49" charset="-128"/>
                <a:ea typeface="HG創英角ﾎﾟｯﾌﾟ体" panose="040B0A09000000000000" pitchFamily="49" charset="-128"/>
              </a:rPr>
              <a:t>メリット</a:t>
            </a:r>
          </a:p>
        </p:txBody>
      </p:sp>
      <p:sp>
        <p:nvSpPr>
          <p:cNvPr id="6" name="コンテンツ プレースホルダー 2">
            <a:extLst>
              <a:ext uri="{FF2B5EF4-FFF2-40B4-BE49-F238E27FC236}">
                <a16:creationId xmlns:a16="http://schemas.microsoft.com/office/drawing/2014/main" id="{2A9985D2-1B3A-C05C-B048-93D47E56EA22}"/>
              </a:ext>
            </a:extLst>
          </p:cNvPr>
          <p:cNvSpPr>
            <a:spLocks noGrp="1"/>
          </p:cNvSpPr>
          <p:nvPr>
            <p:ph idx="1"/>
          </p:nvPr>
        </p:nvSpPr>
        <p:spPr>
          <a:xfrm>
            <a:off x="1938909" y="1891339"/>
            <a:ext cx="8911341" cy="3982988"/>
          </a:xfrm>
        </p:spPr>
        <p:txBody>
          <a:bodyPr>
            <a:noAutofit/>
          </a:bodyPr>
          <a:lstStyle/>
          <a:p>
            <a:pPr marL="0" indent="0">
              <a:buNone/>
            </a:pPr>
            <a:r>
              <a:rPr kumimoji="1" lang="ja-JP" altLang="en-US" sz="3600" dirty="0">
                <a:latin typeface="HGP創英角ﾎﾟｯﾌﾟ体" panose="040B0A00000000000000" pitchFamily="50" charset="-128"/>
                <a:ea typeface="HGP創英角ﾎﾟｯﾌﾟ体" panose="040B0A00000000000000" pitchFamily="50" charset="-128"/>
              </a:rPr>
              <a:t>①安心して働きつづけられる</a:t>
            </a:r>
            <a:endParaRPr kumimoji="1" lang="en-US" altLang="ja-JP" sz="3600" dirty="0">
              <a:latin typeface="HGP創英角ﾎﾟｯﾌﾟ体" panose="040B0A00000000000000" pitchFamily="50" charset="-128"/>
              <a:ea typeface="HGP創英角ﾎﾟｯﾌﾟ体" panose="040B0A00000000000000" pitchFamily="50" charset="-128"/>
            </a:endParaRPr>
          </a:p>
          <a:p>
            <a:endParaRPr kumimoji="1" lang="en-US" altLang="ja-JP" sz="105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600" dirty="0">
                <a:latin typeface="HGP創英角ﾎﾟｯﾌﾟ体" panose="040B0A00000000000000" pitchFamily="50" charset="-128"/>
                <a:ea typeface="HGP創英角ﾎﾟｯﾌﾟ体" panose="040B0A00000000000000" pitchFamily="50" charset="-128"/>
              </a:rPr>
              <a:t>②給料や条件が良くなる可能性がある</a:t>
            </a:r>
            <a:endParaRPr kumimoji="1" lang="en-US" altLang="ja-JP" sz="3600" dirty="0">
              <a:latin typeface="HGP創英角ﾎﾟｯﾌﾟ体" panose="040B0A00000000000000" pitchFamily="50" charset="-128"/>
              <a:ea typeface="HGP創英角ﾎﾟｯﾌﾟ体" panose="040B0A00000000000000" pitchFamily="50" charset="-128"/>
            </a:endParaRPr>
          </a:p>
          <a:p>
            <a:endParaRPr kumimoji="1" lang="en-US" altLang="ja-JP" sz="105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600" dirty="0">
                <a:latin typeface="HGP創英角ﾎﾟｯﾌﾟ体" panose="040B0A00000000000000" pitchFamily="50" charset="-128"/>
                <a:ea typeface="HGP創英角ﾎﾟｯﾌﾟ体" panose="040B0A00000000000000" pitchFamily="50" charset="-128"/>
              </a:rPr>
              <a:t>③思っていることを愚痴だけに留めず、</a:t>
            </a:r>
            <a:endParaRPr kumimoji="1" lang="en-US" altLang="ja-JP" sz="36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600" dirty="0">
                <a:latin typeface="HGP創英角ﾎﾟｯﾌﾟ体" panose="040B0A00000000000000" pitchFamily="50" charset="-128"/>
                <a:ea typeface="HGP創英角ﾎﾟｯﾌﾟ体" panose="040B0A00000000000000" pitchFamily="50" charset="-128"/>
              </a:rPr>
              <a:t>　 みんなで意見を伝えられる</a:t>
            </a:r>
            <a:endParaRPr kumimoji="1" lang="en-US" altLang="ja-JP" sz="3600" dirty="0">
              <a:latin typeface="HGP創英角ﾎﾟｯﾌﾟ体" panose="040B0A00000000000000" pitchFamily="50" charset="-128"/>
              <a:ea typeface="HGP創英角ﾎﾟｯﾌﾟ体" panose="040B0A00000000000000" pitchFamily="50" charset="-128"/>
            </a:endParaRPr>
          </a:p>
          <a:p>
            <a:endParaRPr kumimoji="1" lang="en-US" altLang="ja-JP" sz="105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600" dirty="0">
                <a:latin typeface="HGP創英角ﾎﾟｯﾌﾟ体" panose="040B0A00000000000000" pitchFamily="50" charset="-128"/>
                <a:ea typeface="HGP創英角ﾎﾟｯﾌﾟ体" panose="040B0A00000000000000" pitchFamily="50" charset="-128"/>
              </a:rPr>
              <a:t>④将来への知識になる</a:t>
            </a:r>
          </a:p>
        </p:txBody>
      </p:sp>
      <p:pic>
        <p:nvPicPr>
          <p:cNvPr id="8198" name="Picture 6" descr="春・桜のフレーム・枠の白黒イラスト02 | かわいい無料の白黒 ...">
            <a:extLst>
              <a:ext uri="{FF2B5EF4-FFF2-40B4-BE49-F238E27FC236}">
                <a16:creationId xmlns:a16="http://schemas.microsoft.com/office/drawing/2014/main" id="{D4B276AC-17DA-48AD-B873-93DE6024388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91" y="1270110"/>
            <a:ext cx="12191999" cy="4886036"/>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2">
            <a:extLst>
              <a:ext uri="{FF2B5EF4-FFF2-40B4-BE49-F238E27FC236}">
                <a16:creationId xmlns:a16="http://schemas.microsoft.com/office/drawing/2014/main" id="{15B7EE9C-A586-26E1-5FE4-DA85F52F31B3}"/>
              </a:ext>
            </a:extLst>
          </p:cNvPr>
          <p:cNvSpPr txBox="1">
            <a:spLocks/>
          </p:cNvSpPr>
          <p:nvPr/>
        </p:nvSpPr>
        <p:spPr>
          <a:xfrm>
            <a:off x="683491" y="6197600"/>
            <a:ext cx="11702472" cy="649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n w="19050">
                  <a:solidFill>
                    <a:srgbClr val="FF0000"/>
                  </a:solidFill>
                </a:ln>
                <a:solidFill>
                  <a:srgbClr val="FFFF00"/>
                </a:solidFill>
                <a:latin typeface="HGP創英角ﾎﾟｯﾌﾟ体" panose="040B0A00000000000000" pitchFamily="50" charset="-128"/>
                <a:ea typeface="HGP創英角ﾎﾟｯﾌﾟ体" panose="040B0A00000000000000" pitchFamily="50" charset="-128"/>
              </a:rPr>
              <a:t>労働組合に加入することで、働き方の決定に対し「発言」し、関わることができる！</a:t>
            </a:r>
          </a:p>
        </p:txBody>
      </p:sp>
      <p:grpSp>
        <p:nvGrpSpPr>
          <p:cNvPr id="8" name="グループ化 7">
            <a:extLst>
              <a:ext uri="{FF2B5EF4-FFF2-40B4-BE49-F238E27FC236}">
                <a16:creationId xmlns:a16="http://schemas.microsoft.com/office/drawing/2014/main" id="{0B33F386-EE69-8A8F-B771-FBC7ED8FEE72}"/>
              </a:ext>
            </a:extLst>
          </p:cNvPr>
          <p:cNvGrpSpPr/>
          <p:nvPr/>
        </p:nvGrpSpPr>
        <p:grpSpPr>
          <a:xfrm>
            <a:off x="9494982" y="1138139"/>
            <a:ext cx="2697017" cy="1771316"/>
            <a:chOff x="7301504" y="3756634"/>
            <a:chExt cx="4503916" cy="2766830"/>
          </a:xfrm>
        </p:grpSpPr>
        <p:pic>
          <p:nvPicPr>
            <p:cNvPr id="9" name="Picture 4">
              <a:extLst>
                <a:ext uri="{FF2B5EF4-FFF2-40B4-BE49-F238E27FC236}">
                  <a16:creationId xmlns:a16="http://schemas.microsoft.com/office/drawing/2014/main" id="{EAD9E14A-1404-01DE-B7D6-CC8AC85BC81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45380" y="3962776"/>
              <a:ext cx="1849978" cy="25606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CCB3B47-D23F-DE78-4C5A-98CEA3D17F0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28995" y="3918172"/>
              <a:ext cx="1799288" cy="2560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D0121A39-303C-878A-3259-E9AA069BECC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7460644">
              <a:off x="11044091" y="3479313"/>
              <a:ext cx="484007" cy="1038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FC95F0A1-E0BA-77B4-65F3-910A9975EF4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3009094">
              <a:off x="7578825" y="3612274"/>
              <a:ext cx="484007" cy="1038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86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997B5A75-C732-BC73-4D8C-206E25B0BA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B354C525-C218-21B1-3308-6E27734C8124}"/>
              </a:ext>
            </a:extLst>
          </p:cNvPr>
          <p:cNvSpPr>
            <a:spLocks noGrp="1"/>
          </p:cNvSpPr>
          <p:nvPr>
            <p:ph type="title"/>
          </p:nvPr>
        </p:nvSpPr>
        <p:spPr>
          <a:xfrm>
            <a:off x="276500" y="292153"/>
            <a:ext cx="7999281" cy="1325563"/>
          </a:xfrm>
          <a:noFill/>
          <a:extLst>
            <a:ext uri="{909E8E84-426E-40DD-AFC4-6F175D3DCCD1}">
              <a14:hiddenFill xmlns:a14="http://schemas.microsoft.com/office/drawing/2010/main">
                <a:solidFill>
                  <a:srgbClr val="FFFFFF"/>
                </a:solidFill>
              </a14:hiddenFill>
            </a:ext>
          </a:extLst>
        </p:spPr>
        <p:txBody>
          <a:bodyPr>
            <a:normAutofit fontScale="90000"/>
          </a:bodyPr>
          <a:lstStyle/>
          <a:p>
            <a:r>
              <a:rPr kumimoji="1" lang="ja-JP" altLang="en-US" sz="6600" dirty="0">
                <a:latin typeface="HG創英角ﾎﾟｯﾌﾟ体" panose="040B0A09000000000000" pitchFamily="49" charset="-128"/>
                <a:ea typeface="HG創英角ﾎﾟｯﾌﾟ体" panose="040B0A09000000000000" pitchFamily="49" charset="-128"/>
              </a:rPr>
              <a:t>皆さんから組合費を</a:t>
            </a:r>
            <a:br>
              <a:rPr kumimoji="1" lang="en-US" altLang="ja-JP" sz="6600" dirty="0">
                <a:latin typeface="HG創英角ﾎﾟｯﾌﾟ体" panose="040B0A09000000000000" pitchFamily="49" charset="-128"/>
                <a:ea typeface="HG創英角ﾎﾟｯﾌﾟ体" panose="040B0A09000000000000" pitchFamily="49" charset="-128"/>
              </a:rPr>
            </a:br>
            <a:r>
              <a:rPr kumimoji="1" lang="ja-JP" altLang="en-US" sz="6600" dirty="0">
                <a:latin typeface="HG創英角ﾎﾟｯﾌﾟ体" panose="040B0A09000000000000" pitchFamily="49" charset="-128"/>
                <a:ea typeface="HG創英角ﾎﾟｯﾌﾟ体" panose="040B0A09000000000000" pitchFamily="49" charset="-128"/>
              </a:rPr>
              <a:t>いただいています！</a:t>
            </a:r>
          </a:p>
        </p:txBody>
      </p:sp>
      <p:pic>
        <p:nvPicPr>
          <p:cNvPr id="15" name="Picture 4" descr="カラフルな囲み枠2 | 無料イラスト素材｜素材ラボ">
            <a:extLst>
              <a:ext uri="{FF2B5EF4-FFF2-40B4-BE49-F238E27FC236}">
                <a16:creationId xmlns:a16="http://schemas.microsoft.com/office/drawing/2014/main" id="{D2D44BA7-DFE0-4470-B3D2-6FD61BF2827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782" y="1980988"/>
            <a:ext cx="13614400" cy="170432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女性の表情のイラスト「疑問」">
            <a:extLst>
              <a:ext uri="{FF2B5EF4-FFF2-40B4-BE49-F238E27FC236}">
                <a16:creationId xmlns:a16="http://schemas.microsoft.com/office/drawing/2014/main" id="{8BEED74D-C8C9-B01A-CE72-837A0C02B0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44211" y="197430"/>
            <a:ext cx="2017560" cy="2480607"/>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6453B4BF-E242-8FF2-EBFE-1E368EBB55A6}"/>
              </a:ext>
            </a:extLst>
          </p:cNvPr>
          <p:cNvSpPr txBox="1">
            <a:spLocks/>
          </p:cNvSpPr>
          <p:nvPr/>
        </p:nvSpPr>
        <p:spPr>
          <a:xfrm>
            <a:off x="370319" y="3604491"/>
            <a:ext cx="11608377" cy="303702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600" dirty="0">
                <a:latin typeface="HG創英角ﾎﾟｯﾌﾟ体" panose="040B0A09000000000000" pitchFamily="49" charset="-128"/>
                <a:ea typeface="HG創英角ﾎﾟｯﾌﾟ体" panose="040B0A09000000000000" pitchFamily="49" charset="-128"/>
              </a:rPr>
              <a:t>みんなが安心して働き続けられる</a:t>
            </a:r>
            <a:endParaRPr lang="en-US" altLang="ja-JP" sz="6600" dirty="0">
              <a:latin typeface="HG創英角ﾎﾟｯﾌﾟ体" panose="040B0A09000000000000" pitchFamily="49" charset="-128"/>
              <a:ea typeface="HG創英角ﾎﾟｯﾌﾟ体" panose="040B0A09000000000000" pitchFamily="49" charset="-128"/>
            </a:endParaRPr>
          </a:p>
          <a:p>
            <a:r>
              <a:rPr lang="ja-JP" altLang="en-US" sz="6600" dirty="0">
                <a:latin typeface="HG創英角ﾎﾟｯﾌﾟ体" panose="040B0A09000000000000" pitchFamily="49" charset="-128"/>
                <a:ea typeface="HG創英角ﾎﾟｯﾌﾟ体" panose="040B0A09000000000000" pitchFamily="49" charset="-128"/>
              </a:rPr>
              <a:t>環境を目指し</a:t>
            </a:r>
            <a:r>
              <a:rPr lang="ja-JP" altLang="en-US" sz="6600" dirty="0">
                <a:solidFill>
                  <a:srgbClr val="FF0000"/>
                </a:solidFill>
                <a:latin typeface="HG創英角ﾎﾟｯﾌﾟ体" panose="040B0A09000000000000" pitchFamily="49" charset="-128"/>
                <a:ea typeface="HG創英角ﾎﾟｯﾌﾟ体" panose="040B0A09000000000000" pitchFamily="49" charset="-128"/>
              </a:rPr>
              <a:t>活動するための</a:t>
            </a:r>
            <a:endParaRPr lang="en-US" altLang="ja-JP" sz="6600"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6600" dirty="0">
                <a:solidFill>
                  <a:srgbClr val="FF0000"/>
                </a:solidFill>
                <a:latin typeface="HG創英角ﾎﾟｯﾌﾟ体" panose="040B0A09000000000000" pitchFamily="49" charset="-128"/>
                <a:ea typeface="HG創英角ﾎﾟｯﾌﾟ体" panose="040B0A09000000000000" pitchFamily="49" charset="-128"/>
              </a:rPr>
              <a:t>必要な資金！</a:t>
            </a:r>
          </a:p>
        </p:txBody>
      </p:sp>
      <p:sp>
        <p:nvSpPr>
          <p:cNvPr id="2" name="吹き出し: 円形 1">
            <a:extLst>
              <a:ext uri="{FF2B5EF4-FFF2-40B4-BE49-F238E27FC236}">
                <a16:creationId xmlns:a16="http://schemas.microsoft.com/office/drawing/2014/main" id="{CEACFF56-1A63-19F9-91A5-F84323651422}"/>
              </a:ext>
            </a:extLst>
          </p:cNvPr>
          <p:cNvSpPr/>
          <p:nvPr/>
        </p:nvSpPr>
        <p:spPr>
          <a:xfrm>
            <a:off x="7486023" y="57562"/>
            <a:ext cx="2642716" cy="1876150"/>
          </a:xfrm>
          <a:prstGeom prst="wedgeEllipseCallout">
            <a:avLst>
              <a:gd name="adj1" fmla="val 50278"/>
              <a:gd name="adj2" fmla="val 4513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a:extLst>
              <a:ext uri="{FF2B5EF4-FFF2-40B4-BE49-F238E27FC236}">
                <a16:creationId xmlns:a16="http://schemas.microsoft.com/office/drawing/2014/main" id="{B739698C-C155-C798-A57D-E9B8DD1DA17F}"/>
              </a:ext>
            </a:extLst>
          </p:cNvPr>
          <p:cNvSpPr txBox="1">
            <a:spLocks/>
          </p:cNvSpPr>
          <p:nvPr/>
        </p:nvSpPr>
        <p:spPr>
          <a:xfrm>
            <a:off x="3642254" y="2231651"/>
            <a:ext cx="7616873"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働く人たちが「</a:t>
            </a:r>
            <a:r>
              <a:rPr lang="ja-JP" altLang="en-US" sz="3200" dirty="0">
                <a:ln>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rPr>
              <a:t>みんなで力を合わせて</a:t>
            </a:r>
            <a:r>
              <a:rPr lang="ja-JP" altLang="en-US" sz="3200" dirty="0">
                <a:latin typeface="HGP創英角ﾎﾟｯﾌﾟ体" panose="040B0A00000000000000" pitchFamily="50" charset="-128"/>
                <a:ea typeface="HGP創英角ﾎﾟｯﾌﾟ体" panose="040B0A00000000000000" pitchFamily="50" charset="-128"/>
              </a:rPr>
              <a:t>」</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働きやすい環境や条件を作るためのチーム</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500" dirty="0">
                <a:latin typeface="HGP創英角ﾎﾟｯﾌﾟ体" panose="040B0A00000000000000" pitchFamily="50" charset="-128"/>
                <a:ea typeface="HGP創英角ﾎﾟｯﾌﾟ体" panose="040B0A00000000000000" pitchFamily="50" charset="-128"/>
              </a:rPr>
              <a:t>　　</a:t>
            </a:r>
          </a:p>
        </p:txBody>
      </p:sp>
      <p:sp>
        <p:nvSpPr>
          <p:cNvPr id="8" name="コンテンツ プレースホルダー 2">
            <a:extLst>
              <a:ext uri="{FF2B5EF4-FFF2-40B4-BE49-F238E27FC236}">
                <a16:creationId xmlns:a16="http://schemas.microsoft.com/office/drawing/2014/main" id="{B2D3C893-3E58-81E3-B570-7F7AEFC40828}"/>
              </a:ext>
            </a:extLst>
          </p:cNvPr>
          <p:cNvSpPr txBox="1">
            <a:spLocks/>
          </p:cNvSpPr>
          <p:nvPr/>
        </p:nvSpPr>
        <p:spPr>
          <a:xfrm>
            <a:off x="389659" y="2439818"/>
            <a:ext cx="3177309" cy="813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500" dirty="0">
                <a:latin typeface="HGP創英角ﾎﾟｯﾌﾟ体" panose="040B0A00000000000000" pitchFamily="50" charset="-128"/>
                <a:ea typeface="HGP創英角ﾎﾟｯﾌﾟ体" panose="040B0A00000000000000" pitchFamily="50" charset="-128"/>
              </a:rPr>
              <a:t>労働組合＝　　</a:t>
            </a:r>
          </a:p>
        </p:txBody>
      </p:sp>
      <p:sp>
        <p:nvSpPr>
          <p:cNvPr id="7" name="テキスト ボックス 6">
            <a:extLst>
              <a:ext uri="{FF2B5EF4-FFF2-40B4-BE49-F238E27FC236}">
                <a16:creationId xmlns:a16="http://schemas.microsoft.com/office/drawing/2014/main" id="{4BFAE66A-754C-CE57-894C-BEE77CCE4786}"/>
              </a:ext>
            </a:extLst>
          </p:cNvPr>
          <p:cNvSpPr txBox="1"/>
          <p:nvPr/>
        </p:nvSpPr>
        <p:spPr>
          <a:xfrm rot="666414">
            <a:off x="7674263" y="552260"/>
            <a:ext cx="27992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なぜ？</a:t>
            </a:r>
          </a:p>
        </p:txBody>
      </p:sp>
    </p:spTree>
    <p:extLst>
      <p:ext uri="{BB962C8B-B14F-4D97-AF65-F5344CB8AC3E}">
        <p14:creationId xmlns:p14="http://schemas.microsoft.com/office/powerpoint/2010/main" val="367521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43A44031-9164-155D-307D-6C3ACE56B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D8383698-C1B2-8D74-C8DE-26EDA648A33D}"/>
              </a:ext>
            </a:extLst>
          </p:cNvPr>
          <p:cNvSpPr>
            <a:spLocks noGrp="1"/>
          </p:cNvSpPr>
          <p:nvPr>
            <p:ph type="title"/>
          </p:nvPr>
        </p:nvSpPr>
        <p:spPr>
          <a:xfrm>
            <a:off x="165663" y="106218"/>
            <a:ext cx="11850845" cy="2050474"/>
          </a:xfrm>
          <a:noFill/>
          <a:extLst>
            <a:ext uri="{909E8E84-426E-40DD-AFC4-6F175D3DCCD1}">
              <a14:hiddenFill xmlns:a14="http://schemas.microsoft.com/office/drawing/2010/main">
                <a:solidFill>
                  <a:srgbClr val="FFFFFF"/>
                </a:solidFill>
              </a14:hiddenFill>
            </a:ext>
          </a:extLst>
        </p:spPr>
        <p:txBody>
          <a:bodyPr>
            <a:normAutofit fontScale="90000"/>
          </a:bodyPr>
          <a:lstStyle/>
          <a:p>
            <a:r>
              <a:rPr kumimoji="1" lang="ja-JP" altLang="en-US" sz="6600" dirty="0">
                <a:latin typeface="HG創英角ﾎﾟｯﾌﾟ体" panose="040B0A09000000000000" pitchFamily="49" charset="-128"/>
                <a:ea typeface="HG創英角ﾎﾟｯﾌﾟ体" panose="040B0A09000000000000" pitchFamily="49" charset="-128"/>
              </a:rPr>
              <a:t>組合費は具体的にどれくらい？</a:t>
            </a:r>
            <a:br>
              <a:rPr kumimoji="1" lang="en-US" altLang="ja-JP" sz="6600" dirty="0">
                <a:latin typeface="HG創英角ﾎﾟｯﾌﾟ体" panose="040B0A09000000000000" pitchFamily="49" charset="-128"/>
                <a:ea typeface="HG創英角ﾎﾟｯﾌﾟ体" panose="040B0A09000000000000" pitchFamily="49" charset="-128"/>
              </a:rPr>
            </a:br>
            <a:r>
              <a:rPr kumimoji="1" lang="ja-JP" altLang="en-US" sz="6600" dirty="0">
                <a:latin typeface="HG創英角ﾎﾟｯﾌﾟ体" panose="040B0A09000000000000" pitchFamily="49" charset="-128"/>
                <a:ea typeface="HG創英角ﾎﾟｯﾌﾟ体" panose="040B0A09000000000000" pitchFamily="49" charset="-128"/>
              </a:rPr>
              <a:t>そして何に使われているの？</a:t>
            </a:r>
          </a:p>
        </p:txBody>
      </p:sp>
      <p:pic>
        <p:nvPicPr>
          <p:cNvPr id="6" name="Picture 4" descr="カラフルな囲み枠2 | 無料イラスト素材｜素材ラボ">
            <a:extLst>
              <a:ext uri="{FF2B5EF4-FFF2-40B4-BE49-F238E27FC236}">
                <a16:creationId xmlns:a16="http://schemas.microsoft.com/office/drawing/2014/main" id="{53D780A5-2B62-0D87-CF8A-933DDFC25B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115" y="2089502"/>
            <a:ext cx="13614400" cy="1704321"/>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2">
            <a:extLst>
              <a:ext uri="{FF2B5EF4-FFF2-40B4-BE49-F238E27FC236}">
                <a16:creationId xmlns:a16="http://schemas.microsoft.com/office/drawing/2014/main" id="{48E5E872-9A3E-C2FE-3B76-045D29F120B3}"/>
              </a:ext>
            </a:extLst>
          </p:cNvPr>
          <p:cNvSpPr txBox="1">
            <a:spLocks/>
          </p:cNvSpPr>
          <p:nvPr/>
        </p:nvSpPr>
        <p:spPr>
          <a:xfrm>
            <a:off x="278515" y="2551405"/>
            <a:ext cx="11850845" cy="813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5400" dirty="0">
                <a:latin typeface="HGP創英角ﾎﾟｯﾌﾟ体" panose="040B0A00000000000000" pitchFamily="50" charset="-128"/>
                <a:ea typeface="HGP創英角ﾎﾟｯﾌﾟ体" panose="040B0A00000000000000" pitchFamily="50" charset="-128"/>
              </a:rPr>
              <a:t>残業代や各種手当を除いた給料の●％</a:t>
            </a:r>
          </a:p>
        </p:txBody>
      </p:sp>
      <p:pic>
        <p:nvPicPr>
          <p:cNvPr id="12290" name="Picture 2" descr="黒板のフレームイラスト素材(3種) | OKUMONO">
            <a:extLst>
              <a:ext uri="{FF2B5EF4-FFF2-40B4-BE49-F238E27FC236}">
                <a16:creationId xmlns:a16="http://schemas.microsoft.com/office/drawing/2014/main" id="{2C2AAE9F-7EEE-FA0A-2BD8-1E09EE7E41F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6533" y="3932368"/>
            <a:ext cx="12455236" cy="2996988"/>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a:extLst>
              <a:ext uri="{FF2B5EF4-FFF2-40B4-BE49-F238E27FC236}">
                <a16:creationId xmlns:a16="http://schemas.microsoft.com/office/drawing/2014/main" id="{3AE5DD87-6A58-3BD4-886F-83E0AB53C6D3}"/>
              </a:ext>
            </a:extLst>
          </p:cNvPr>
          <p:cNvSpPr>
            <a:spLocks noGrp="1"/>
          </p:cNvSpPr>
          <p:nvPr>
            <p:ph idx="1"/>
          </p:nvPr>
        </p:nvSpPr>
        <p:spPr>
          <a:xfrm>
            <a:off x="397461" y="4608364"/>
            <a:ext cx="5809375" cy="1903272"/>
          </a:xfrm>
        </p:spPr>
        <p:txBody>
          <a:bodyPr>
            <a:normAutofit/>
          </a:bodyPr>
          <a:lstStyle/>
          <a:p>
            <a:pPr marL="0" indent="0">
              <a:buNone/>
            </a:pPr>
            <a:r>
              <a:rPr kumimoji="1"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①</a:t>
            </a:r>
            <a:r>
              <a:rPr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法律の専門化に相談する費用　</a:t>
            </a:r>
            <a:endParaRPr lang="en-US" altLang="ja-JP"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②労働条件改善のための交渉や調査費用</a:t>
            </a:r>
            <a:endParaRPr lang="en-US" altLang="ja-JP"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③福利厚生やイベントの運営費　</a:t>
            </a:r>
            <a:endParaRPr lang="en-US" altLang="ja-JP"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④地域や全国の仲間と活動するための費用</a:t>
            </a:r>
            <a:endParaRPr lang="en-US" altLang="ja-JP"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ー 2">
            <a:extLst>
              <a:ext uri="{FF2B5EF4-FFF2-40B4-BE49-F238E27FC236}">
                <a16:creationId xmlns:a16="http://schemas.microsoft.com/office/drawing/2014/main" id="{F4DAEEED-4425-DBB4-210E-DB0B0D898C03}"/>
              </a:ext>
            </a:extLst>
          </p:cNvPr>
          <p:cNvSpPr txBox="1">
            <a:spLocks/>
          </p:cNvSpPr>
          <p:nvPr/>
        </p:nvSpPr>
        <p:spPr>
          <a:xfrm>
            <a:off x="279400" y="4109941"/>
            <a:ext cx="5133109" cy="445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rPr>
              <a:t>組合活動に関わる運営費のほか・・・</a:t>
            </a:r>
            <a:endParaRPr lang="en-US" altLang="ja-JP" sz="2400" dirty="0">
              <a:ln>
                <a:solidFill>
                  <a:schemeClr val="tx1"/>
                </a:solidFill>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5" name="コンテンツ プレースホルダー 2">
            <a:extLst>
              <a:ext uri="{FF2B5EF4-FFF2-40B4-BE49-F238E27FC236}">
                <a16:creationId xmlns:a16="http://schemas.microsoft.com/office/drawing/2014/main" id="{3A9A69D6-7A94-B812-AD16-A850112D328D}"/>
              </a:ext>
            </a:extLst>
          </p:cNvPr>
          <p:cNvSpPr txBox="1">
            <a:spLocks/>
          </p:cNvSpPr>
          <p:nvPr/>
        </p:nvSpPr>
        <p:spPr>
          <a:xfrm>
            <a:off x="4719783" y="4608364"/>
            <a:ext cx="6303259" cy="45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＝医療や介護事故が起こった際の弁護士費用</a:t>
            </a:r>
            <a:endParaRPr lang="en-US" altLang="ja-JP" sz="24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17" name="右中かっこ 16">
            <a:extLst>
              <a:ext uri="{FF2B5EF4-FFF2-40B4-BE49-F238E27FC236}">
                <a16:creationId xmlns:a16="http://schemas.microsoft.com/office/drawing/2014/main" id="{57F49C20-5C84-0A16-DB23-A20DD4226486}"/>
              </a:ext>
            </a:extLst>
          </p:cNvPr>
          <p:cNvSpPr/>
          <p:nvPr/>
        </p:nvSpPr>
        <p:spPr>
          <a:xfrm>
            <a:off x="6121699" y="5495636"/>
            <a:ext cx="438134" cy="87745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コンテンツ プレースホルダー 2">
            <a:extLst>
              <a:ext uri="{FF2B5EF4-FFF2-40B4-BE49-F238E27FC236}">
                <a16:creationId xmlns:a16="http://schemas.microsoft.com/office/drawing/2014/main" id="{022CFE6F-EA08-3133-64A3-5731B07701A7}"/>
              </a:ext>
            </a:extLst>
          </p:cNvPr>
          <p:cNvSpPr txBox="1">
            <a:spLocks/>
          </p:cNvSpPr>
          <p:nvPr/>
        </p:nvSpPr>
        <p:spPr>
          <a:xfrm>
            <a:off x="6604297" y="5495636"/>
            <a:ext cx="5412211" cy="1099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n>
                  <a:solidFill>
                    <a:schemeClr val="tx1"/>
                  </a:solidFill>
                </a:ln>
                <a:solidFill>
                  <a:srgbClr val="FFC000"/>
                </a:solidFill>
                <a:latin typeface="HGP創英角ﾎﾟｯﾌﾟ体" panose="040B0A00000000000000" pitchFamily="50" charset="-128"/>
                <a:ea typeface="HGP創英角ﾎﾟｯﾌﾟ体" panose="040B0A00000000000000" pitchFamily="50" charset="-128"/>
              </a:rPr>
              <a:t>労働組合は賃金労働条件の改善のほか</a:t>
            </a:r>
            <a:endParaRPr lang="en-US" altLang="ja-JP" sz="2400" dirty="0">
              <a:ln>
                <a:solidFill>
                  <a:schemeClr val="tx1"/>
                </a:solidFill>
              </a:ln>
              <a:solidFill>
                <a:srgbClr val="FFC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400" dirty="0">
                <a:ln>
                  <a:solidFill>
                    <a:schemeClr val="tx1"/>
                  </a:solidFill>
                </a:ln>
                <a:solidFill>
                  <a:srgbClr val="FFC000"/>
                </a:solidFill>
                <a:latin typeface="HGP創英角ﾎﾟｯﾌﾟ体" panose="040B0A00000000000000" pitchFamily="50" charset="-128"/>
                <a:ea typeface="HGP創英角ﾎﾟｯﾌﾟ体" panose="040B0A00000000000000" pitchFamily="50" charset="-128"/>
              </a:rPr>
              <a:t>組合員同士の交流も大切にしている！</a:t>
            </a:r>
            <a:endParaRPr lang="en-US" altLang="ja-JP" sz="2400" dirty="0">
              <a:ln>
                <a:solidFill>
                  <a:schemeClr val="tx1"/>
                </a:solidFill>
              </a:ln>
              <a:solidFill>
                <a:srgbClr val="FFC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7360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0F7F9453-1AA1-7A1D-2122-27150C7011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3D4A2158-7B11-1630-7958-CFB13B7065D7}"/>
              </a:ext>
            </a:extLst>
          </p:cNvPr>
          <p:cNvSpPr>
            <a:spLocks noGrp="1"/>
          </p:cNvSpPr>
          <p:nvPr>
            <p:ph type="title"/>
          </p:nvPr>
        </p:nvSpPr>
        <p:spPr>
          <a:xfrm>
            <a:off x="865908" y="450222"/>
            <a:ext cx="10848975" cy="1325563"/>
          </a:xfrm>
        </p:spPr>
        <p:txBody>
          <a:bodyPr>
            <a:normAutofit fontScale="90000"/>
          </a:bodyPr>
          <a:lstStyle/>
          <a:p>
            <a:r>
              <a:rPr kumimoji="1" lang="ja-JP" altLang="en-US" sz="6600" dirty="0">
                <a:latin typeface="HG創英角ﾎﾟｯﾌﾟ体" panose="040B0A09000000000000" pitchFamily="49" charset="-128"/>
                <a:ea typeface="HG創英角ﾎﾟｯﾌﾟ体" panose="040B0A09000000000000" pitchFamily="49" charset="-128"/>
              </a:rPr>
              <a:t>どうやって労働組合に入るの？</a:t>
            </a:r>
          </a:p>
        </p:txBody>
      </p:sp>
      <p:sp>
        <p:nvSpPr>
          <p:cNvPr id="6" name="コンテンツ プレースホルダー 2">
            <a:extLst>
              <a:ext uri="{FF2B5EF4-FFF2-40B4-BE49-F238E27FC236}">
                <a16:creationId xmlns:a16="http://schemas.microsoft.com/office/drawing/2014/main" id="{8169E266-DDB0-55C5-48A9-E08EB37D6935}"/>
              </a:ext>
            </a:extLst>
          </p:cNvPr>
          <p:cNvSpPr>
            <a:spLocks noGrp="1"/>
          </p:cNvSpPr>
          <p:nvPr>
            <p:ph idx="1"/>
          </p:nvPr>
        </p:nvSpPr>
        <p:spPr>
          <a:xfrm>
            <a:off x="1865745" y="3265715"/>
            <a:ext cx="8848437" cy="1649298"/>
          </a:xfrm>
        </p:spPr>
        <p:txBody>
          <a:bodyPr>
            <a:noAutofit/>
          </a:bodyPr>
          <a:lstStyle/>
          <a:p>
            <a:pPr marL="0" indent="0">
              <a:buNone/>
            </a:pPr>
            <a:r>
              <a:rPr kumimoji="1" lang="ja-JP" altLang="en-US" sz="9600" dirty="0">
                <a:latin typeface="HGP創英角ﾎﾟｯﾌﾟ体" panose="040B0A00000000000000" pitchFamily="50" charset="-128"/>
                <a:ea typeface="HGP創英角ﾎﾟｯﾌﾟ体" panose="040B0A00000000000000" pitchFamily="50" charset="-128"/>
              </a:rPr>
              <a:t>「</a:t>
            </a:r>
            <a:r>
              <a:rPr kumimoji="1" lang="ja-JP" altLang="en-US" sz="9600" b="1" dirty="0">
                <a:solidFill>
                  <a:srgbClr val="FF0000"/>
                </a:solidFill>
                <a:latin typeface="HGP創英角ﾎﾟｯﾌﾟ体" panose="040B0A00000000000000" pitchFamily="50" charset="-128"/>
                <a:ea typeface="HGP創英角ﾎﾟｯﾌﾟ体" panose="040B0A00000000000000" pitchFamily="50" charset="-128"/>
              </a:rPr>
              <a:t>加入したい！</a:t>
            </a:r>
            <a:r>
              <a:rPr kumimoji="1" lang="ja-JP" altLang="en-US" sz="9600" dirty="0">
                <a:latin typeface="HGP創英角ﾎﾟｯﾌﾟ体" panose="040B0A00000000000000" pitchFamily="50" charset="-128"/>
                <a:ea typeface="HGP創英角ﾎﾟｯﾌﾟ体" panose="040B0A00000000000000" pitchFamily="50" charset="-128"/>
              </a:rPr>
              <a:t>」</a:t>
            </a:r>
            <a:endParaRPr kumimoji="1" lang="en-US" altLang="ja-JP" sz="9600" dirty="0">
              <a:latin typeface="HGP創英角ﾎﾟｯﾌﾟ体" panose="040B0A00000000000000" pitchFamily="50" charset="-128"/>
              <a:ea typeface="HGP創英角ﾎﾟｯﾌﾟ体" panose="040B0A00000000000000" pitchFamily="50" charset="-128"/>
            </a:endParaRPr>
          </a:p>
        </p:txBody>
      </p:sp>
      <p:sp>
        <p:nvSpPr>
          <p:cNvPr id="7" name="コンテンツ プレースホルダー 2">
            <a:extLst>
              <a:ext uri="{FF2B5EF4-FFF2-40B4-BE49-F238E27FC236}">
                <a16:creationId xmlns:a16="http://schemas.microsoft.com/office/drawing/2014/main" id="{E20B89EC-58D2-F525-A6A8-B14C98E12D88}"/>
              </a:ext>
            </a:extLst>
          </p:cNvPr>
          <p:cNvSpPr txBox="1">
            <a:spLocks/>
          </p:cNvSpPr>
          <p:nvPr/>
        </p:nvSpPr>
        <p:spPr>
          <a:xfrm>
            <a:off x="838199" y="2057130"/>
            <a:ext cx="2994891" cy="1043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800" dirty="0">
                <a:latin typeface="HGP創英角ﾎﾟｯﾌﾟ体" panose="040B0A00000000000000" pitchFamily="50" charset="-128"/>
                <a:ea typeface="HGP創英角ﾎﾟｯﾌﾟ体" panose="040B0A00000000000000" pitchFamily="50" charset="-128"/>
              </a:rPr>
              <a:t>担当者に</a:t>
            </a:r>
            <a:endParaRPr lang="en-US" altLang="ja-JP" sz="4800"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a:extLst>
              <a:ext uri="{FF2B5EF4-FFF2-40B4-BE49-F238E27FC236}">
                <a16:creationId xmlns:a16="http://schemas.microsoft.com/office/drawing/2014/main" id="{38C94AC6-61A2-2181-D4AC-ACE1BF521640}"/>
              </a:ext>
            </a:extLst>
          </p:cNvPr>
          <p:cNvSpPr txBox="1">
            <a:spLocks/>
          </p:cNvSpPr>
          <p:nvPr/>
        </p:nvSpPr>
        <p:spPr>
          <a:xfrm>
            <a:off x="7970982" y="5189744"/>
            <a:ext cx="4119419" cy="1043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800" dirty="0">
                <a:latin typeface="HGP創英角ﾎﾟｯﾌﾟ体" panose="040B0A00000000000000" pitchFamily="50" charset="-128"/>
                <a:ea typeface="HGP創英角ﾎﾟｯﾌﾟ体" panose="040B0A00000000000000" pitchFamily="50" charset="-128"/>
              </a:rPr>
              <a:t>と伝えよう！</a:t>
            </a:r>
            <a:endParaRPr lang="en-US" altLang="ja-JP" sz="4800" dirty="0">
              <a:latin typeface="HGP創英角ﾎﾟｯﾌﾟ体" panose="040B0A00000000000000" pitchFamily="50" charset="-128"/>
              <a:ea typeface="HGP創英角ﾎﾟｯﾌﾟ体" panose="040B0A00000000000000" pitchFamily="50" charset="-128"/>
            </a:endParaRPr>
          </a:p>
        </p:txBody>
      </p:sp>
      <p:grpSp>
        <p:nvGrpSpPr>
          <p:cNvPr id="9" name="グループ化 8">
            <a:extLst>
              <a:ext uri="{FF2B5EF4-FFF2-40B4-BE49-F238E27FC236}">
                <a16:creationId xmlns:a16="http://schemas.microsoft.com/office/drawing/2014/main" id="{0EBC98A7-9BB2-C4D9-DCE6-7192C1D75F56}"/>
              </a:ext>
            </a:extLst>
          </p:cNvPr>
          <p:cNvGrpSpPr/>
          <p:nvPr/>
        </p:nvGrpSpPr>
        <p:grpSpPr>
          <a:xfrm>
            <a:off x="101599" y="4091450"/>
            <a:ext cx="2621257" cy="2491819"/>
            <a:chOff x="747586" y="3500323"/>
            <a:chExt cx="2621257" cy="2491819"/>
          </a:xfrm>
        </p:grpSpPr>
        <p:grpSp>
          <p:nvGrpSpPr>
            <p:cNvPr id="10" name="グループ化 9">
              <a:extLst>
                <a:ext uri="{FF2B5EF4-FFF2-40B4-BE49-F238E27FC236}">
                  <a16:creationId xmlns:a16="http://schemas.microsoft.com/office/drawing/2014/main" id="{C957C0BD-6975-C8CA-9895-56BFBEAC874A}"/>
                </a:ext>
              </a:extLst>
            </p:cNvPr>
            <p:cNvGrpSpPr/>
            <p:nvPr/>
          </p:nvGrpSpPr>
          <p:grpSpPr>
            <a:xfrm>
              <a:off x="1159043" y="3782342"/>
              <a:ext cx="2209800" cy="2209800"/>
              <a:chOff x="1159043" y="3782342"/>
              <a:chExt cx="2209800" cy="2209800"/>
            </a:xfrm>
          </p:grpSpPr>
          <p:pic>
            <p:nvPicPr>
              <p:cNvPr id="12" name="Picture 4" descr="膝でスライディングするサッカー選手のイラスト">
                <a:extLst>
                  <a:ext uri="{FF2B5EF4-FFF2-40B4-BE49-F238E27FC236}">
                    <a16:creationId xmlns:a16="http://schemas.microsoft.com/office/drawing/2014/main" id="{E5C03E74-2034-3AEC-8C0F-01876DEA82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9043" y="3782342"/>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CAD0B0AB-18A4-3665-F7DE-53E2B3581BEF}"/>
                  </a:ext>
                </a:extLst>
              </p:cNvPr>
              <p:cNvSpPr/>
              <p:nvPr/>
            </p:nvSpPr>
            <p:spPr>
              <a:xfrm rot="21006994">
                <a:off x="1553728" y="4797296"/>
                <a:ext cx="1218239" cy="261610"/>
              </a:xfrm>
              <a:prstGeom prst="rect">
                <a:avLst/>
              </a:prstGeom>
              <a:noFill/>
            </p:spPr>
            <p:txBody>
              <a:bodyPr vert="horz" wrap="square" lIns="91440" tIns="45720" rIns="91440" bIns="45720">
                <a:spAutoFit/>
              </a:bodyPr>
              <a:lstStyle/>
              <a:p>
                <a:pPr algn="ctr"/>
                <a:r>
                  <a:rPr lang="ja-JP" altLang="en-US" sz="11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決めた</a:t>
                </a:r>
                <a:endParaRPr lang="en-US" altLang="ja-JP" sz="11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grpSp>
        <p:pic>
          <p:nvPicPr>
            <p:cNvPr id="11" name="Picture 8">
              <a:extLst>
                <a:ext uri="{FF2B5EF4-FFF2-40B4-BE49-F238E27FC236}">
                  <a16:creationId xmlns:a16="http://schemas.microsoft.com/office/drawing/2014/main" id="{898937C4-DD12-8765-FAA1-C3CA022CF3E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668398">
              <a:off x="747586" y="3500323"/>
              <a:ext cx="484007" cy="1038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a:extLst>
              <a:ext uri="{FF2B5EF4-FFF2-40B4-BE49-F238E27FC236}">
                <a16:creationId xmlns:a16="http://schemas.microsoft.com/office/drawing/2014/main" id="{628D3373-0B77-449C-B04B-75F89853A6D9}"/>
              </a:ext>
            </a:extLst>
          </p:cNvPr>
          <p:cNvGrpSpPr/>
          <p:nvPr/>
        </p:nvGrpSpPr>
        <p:grpSpPr>
          <a:xfrm>
            <a:off x="9863712" y="1443962"/>
            <a:ext cx="2106985" cy="2619862"/>
            <a:chOff x="9286587" y="1992145"/>
            <a:chExt cx="2106985" cy="2619862"/>
          </a:xfrm>
        </p:grpSpPr>
        <p:grpSp>
          <p:nvGrpSpPr>
            <p:cNvPr id="15" name="グループ化 14">
              <a:extLst>
                <a:ext uri="{FF2B5EF4-FFF2-40B4-BE49-F238E27FC236}">
                  <a16:creationId xmlns:a16="http://schemas.microsoft.com/office/drawing/2014/main" id="{90ADDF68-877C-87BF-FF94-AD0BAE950F6E}"/>
                </a:ext>
              </a:extLst>
            </p:cNvPr>
            <p:cNvGrpSpPr/>
            <p:nvPr/>
          </p:nvGrpSpPr>
          <p:grpSpPr>
            <a:xfrm>
              <a:off x="9286587" y="2116109"/>
              <a:ext cx="2067213" cy="2495898"/>
              <a:chOff x="9286587" y="2116109"/>
              <a:chExt cx="2067213" cy="2495898"/>
            </a:xfrm>
          </p:grpSpPr>
          <p:pic>
            <p:nvPicPr>
              <p:cNvPr id="17" name="図 16">
                <a:extLst>
                  <a:ext uri="{FF2B5EF4-FFF2-40B4-BE49-F238E27FC236}">
                    <a16:creationId xmlns:a16="http://schemas.microsoft.com/office/drawing/2014/main" id="{11A3ABD1-0496-5A8F-A01D-A61FE696779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86587" y="2116109"/>
                <a:ext cx="2067213" cy="2495898"/>
              </a:xfrm>
              <a:prstGeom prst="rect">
                <a:avLst/>
              </a:prstGeom>
            </p:spPr>
          </p:pic>
          <p:sp>
            <p:nvSpPr>
              <p:cNvPr id="18" name="正方形/長方形 17">
                <a:extLst>
                  <a:ext uri="{FF2B5EF4-FFF2-40B4-BE49-F238E27FC236}">
                    <a16:creationId xmlns:a16="http://schemas.microsoft.com/office/drawing/2014/main" id="{F0713DBF-6FFA-08CB-921B-3077DA016BA2}"/>
                  </a:ext>
                </a:extLst>
              </p:cNvPr>
              <p:cNvSpPr/>
              <p:nvPr/>
            </p:nvSpPr>
            <p:spPr>
              <a:xfrm rot="21099712">
                <a:off x="9916330" y="3266606"/>
                <a:ext cx="346249" cy="966458"/>
              </a:xfrm>
              <a:prstGeom prst="rect">
                <a:avLst/>
              </a:prstGeom>
              <a:noFill/>
            </p:spPr>
            <p:txBody>
              <a:bodyPr vert="eaVert" wrap="square" lIns="91440" tIns="45720" rIns="91440" bIns="45720">
                <a:spAutoFit/>
              </a:bodyPr>
              <a:lstStyle/>
              <a:p>
                <a:pPr algn="ctr"/>
                <a:r>
                  <a:rPr lang="ja-JP" altLang="en-US" sz="1050" b="0" cap="none" spc="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加入</a:t>
                </a:r>
                <a:r>
                  <a:rPr lang="ja-JP" altLang="en-US" sz="1000" b="0" cap="none" spc="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書</a:t>
                </a:r>
                <a:endParaRPr lang="ja-JP" altLang="en-US" sz="1100" b="0" cap="none" spc="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grpSp>
        <p:pic>
          <p:nvPicPr>
            <p:cNvPr id="16" name="Picture 8">
              <a:extLst>
                <a:ext uri="{FF2B5EF4-FFF2-40B4-BE49-F238E27FC236}">
                  <a16:creationId xmlns:a16="http://schemas.microsoft.com/office/drawing/2014/main" id="{2077A3C7-7881-C6BF-70BD-09CA7A02B57A}"/>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8147070">
              <a:off x="10909565" y="1992145"/>
              <a:ext cx="484007" cy="1038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35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4075C03C-2823-83F6-BEBC-9D535CCFD7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450DFF0A-A320-C272-2B29-0AE5C2755C61}"/>
              </a:ext>
            </a:extLst>
          </p:cNvPr>
          <p:cNvSpPr>
            <a:spLocks noGrp="1"/>
          </p:cNvSpPr>
          <p:nvPr>
            <p:ph type="title"/>
          </p:nvPr>
        </p:nvSpPr>
        <p:spPr>
          <a:xfrm>
            <a:off x="165664" y="106218"/>
            <a:ext cx="10123646" cy="2050474"/>
          </a:xfrm>
          <a:noFill/>
          <a:extLst>
            <a:ext uri="{909E8E84-426E-40DD-AFC4-6F175D3DCCD1}">
              <a14:hiddenFill xmlns:a14="http://schemas.microsoft.com/office/drawing/2010/main">
                <a:solidFill>
                  <a:srgbClr val="FFFFFF"/>
                </a:solidFill>
              </a14:hiddenFill>
            </a:ext>
          </a:extLst>
        </p:spPr>
        <p:txBody>
          <a:bodyPr>
            <a:normAutofit/>
          </a:bodyPr>
          <a:lstStyle/>
          <a:p>
            <a:r>
              <a:rPr kumimoji="1" lang="ja-JP" altLang="en-US" sz="6600" dirty="0">
                <a:latin typeface="HG創英角ﾎﾟｯﾌﾟ体" panose="040B0A09000000000000" pitchFamily="49" charset="-128"/>
                <a:ea typeface="HG創英角ﾎﾟｯﾌﾟ体" panose="040B0A09000000000000" pitchFamily="49" charset="-128"/>
              </a:rPr>
              <a:t>労働組合で開催している</a:t>
            </a:r>
            <a:br>
              <a:rPr kumimoji="1" lang="en-US" altLang="ja-JP" sz="6600" dirty="0">
                <a:latin typeface="HG創英角ﾎﾟｯﾌﾟ体" panose="040B0A09000000000000" pitchFamily="49" charset="-128"/>
                <a:ea typeface="HG創英角ﾎﾟｯﾌﾟ体" panose="040B0A09000000000000" pitchFamily="49" charset="-128"/>
              </a:rPr>
            </a:br>
            <a:r>
              <a:rPr kumimoji="1" lang="ja-JP" altLang="en-US" sz="6600" dirty="0">
                <a:latin typeface="HG創英角ﾎﾟｯﾌﾟ体" panose="040B0A09000000000000" pitchFamily="49" charset="-128"/>
                <a:ea typeface="HG創英角ﾎﾟｯﾌﾟ体" panose="040B0A09000000000000" pitchFamily="49" charset="-128"/>
              </a:rPr>
              <a:t>イベントについて</a:t>
            </a:r>
          </a:p>
        </p:txBody>
      </p:sp>
      <p:sp>
        <p:nvSpPr>
          <p:cNvPr id="8" name="正方形/長方形 7">
            <a:extLst>
              <a:ext uri="{FF2B5EF4-FFF2-40B4-BE49-F238E27FC236}">
                <a16:creationId xmlns:a16="http://schemas.microsoft.com/office/drawing/2014/main" id="{A80E42DD-F637-0649-654F-75F4DC6E1F6E}"/>
              </a:ext>
            </a:extLst>
          </p:cNvPr>
          <p:cNvSpPr/>
          <p:nvPr/>
        </p:nvSpPr>
        <p:spPr>
          <a:xfrm>
            <a:off x="1105786" y="2381692"/>
            <a:ext cx="9781953" cy="32322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6" descr="修学旅行のイラスト「バス移動」">
            <a:extLst>
              <a:ext uri="{FF2B5EF4-FFF2-40B4-BE49-F238E27FC236}">
                <a16:creationId xmlns:a16="http://schemas.microsoft.com/office/drawing/2014/main" id="{BEBDC145-49BB-7BCF-845A-A47224409A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7423" y="2539167"/>
            <a:ext cx="3016384" cy="17796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3F813C3-09E6-7CE4-93FE-A7E147E185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5525" y="3088491"/>
            <a:ext cx="2353340" cy="2353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説明会・セミナーのイラスト（女性）">
            <a:extLst>
              <a:ext uri="{FF2B5EF4-FFF2-40B4-BE49-F238E27FC236}">
                <a16:creationId xmlns:a16="http://schemas.microsoft.com/office/drawing/2014/main" id="{6B81151E-61B2-82EA-9314-F8C65E322D2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1876" y="2940928"/>
            <a:ext cx="2563568" cy="250090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E1F95FE-EDCC-5F8B-8EBA-3C3E710253EB}"/>
              </a:ext>
            </a:extLst>
          </p:cNvPr>
          <p:cNvSpPr txBox="1"/>
          <p:nvPr/>
        </p:nvSpPr>
        <p:spPr>
          <a:xfrm>
            <a:off x="7597050" y="5764967"/>
            <a:ext cx="3243943" cy="584775"/>
          </a:xfrm>
          <a:prstGeom prst="rect">
            <a:avLst/>
          </a:prstGeom>
          <a:noFill/>
        </p:spPr>
        <p:txBody>
          <a:bodyPr vert="horz" wrap="square" rtlCol="0">
            <a:spAutoFit/>
          </a:bodyPr>
          <a:lstStyle/>
          <a:p>
            <a:pPr algn="r"/>
            <a:r>
              <a:rPr lang="ja-JP" altLang="en-US" sz="3200" dirty="0">
                <a:latin typeface="HGP創英角ﾎﾟｯﾌﾟ体" panose="040B0A00000000000000" pitchFamily="50" charset="-128"/>
                <a:ea typeface="HGP創英角ﾎﾟｯﾌﾟ体" panose="040B0A00000000000000" pitchFamily="50" charset="-128"/>
              </a:rPr>
              <a:t>　　企画の様子</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87511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0C5C223A-2799-92B7-3B10-E0DBE23E0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6328C3C5-71BF-3AE3-8EC0-9697661D0D6A}"/>
              </a:ext>
            </a:extLst>
          </p:cNvPr>
          <p:cNvSpPr>
            <a:spLocks noGrp="1"/>
          </p:cNvSpPr>
          <p:nvPr>
            <p:ph type="title"/>
          </p:nvPr>
        </p:nvSpPr>
        <p:spPr>
          <a:xfrm>
            <a:off x="165664" y="106218"/>
            <a:ext cx="8036227" cy="2050474"/>
          </a:xfrm>
          <a:noFill/>
          <a:extLst>
            <a:ext uri="{909E8E84-426E-40DD-AFC4-6F175D3DCCD1}">
              <a14:hiddenFill xmlns:a14="http://schemas.microsoft.com/office/drawing/2010/main">
                <a:solidFill>
                  <a:srgbClr val="FFFFFF"/>
                </a:solidFill>
              </a14:hiddenFill>
            </a:ext>
          </a:extLst>
        </p:spPr>
        <p:txBody>
          <a:bodyPr>
            <a:normAutofit/>
          </a:bodyPr>
          <a:lstStyle/>
          <a:p>
            <a:r>
              <a:rPr kumimoji="1" lang="ja-JP" altLang="en-US" sz="6600" dirty="0">
                <a:latin typeface="HG創英角ﾎﾟｯﾌﾟ体" panose="040B0A09000000000000" pitchFamily="49" charset="-128"/>
                <a:ea typeface="HG創英角ﾎﾟｯﾌﾟ体" panose="040B0A09000000000000" pitchFamily="49" charset="-128"/>
              </a:rPr>
              <a:t>全国規模でも企画が</a:t>
            </a:r>
            <a:br>
              <a:rPr kumimoji="1" lang="en-US" altLang="ja-JP" sz="6600" dirty="0">
                <a:latin typeface="HG創英角ﾎﾟｯﾌﾟ体" panose="040B0A09000000000000" pitchFamily="49" charset="-128"/>
                <a:ea typeface="HG創英角ﾎﾟｯﾌﾟ体" panose="040B0A09000000000000" pitchFamily="49" charset="-128"/>
              </a:rPr>
            </a:br>
            <a:r>
              <a:rPr kumimoji="1" lang="ja-JP" altLang="en-US" sz="6600" dirty="0">
                <a:latin typeface="HG創英角ﾎﾟｯﾌﾟ体" panose="040B0A09000000000000" pitchFamily="49" charset="-128"/>
                <a:ea typeface="HG創英角ﾎﾟｯﾌﾟ体" panose="040B0A09000000000000" pitchFamily="49" charset="-128"/>
              </a:rPr>
              <a:t>行われています！</a:t>
            </a:r>
          </a:p>
        </p:txBody>
      </p:sp>
      <p:sp>
        <p:nvSpPr>
          <p:cNvPr id="6" name="テキスト ボックス 5">
            <a:extLst>
              <a:ext uri="{FF2B5EF4-FFF2-40B4-BE49-F238E27FC236}">
                <a16:creationId xmlns:a16="http://schemas.microsoft.com/office/drawing/2014/main" id="{98992AD9-BF93-8DE9-C37C-C76F371FC742}"/>
              </a:ext>
            </a:extLst>
          </p:cNvPr>
          <p:cNvSpPr txBox="1"/>
          <p:nvPr/>
        </p:nvSpPr>
        <p:spPr>
          <a:xfrm>
            <a:off x="165664" y="5073106"/>
            <a:ext cx="6344868" cy="1200329"/>
          </a:xfrm>
          <a:prstGeom prst="rect">
            <a:avLst/>
          </a:prstGeom>
          <a:noFill/>
        </p:spPr>
        <p:txBody>
          <a:bodyPr vert="horz" wrap="square" rtlCol="0">
            <a:spAutoFit/>
          </a:bodyPr>
          <a:lstStyle/>
          <a:p>
            <a:r>
              <a:rPr lang="ja-JP" altLang="en-US" sz="3600" dirty="0">
                <a:latin typeface="HGP創英角ﾎﾟｯﾌﾟ体" panose="040B0A00000000000000" pitchFamily="50" charset="-128"/>
                <a:ea typeface="HGP創英角ﾎﾟｯﾌﾟ体" panose="040B0A00000000000000" pitchFamily="50" charset="-128"/>
              </a:rPr>
              <a:t>全国の医療にたずさわる</a:t>
            </a:r>
            <a:endParaRPr lang="en-US" altLang="ja-JP" sz="3600" dirty="0">
              <a:latin typeface="HGP創英角ﾎﾟｯﾌﾟ体" panose="040B0A00000000000000" pitchFamily="50" charset="-128"/>
              <a:ea typeface="HGP創英角ﾎﾟｯﾌﾟ体" panose="040B0A00000000000000" pitchFamily="50" charset="-128"/>
            </a:endParaRPr>
          </a:p>
          <a:p>
            <a:r>
              <a:rPr lang="ja-JP" altLang="en-US" sz="3600" dirty="0">
                <a:latin typeface="HGP創英角ﾎﾟｯﾌﾟ体" panose="040B0A00000000000000" pitchFamily="50" charset="-128"/>
                <a:ea typeface="HGP創英角ﾎﾟｯﾌﾟ体" panose="040B0A00000000000000" pitchFamily="50" charset="-128"/>
              </a:rPr>
              <a:t>青年が交流している</a:t>
            </a:r>
            <a:r>
              <a:rPr kumimoji="1" lang="ja-JP" altLang="en-US" sz="3600" dirty="0">
                <a:latin typeface="HGP創英角ﾎﾟｯﾌﾟ体" panose="040B0A00000000000000" pitchFamily="50" charset="-128"/>
                <a:ea typeface="HGP創英角ﾎﾟｯﾌﾟ体" panose="040B0A00000000000000" pitchFamily="50" charset="-128"/>
              </a:rPr>
              <a:t>様子</a:t>
            </a:r>
          </a:p>
        </p:txBody>
      </p:sp>
      <p:pic>
        <p:nvPicPr>
          <p:cNvPr id="3" name="図 2">
            <a:extLst>
              <a:ext uri="{FF2B5EF4-FFF2-40B4-BE49-F238E27FC236}">
                <a16:creationId xmlns:a16="http://schemas.microsoft.com/office/drawing/2014/main" id="{C9DC3118-C3D4-2140-520A-25B4530B6C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501" y="2129076"/>
            <a:ext cx="4427543" cy="2959240"/>
          </a:xfrm>
          <a:prstGeom prst="rect">
            <a:avLst/>
          </a:prstGeom>
          <a:ln>
            <a:noFill/>
          </a:ln>
          <a:effectLst>
            <a:softEdge rad="112500"/>
          </a:effectLst>
        </p:spPr>
      </p:pic>
      <p:pic>
        <p:nvPicPr>
          <p:cNvPr id="13" name="図 12">
            <a:extLst>
              <a:ext uri="{FF2B5EF4-FFF2-40B4-BE49-F238E27FC236}">
                <a16:creationId xmlns:a16="http://schemas.microsoft.com/office/drawing/2014/main" id="{76E330AF-E35A-06E1-4A8F-041CCC60F3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53655">
            <a:off x="8193224" y="4201255"/>
            <a:ext cx="3944763" cy="2959240"/>
          </a:xfrm>
          <a:prstGeom prst="rect">
            <a:avLst/>
          </a:prstGeom>
          <a:ln>
            <a:noFill/>
          </a:ln>
          <a:effectLst>
            <a:softEdge rad="112500"/>
          </a:effectLst>
        </p:spPr>
      </p:pic>
      <p:pic>
        <p:nvPicPr>
          <p:cNvPr id="15" name="図 14">
            <a:extLst>
              <a:ext uri="{FF2B5EF4-FFF2-40B4-BE49-F238E27FC236}">
                <a16:creationId xmlns:a16="http://schemas.microsoft.com/office/drawing/2014/main" id="{319124E5-052D-D35F-C04F-4BF388BF75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5312" y="5154606"/>
            <a:ext cx="2329917" cy="1557248"/>
          </a:xfrm>
          <a:prstGeom prst="rect">
            <a:avLst/>
          </a:prstGeom>
        </p:spPr>
      </p:pic>
      <p:pic>
        <p:nvPicPr>
          <p:cNvPr id="19" name="図 18">
            <a:extLst>
              <a:ext uri="{FF2B5EF4-FFF2-40B4-BE49-F238E27FC236}">
                <a16:creationId xmlns:a16="http://schemas.microsoft.com/office/drawing/2014/main" id="{4FD72536-14AC-39C0-E3BD-EBB8DA9547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771963">
            <a:off x="8948424" y="2482782"/>
            <a:ext cx="2977607" cy="2233206"/>
          </a:xfrm>
          <a:prstGeom prst="rect">
            <a:avLst/>
          </a:prstGeom>
          <a:ln>
            <a:noFill/>
          </a:ln>
          <a:effectLst>
            <a:softEdge rad="112500"/>
          </a:effectLst>
        </p:spPr>
      </p:pic>
      <p:pic>
        <p:nvPicPr>
          <p:cNvPr id="21" name="図 20">
            <a:extLst>
              <a:ext uri="{FF2B5EF4-FFF2-40B4-BE49-F238E27FC236}">
                <a16:creationId xmlns:a16="http://schemas.microsoft.com/office/drawing/2014/main" id="{992424CE-75F7-B0A8-CCFB-EF107E1D49A9}"/>
              </a:ext>
            </a:extLst>
          </p:cNvPr>
          <p:cNvPicPr>
            <a:picLocks noChangeAspect="1"/>
          </p:cNvPicPr>
          <p:nvPr/>
        </p:nvPicPr>
        <p:blipFill>
          <a:blip r:embed="rId8" cstate="email">
            <a:extLst>
              <a:ext uri="{28A0092B-C50C-407E-A947-70E740481C1C}">
                <a14:useLocalDpi xmlns:a14="http://schemas.microsoft.com/office/drawing/2010/main"/>
              </a:ext>
            </a:extLst>
          </a:blip>
          <a:srcRect l="-1360"/>
          <a:stretch>
            <a:fillRect/>
          </a:stretch>
        </p:blipFill>
        <p:spPr>
          <a:xfrm>
            <a:off x="0" y="2343648"/>
            <a:ext cx="4320664" cy="2502933"/>
          </a:xfrm>
          <a:prstGeom prst="rect">
            <a:avLst/>
          </a:prstGeom>
          <a:ln>
            <a:noFill/>
          </a:ln>
          <a:effectLst>
            <a:softEdge rad="112500"/>
          </a:effectLst>
        </p:spPr>
      </p:pic>
      <p:pic>
        <p:nvPicPr>
          <p:cNvPr id="17" name="図 16">
            <a:extLst>
              <a:ext uri="{FF2B5EF4-FFF2-40B4-BE49-F238E27FC236}">
                <a16:creationId xmlns:a16="http://schemas.microsoft.com/office/drawing/2014/main" id="{D997CC78-B5B4-C54B-EAA9-909DC0A0D2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2013" y="43566"/>
            <a:ext cx="3704843" cy="2476208"/>
          </a:xfrm>
          <a:prstGeom prst="rect">
            <a:avLst/>
          </a:prstGeom>
          <a:ln>
            <a:noFill/>
          </a:ln>
          <a:effectLst>
            <a:softEdge rad="112500"/>
          </a:effectLst>
        </p:spPr>
      </p:pic>
    </p:spTree>
    <p:extLst>
      <p:ext uri="{BB962C8B-B14F-4D97-AF65-F5344CB8AC3E}">
        <p14:creationId xmlns:p14="http://schemas.microsoft.com/office/powerpoint/2010/main" val="30711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E23B25B5-47E1-AB85-8326-E6C5C89EF7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74B037C5-E792-B394-3563-E47A5F6BE19A}"/>
              </a:ext>
            </a:extLst>
          </p:cNvPr>
          <p:cNvSpPr>
            <a:spLocks noGrp="1"/>
          </p:cNvSpPr>
          <p:nvPr>
            <p:ph type="title"/>
          </p:nvPr>
        </p:nvSpPr>
        <p:spPr>
          <a:xfrm>
            <a:off x="165664" y="106218"/>
            <a:ext cx="9068771" cy="2050474"/>
          </a:xfrm>
          <a:noFill/>
          <a:extLst>
            <a:ext uri="{909E8E84-426E-40DD-AFC4-6F175D3DCCD1}">
              <a14:hiddenFill xmlns:a14="http://schemas.microsoft.com/office/drawing/2010/main">
                <a:solidFill>
                  <a:srgbClr val="FFFFFF"/>
                </a:solidFill>
              </a14:hiddenFill>
            </a:ext>
          </a:extLst>
        </p:spPr>
        <p:txBody>
          <a:bodyPr>
            <a:normAutofit/>
          </a:bodyPr>
          <a:lstStyle/>
          <a:p>
            <a:r>
              <a:rPr kumimoji="1" lang="ja-JP" altLang="en-US" sz="6600" dirty="0">
                <a:latin typeface="HG創英角ﾎﾟｯﾌﾟ体" panose="040B0A09000000000000" pitchFamily="49" charset="-128"/>
                <a:ea typeface="HG創英角ﾎﾟｯﾌﾟ体" panose="040B0A09000000000000" pitchFamily="49" charset="-128"/>
              </a:rPr>
              <a:t>労働組合は平和運動も</a:t>
            </a:r>
            <a:br>
              <a:rPr kumimoji="1" lang="en-US" altLang="ja-JP" sz="6600" dirty="0">
                <a:latin typeface="HG創英角ﾎﾟｯﾌﾟ体" panose="040B0A09000000000000" pitchFamily="49" charset="-128"/>
                <a:ea typeface="HG創英角ﾎﾟｯﾌﾟ体" panose="040B0A09000000000000" pitchFamily="49" charset="-128"/>
              </a:rPr>
            </a:br>
            <a:r>
              <a:rPr kumimoji="1" lang="ja-JP" altLang="en-US" sz="6600" dirty="0">
                <a:latin typeface="HG創英角ﾎﾟｯﾌﾟ体" panose="040B0A09000000000000" pitchFamily="49" charset="-128"/>
                <a:ea typeface="HG創英角ﾎﾟｯﾌﾟ体" panose="040B0A09000000000000" pitchFamily="49" charset="-128"/>
              </a:rPr>
              <a:t>大切にしている</a:t>
            </a:r>
          </a:p>
        </p:txBody>
      </p:sp>
      <p:pic>
        <p:nvPicPr>
          <p:cNvPr id="6" name="図 5">
            <a:extLst>
              <a:ext uri="{FF2B5EF4-FFF2-40B4-BE49-F238E27FC236}">
                <a16:creationId xmlns:a16="http://schemas.microsoft.com/office/drawing/2014/main" id="{16918A34-70E6-50D9-EB11-D0C2049166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465767" y="2001614"/>
            <a:ext cx="3386418" cy="2001433"/>
          </a:xfrm>
          <a:prstGeom prst="rect">
            <a:avLst/>
          </a:prstGeom>
        </p:spPr>
      </p:pic>
      <p:pic>
        <p:nvPicPr>
          <p:cNvPr id="7" name="図 6">
            <a:extLst>
              <a:ext uri="{FF2B5EF4-FFF2-40B4-BE49-F238E27FC236}">
                <a16:creationId xmlns:a16="http://schemas.microsoft.com/office/drawing/2014/main" id="{C302AE12-6638-BE1A-5BA2-77561780E5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5767" y="4160001"/>
            <a:ext cx="3386418" cy="1689403"/>
          </a:xfrm>
          <a:prstGeom prst="rect">
            <a:avLst/>
          </a:prstGeom>
        </p:spPr>
      </p:pic>
      <p:sp>
        <p:nvSpPr>
          <p:cNvPr id="8" name="テキスト ボックス 7">
            <a:extLst>
              <a:ext uri="{FF2B5EF4-FFF2-40B4-BE49-F238E27FC236}">
                <a16:creationId xmlns:a16="http://schemas.microsoft.com/office/drawing/2014/main" id="{8E0B0134-592C-FBC9-538B-7DFC0A1AECA4}"/>
              </a:ext>
            </a:extLst>
          </p:cNvPr>
          <p:cNvSpPr txBox="1"/>
          <p:nvPr/>
        </p:nvSpPr>
        <p:spPr>
          <a:xfrm>
            <a:off x="11121983" y="295529"/>
            <a:ext cx="800219" cy="4424717"/>
          </a:xfrm>
          <a:prstGeom prst="rect">
            <a:avLst/>
          </a:prstGeom>
          <a:noFill/>
        </p:spPr>
        <p:txBody>
          <a:bodyPr vert="eaVert" wrap="squar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東日本大震災へ毎年ガザの子供たちが</a:t>
            </a:r>
            <a:endParaRPr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追悼のたこ揚げ（現在は中止）</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pic>
        <p:nvPicPr>
          <p:cNvPr id="9" name="Picture 4">
            <a:extLst>
              <a:ext uri="{FF2B5EF4-FFF2-40B4-BE49-F238E27FC236}">
                <a16:creationId xmlns:a16="http://schemas.microsoft.com/office/drawing/2014/main" id="{9F82F0A1-3540-BC70-AF8F-4ACEA2AEF14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0870" y="2156691"/>
            <a:ext cx="6564821" cy="3692712"/>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52CC10E8-610F-CE4D-EF9E-2F9A9C77E345}"/>
              </a:ext>
            </a:extLst>
          </p:cNvPr>
          <p:cNvSpPr txBox="1">
            <a:spLocks/>
          </p:cNvSpPr>
          <p:nvPr/>
        </p:nvSpPr>
        <p:spPr>
          <a:xfrm>
            <a:off x="2012855" y="5915061"/>
            <a:ext cx="8839330" cy="836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白衣を戦場の血で汚さない！</a:t>
            </a:r>
            <a:endParaRPr lang="en-US" altLang="ja-JP" sz="4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6757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パステルな夜空の背景・イラスト・フリー素材 - oishii ...">
            <a:extLst>
              <a:ext uri="{FF2B5EF4-FFF2-40B4-BE49-F238E27FC236}">
                <a16:creationId xmlns:a16="http://schemas.microsoft.com/office/drawing/2014/main" id="{01FAEA5F-0029-C08B-1DB6-A0B1F988B2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72C059ED-8AA8-8482-4ECA-DDCF5A8DF635}"/>
              </a:ext>
            </a:extLst>
          </p:cNvPr>
          <p:cNvSpPr>
            <a:spLocks noGrp="1"/>
          </p:cNvSpPr>
          <p:nvPr>
            <p:ph type="title"/>
          </p:nvPr>
        </p:nvSpPr>
        <p:spPr>
          <a:xfrm>
            <a:off x="838200" y="365125"/>
            <a:ext cx="10515600" cy="1325563"/>
          </a:xfrm>
        </p:spPr>
        <p:txBody>
          <a:bodyPr/>
          <a:lstStyle/>
          <a:p>
            <a:r>
              <a:rPr lang="ja-JP" altLang="en-US" dirty="0">
                <a:latin typeface="HG創英角ﾎﾟｯﾌﾟ体" panose="040B0A09000000000000" pitchFamily="49" charset="-128"/>
                <a:ea typeface="HG創英角ﾎﾟｯﾌﾟ体" panose="040B0A09000000000000" pitchFamily="49" charset="-128"/>
              </a:rPr>
              <a:t>自己紹介</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5" name="コンテンツ プレースホルダー 2">
            <a:extLst>
              <a:ext uri="{FF2B5EF4-FFF2-40B4-BE49-F238E27FC236}">
                <a16:creationId xmlns:a16="http://schemas.microsoft.com/office/drawing/2014/main" id="{EE7C34FC-BA86-C6F6-9040-9341513B12B7}"/>
              </a:ext>
            </a:extLst>
          </p:cNvPr>
          <p:cNvSpPr txBox="1">
            <a:spLocks/>
          </p:cNvSpPr>
          <p:nvPr/>
        </p:nvSpPr>
        <p:spPr>
          <a:xfrm>
            <a:off x="5105612" y="1690688"/>
            <a:ext cx="5627915" cy="3312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名前、経歴など</a:t>
            </a:r>
          </a:p>
          <a:p>
            <a:pPr marL="0" indent="0">
              <a:buNone/>
            </a:pPr>
            <a:r>
              <a:rPr lang="ja-JP" altLang="en-US" dirty="0"/>
              <a:t>・いろうれん太郎　　青年部部長</a:t>
            </a:r>
          </a:p>
          <a:p>
            <a:pPr marL="0" indent="0">
              <a:buNone/>
            </a:pPr>
            <a:r>
              <a:rPr lang="ja-JP" altLang="en-US" dirty="0"/>
              <a:t>・●年●月入職（●年目）看護師</a:t>
            </a:r>
          </a:p>
          <a:p>
            <a:pPr marL="0" indent="0">
              <a:buNone/>
            </a:pPr>
            <a:r>
              <a:rPr lang="ja-JP" altLang="en-US" dirty="0"/>
              <a:t>・３階西病棟勤務（呼吸器科）</a:t>
            </a:r>
            <a:endParaRPr lang="en-US" altLang="ja-JP" dirty="0"/>
          </a:p>
          <a:p>
            <a:endParaRPr lang="ja-JP" altLang="en-US" dirty="0"/>
          </a:p>
          <a:p>
            <a:r>
              <a:rPr lang="ja-JP" altLang="en-US" dirty="0"/>
              <a:t>趣味のことなど</a:t>
            </a:r>
          </a:p>
        </p:txBody>
      </p:sp>
      <p:sp>
        <p:nvSpPr>
          <p:cNvPr id="6" name="タイトル 1">
            <a:extLst>
              <a:ext uri="{FF2B5EF4-FFF2-40B4-BE49-F238E27FC236}">
                <a16:creationId xmlns:a16="http://schemas.microsoft.com/office/drawing/2014/main" id="{7310C0F5-F11E-C97F-D6D7-4B4EE3A09318}"/>
              </a:ext>
            </a:extLst>
          </p:cNvPr>
          <p:cNvSpPr txBox="1">
            <a:spLocks/>
          </p:cNvSpPr>
          <p:nvPr/>
        </p:nvSpPr>
        <p:spPr>
          <a:xfrm>
            <a:off x="1366545" y="5041273"/>
            <a:ext cx="100113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HG創英角ﾎﾟｯﾌﾟ体" panose="040B0A09000000000000" pitchFamily="49" charset="-128"/>
                <a:ea typeface="HG創英角ﾎﾟｯﾌﾟ体" panose="040B0A09000000000000" pitchFamily="49" charset="-128"/>
              </a:rPr>
              <a:t>悩みのほか、こんなこと聞いていいのかな？など</a:t>
            </a:r>
          </a:p>
          <a:p>
            <a:r>
              <a:rPr lang="ja-JP" altLang="en-US" sz="3200" b="1" dirty="0">
                <a:latin typeface="HG創英角ﾎﾟｯﾌﾟ体" panose="040B0A09000000000000" pitchFamily="49" charset="-128"/>
                <a:ea typeface="HG創英角ﾎﾟｯﾌﾟ体" panose="040B0A09000000000000" pitchFamily="49" charset="-128"/>
              </a:rPr>
              <a:t>気になったことがあれば、いつでも相談してください</a:t>
            </a:r>
          </a:p>
        </p:txBody>
      </p:sp>
      <p:grpSp>
        <p:nvGrpSpPr>
          <p:cNvPr id="7" name="グループ化 6">
            <a:extLst>
              <a:ext uri="{FF2B5EF4-FFF2-40B4-BE49-F238E27FC236}">
                <a16:creationId xmlns:a16="http://schemas.microsoft.com/office/drawing/2014/main" id="{80992B19-2B77-102E-C543-2C164F5BBAAE}"/>
              </a:ext>
            </a:extLst>
          </p:cNvPr>
          <p:cNvGrpSpPr/>
          <p:nvPr/>
        </p:nvGrpSpPr>
        <p:grpSpPr>
          <a:xfrm>
            <a:off x="861449" y="1690688"/>
            <a:ext cx="3924138" cy="2968398"/>
            <a:chOff x="861449" y="1690688"/>
            <a:chExt cx="3924138" cy="2968398"/>
          </a:xfrm>
        </p:grpSpPr>
        <p:sp>
          <p:nvSpPr>
            <p:cNvPr id="8" name="正方形/長方形 7">
              <a:extLst>
                <a:ext uri="{FF2B5EF4-FFF2-40B4-BE49-F238E27FC236}">
                  <a16:creationId xmlns:a16="http://schemas.microsoft.com/office/drawing/2014/main" id="{5D3CBF79-80CA-7B19-9333-51A70B45561D}"/>
                </a:ext>
              </a:extLst>
            </p:cNvPr>
            <p:cNvSpPr/>
            <p:nvPr/>
          </p:nvSpPr>
          <p:spPr>
            <a:xfrm>
              <a:off x="861449" y="1690688"/>
              <a:ext cx="3924138" cy="296839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a:extLst>
                <a:ext uri="{FF2B5EF4-FFF2-40B4-BE49-F238E27FC236}">
                  <a16:creationId xmlns:a16="http://schemas.microsoft.com/office/drawing/2014/main" id="{926CFE81-F449-07BF-47E1-264B982237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6545" y="2034383"/>
              <a:ext cx="1343728" cy="1346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DE653209-82E9-2F23-F15C-5AA4F4E654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8682" y="2391962"/>
              <a:ext cx="1830179" cy="2074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870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E7791E0D-27F1-83CF-FD5E-A289BB6DF0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9716B7C9-E5B4-5C92-54DE-19D0263C1573}"/>
              </a:ext>
            </a:extLst>
          </p:cNvPr>
          <p:cNvSpPr>
            <a:spLocks noGrp="1"/>
          </p:cNvSpPr>
          <p:nvPr>
            <p:ph type="title"/>
          </p:nvPr>
        </p:nvSpPr>
        <p:spPr>
          <a:xfrm>
            <a:off x="117764" y="109775"/>
            <a:ext cx="11638807" cy="1325563"/>
          </a:xfrm>
        </p:spPr>
        <p:txBody>
          <a:bodyPr>
            <a:noAutofit/>
          </a:bodyPr>
          <a:lstStyle/>
          <a:p>
            <a:pPr algn="ctr"/>
            <a:r>
              <a:rPr kumimoji="1" lang="ja-JP" altLang="en-US" sz="5000" dirty="0">
                <a:latin typeface="HG創英角ﾎﾟｯﾌﾟ体" panose="040B0A09000000000000" pitchFamily="49" charset="-128"/>
                <a:ea typeface="HG創英角ﾎﾟｯﾌﾟ体" panose="040B0A09000000000000" pitchFamily="49" charset="-128"/>
              </a:rPr>
              <a:t>組合員だからこそ活用できる福利厚生</a:t>
            </a:r>
          </a:p>
        </p:txBody>
      </p:sp>
      <p:grpSp>
        <p:nvGrpSpPr>
          <p:cNvPr id="12" name="グループ化 11">
            <a:extLst>
              <a:ext uri="{FF2B5EF4-FFF2-40B4-BE49-F238E27FC236}">
                <a16:creationId xmlns:a16="http://schemas.microsoft.com/office/drawing/2014/main" id="{54CAE4AF-6518-D249-B0BA-8F8951783E00}"/>
              </a:ext>
            </a:extLst>
          </p:cNvPr>
          <p:cNvGrpSpPr/>
          <p:nvPr/>
        </p:nvGrpSpPr>
        <p:grpSpPr>
          <a:xfrm>
            <a:off x="1012045" y="1435338"/>
            <a:ext cx="4267200" cy="2924971"/>
            <a:chOff x="734252" y="2603272"/>
            <a:chExt cx="4267200" cy="2924971"/>
          </a:xfrm>
        </p:grpSpPr>
        <p:sp>
          <p:nvSpPr>
            <p:cNvPr id="13" name="長方形 40">
              <a:extLst>
                <a:ext uri="{FF2B5EF4-FFF2-40B4-BE49-F238E27FC236}">
                  <a16:creationId xmlns:a16="http://schemas.microsoft.com/office/drawing/2014/main" id="{550EA7DF-4958-A010-0996-460E12D16A24}"/>
                </a:ext>
              </a:extLst>
            </p:cNvPr>
            <p:cNvSpPr/>
            <p:nvPr/>
          </p:nvSpPr>
          <p:spPr>
            <a:xfrm>
              <a:off x="734252" y="4604913"/>
              <a:ext cx="4267200" cy="923330"/>
            </a:xfrm>
            <a:prstGeom prst="rect">
              <a:avLst/>
            </a:prstGeom>
          </p:spPr>
          <p:txBody>
            <a:bodyPr wrap="square" rtlCol="0">
              <a:spAutoFit/>
            </a:bodyPr>
            <a:lstStyle/>
            <a:p>
              <a:pPr algn="ctr" rtl="0"/>
              <a:r>
                <a:rPr lang="ja-JP" altLang="en-US" sz="5400" b="1" dirty="0">
                  <a:latin typeface="Meiryo UI" panose="020B0604030504040204" pitchFamily="50" charset="-128"/>
                  <a:ea typeface="Meiryo UI" panose="020B0604030504040204" pitchFamily="50" charset="-128"/>
                </a:rPr>
                <a:t>医労連共済</a:t>
              </a:r>
            </a:p>
          </p:txBody>
        </p:sp>
        <p:pic>
          <p:nvPicPr>
            <p:cNvPr id="14" name="図 13">
              <a:extLst>
                <a:ext uri="{FF2B5EF4-FFF2-40B4-BE49-F238E27FC236}">
                  <a16:creationId xmlns:a16="http://schemas.microsoft.com/office/drawing/2014/main" id="{1F48ACD4-3801-5747-5B35-D96D6A60965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03" b="99513" l="9394" r="95152">
                          <a14:foregroundMark x1="25303" y1="17857" x2="25303" y2="17857"/>
                          <a14:foregroundMark x1="58030" y1="15260" x2="58030" y2="15260"/>
                          <a14:foregroundMark x1="86970" y1="19156" x2="86970" y2="19156"/>
                          <a14:foregroundMark x1="77271" y1="33835" x2="75201" y2="34521"/>
                          <a14:foregroundMark x1="83779" y1="31677" x2="77300" y2="33825"/>
                          <a14:foregroundMark x1="65945" y1="37319" x2="57121" y2="31331"/>
                          <a14:foregroundMark x1="57121" y1="31331" x2="49166" y2="31372"/>
                          <a14:foregroundMark x1="24176" y1="33660" x2="15700" y2="49955"/>
                          <a14:foregroundMark x1="9527" y1="82810" x2="10303" y2="86526"/>
                          <a14:foregroundMark x1="10303" y1="86526" x2="21061" y2="79383"/>
                          <a14:foregroundMark x1="21061" y1="79383" x2="28415" y2="59526"/>
                          <a14:foregroundMark x1="46095" y1="91810" x2="50909" y2="88961"/>
                          <a14:foregroundMark x1="50909" y1="88961" x2="52530" y2="84445"/>
                          <a14:foregroundMark x1="54821" y1="68813" x2="55000" y2="54870"/>
                          <a14:foregroundMark x1="55000" y1="54870" x2="57846" y2="56811"/>
                          <a14:foregroundMark x1="63998" y1="87923" x2="65573" y2="90195"/>
                          <a14:foregroundMark x1="89273" y1="34464" x2="87116" y2="30999"/>
                          <a14:foregroundMark x1="28182" y1="20292" x2="28182" y2="20292"/>
                          <a14:foregroundMark x1="28485" y1="19968" x2="33333" y2="20779"/>
                          <a14:foregroundMark x1="22121" y1="41721" x2="28485" y2="34091"/>
                          <a14:foregroundMark x1="28485" y1="34091" x2="27273" y2="44643"/>
                          <a14:foregroundMark x1="27273" y1="44643" x2="20303" y2="39773"/>
                          <a14:foregroundMark x1="19697" y1="39123" x2="11364" y2="83442"/>
                          <a14:foregroundMark x1="11364" y1="83442" x2="21061" y2="77597"/>
                          <a14:foregroundMark x1="28877" y1="58157" x2="29545" y2="56494"/>
                          <a14:foregroundMark x1="21061" y1="77597" x2="28341" y2="59490"/>
                          <a14:foregroundMark x1="29590" y1="55844" x2="30303" y2="45455"/>
                          <a14:foregroundMark x1="29545" y1="56494" x2="29590" y2="55844"/>
                          <a14:foregroundMark x1="30303" y1="45455" x2="21818" y2="40260"/>
                          <a14:foregroundMark x1="21818" y1="40260" x2="19545" y2="41396"/>
                          <a14:foregroundMark x1="12424" y1="84253" x2="19242" y2="91721"/>
                          <a14:foregroundMark x1="19242" y1="91721" x2="23182" y2="82468"/>
                          <a14:foregroundMark x1="23182" y1="82468" x2="12879" y2="83604"/>
                          <a14:foregroundMark x1="12879" y1="83604" x2="12576" y2="83766"/>
                          <a14:foregroundMark x1="48636" y1="33279" x2="60455" y2="32792"/>
                          <a14:foregroundMark x1="50792" y1="84090" x2="50455" y2="85877"/>
                          <a14:foregroundMark x1="60455" y1="32792" x2="52532" y2="74852"/>
                          <a14:foregroundMark x1="50455" y1="85877" x2="42121" y2="90909"/>
                          <a14:foregroundMark x1="42121" y1="90909" x2="39848" y2="80357"/>
                          <a14:foregroundMark x1="39848" y1="80357" x2="49091" y2="33279"/>
                          <a14:foregroundMark x1="70303" y1="62662" x2="65641" y2="81551"/>
                          <a14:foregroundMark x1="65741" y1="82870" x2="68927" y2="89165"/>
                          <a14:foregroundMark x1="76073" y1="89513" x2="79394" y2="88149"/>
                          <a14:foregroundMark x1="88839" y1="37977" x2="88485" y2="35065"/>
                          <a14:foregroundMark x1="88485" y1="35065" x2="77576" y2="35390"/>
                          <a14:foregroundMark x1="77576" y1="35390" x2="69394" y2="62825"/>
                          <a14:foregroundMark x1="80455" y1="35552" x2="72879" y2="45130"/>
                          <a14:foregroundMark x1="72879" y1="45130" x2="71818" y2="55519"/>
                          <a14:foregroundMark x1="71818" y1="55519" x2="80758" y2="49675"/>
                          <a14:foregroundMark x1="80758" y1="49675" x2="84394" y2="39286"/>
                          <a14:foregroundMark x1="84394" y1="39286" x2="80303" y2="34578"/>
                          <a14:foregroundMark x1="83030" y1="36688" x2="77727" y2="47078"/>
                          <a14:foregroundMark x1="77727" y1="47078" x2="87013" y2="44552"/>
                          <a14:foregroundMark x1="87079" y1="44179" x2="82576" y2="37175"/>
                          <a14:foregroundMark x1="73788" y1="51299" x2="83636" y2="52273"/>
                          <a14:foregroundMark x1="83636" y1="52273" x2="74394" y2="49351"/>
                          <a14:foregroundMark x1="74394" y1="49351" x2="73182" y2="51786"/>
                          <a14:foregroundMark x1="73939" y1="67370" x2="68939" y2="76786"/>
                          <a14:foregroundMark x1="68939" y1="76786" x2="78030" y2="72403"/>
                          <a14:foregroundMark x1="78030" y1="72403" x2="73636" y2="67370"/>
                          <a14:foregroundMark x1="66570" y1="82812" x2="65455" y2="85877"/>
                          <a14:foregroundMark x1="68939" y1="76299" x2="66816" y2="82135"/>
                          <a14:foregroundMark x1="65455" y1="85877" x2="71184" y2="89275"/>
                          <a14:foregroundMark x1="74911" y1="89456" x2="78479" y2="84124"/>
                          <a14:foregroundMark x1="79751" y1="78711" x2="79848" y2="72240"/>
                          <a14:foregroundMark x1="79848" y1="72240" x2="69697" y2="74026"/>
                          <a14:foregroundMark x1="69697" y1="74026" x2="68485" y2="76948"/>
                          <a14:foregroundMark x1="76061" y1="49351" x2="69848" y2="69805"/>
                          <a14:foregroundMark x1="69848" y1="69805" x2="80000" y2="66883"/>
                          <a14:foregroundMark x1="80000" y1="66883" x2="81364" y2="54383"/>
                          <a14:foregroundMark x1="81364" y1="54383" x2="75303" y2="49351"/>
                          <a14:foregroundMark x1="83333" y1="40097" x2="78030" y2="48701"/>
                          <a14:foregroundMark x1="78030" y1="48701" x2="84848" y2="41071"/>
                          <a14:foregroundMark x1="84848" y1="41071" x2="83030" y2="40422"/>
                          <a14:foregroundMark x1="79697" y1="57468" x2="74394" y2="65909"/>
                          <a14:foregroundMark x1="74394" y1="65909" x2="73939" y2="76623"/>
                          <a14:foregroundMark x1="73939" y1="76623" x2="81212" y2="68994"/>
                          <a14:foregroundMark x1="81212" y1="68994" x2="79091" y2="58604"/>
                          <a14:foregroundMark x1="79091" y1="58604" x2="78788" y2="58604"/>
                          <a14:foregroundMark x1="72727" y1="73701" x2="66452" y2="81954"/>
                          <a14:foregroundMark x1="66061" y1="82468" x2="70562" y2="89245"/>
                          <a14:foregroundMark x1="74871" y1="89455" x2="77509" y2="88257"/>
                          <a14:foregroundMark x1="80320" y1="76286" x2="72121" y2="74351"/>
                          <a14:foregroundMark x1="78636" y1="63961" x2="73636" y2="72565"/>
                          <a14:foregroundMark x1="73636" y1="72565" x2="80152" y2="63961"/>
                          <a14:foregroundMark x1="80152" y1="63961" x2="78182" y2="64123"/>
                          <a14:foregroundMark x1="71364" y1="76623" x2="66970" y2="85877"/>
                          <a14:foregroundMark x1="66970" y1="85877" x2="76515" y2="88149"/>
                          <a14:foregroundMark x1="76515" y1="88149" x2="79794" y2="78525"/>
                          <a14:foregroundMark x1="79938" y1="77914" x2="71212" y2="76786"/>
                          <a14:foregroundMark x1="73636" y1="76461" x2="73636" y2="86688"/>
                          <a14:foregroundMark x1="73636" y1="86688" x2="73939" y2="76786"/>
                          <a14:foregroundMark x1="82576" y1="45942" x2="81364" y2="56656"/>
                          <a14:foregroundMark x1="81364" y1="56656" x2="86446" y2="47789"/>
                          <a14:foregroundMark x1="86519" y1="47372" x2="82727" y2="46591"/>
                          <a14:foregroundMark x1="83636" y1="41721" x2="83333" y2="42532"/>
                          <a14:foregroundMark x1="86515" y1="40097" x2="85758" y2="40422"/>
                          <a14:foregroundMark x1="64848" y1="38474" x2="67879" y2="38799"/>
                          <a14:foregroundMark x1="39545" y1="39286" x2="40668" y2="39527"/>
                          <a14:foregroundMark x1="87500" y1="41776" x2="85303" y2="45617"/>
                          <a14:foregroundMark x1="87642" y1="40844" x2="87576" y2="42695"/>
                          <a14:foregroundMark x1="84545" y1="47240" x2="84242" y2="58117"/>
                          <a14:foregroundMark x1="84242" y1="58117" x2="84091" y2="58604"/>
                          <a14:foregroundMark x1="78030" y1="89123" x2="79091" y2="90097"/>
                          <a14:foregroundMark x1="78485" y1="90747" x2="78030" y2="90909"/>
                          <a14:foregroundMark x1="78485" y1="89448" x2="77727" y2="91883"/>
                          <a14:foregroundMark x1="31332" y1="31572" x2="32727" y2="31494"/>
                          <a14:foregroundMark x1="34394" y1="32305" x2="32273" y2="31656"/>
                          <a14:foregroundMark x1="55606" y1="67695" x2="52576" y2="77597"/>
                          <a14:foregroundMark x1="52576" y1="77597" x2="52424" y2="77597"/>
                          <a14:foregroundMark x1="57121" y1="55844" x2="57273" y2="57305"/>
                          <a14:foregroundMark x1="89394" y1="38149" x2="89447" y2="37752"/>
                          <a14:foregroundMark x1="76667" y1="90747" x2="66970" y2="90747"/>
                          <a14:foregroundMark x1="66970" y1="90747" x2="66667" y2="90909"/>
                          <a14:foregroundMark x1="41818" y1="40422" x2="42121" y2="41883"/>
                          <a14:foregroundMark x1="23182" y1="32468" x2="28693" y2="31681"/>
                          <a14:foregroundMark x1="28030" y1="31981" x2="31818" y2="31981"/>
                          <a14:foregroundMark x1="41212" y1="41396" x2="41818" y2="40909"/>
                          <a14:foregroundMark x1="36515" y1="91883" x2="37424" y2="91234"/>
                          <a14:foregroundMark x1="9697" y1="81981" x2="10466" y2="80195"/>
                          <a14:foregroundMark x1="10455" y1="81494" x2="9697" y2="80357"/>
                          <a14:foregroundMark x1="24545" y1="41883" x2="18182" y2="49838"/>
                          <a14:foregroundMark x1="18182" y1="49838" x2="17576" y2="58766"/>
                          <a14:foregroundMark x1="50152" y1="35390" x2="56364" y2="43994"/>
                          <a14:foregroundMark x1="56364" y1="43994" x2="51364" y2="74838"/>
                          <a14:foregroundMark x1="51364" y1="74838" x2="46515" y2="83929"/>
                          <a14:foregroundMark x1="46515" y1="83929" x2="40909" y2="74838"/>
                          <a14:foregroundMark x1="40909" y1="74838" x2="48030" y2="39286"/>
                          <a14:foregroundMark x1="48030" y1="39286" x2="50909" y2="35065"/>
                          <a14:foregroundMark x1="10000" y1="80195" x2="10000" y2="81331"/>
                          <a14:backgroundMark x1="7121" y1="70617" x2="7121" y2="70617"/>
                          <a14:backgroundMark x1="11212" y1="57305" x2="11212" y2="57305"/>
                          <a14:backgroundMark x1="11212" y1="57305" x2="9697" y2="70779"/>
                          <a14:backgroundMark x1="9697" y1="70779" x2="5152" y2="82305"/>
                          <a14:backgroundMark x1="35758" y1="30032" x2="40438" y2="37973"/>
                          <a14:backgroundMark x1="42116" y1="37280" x2="45455" y2="29870"/>
                          <a14:backgroundMark x1="45455" y1="29870" x2="37121" y2="32143"/>
                          <a14:backgroundMark x1="68182" y1="33929" x2="68030" y2="36039"/>
                          <a14:backgroundMark x1="84697" y1="29708" x2="86667" y2="28734"/>
                          <a14:backgroundMark x1="60758" y1="58604" x2="66639" y2="66706"/>
                          <a14:backgroundMark x1="86667" y1="61201" x2="81970" y2="84903"/>
                          <a14:backgroundMark x1="77066" y1="93076" x2="76515" y2="93994"/>
                          <a14:backgroundMark x1="77772" y1="91899" x2="77561" y2="92251"/>
                          <a14:backgroundMark x1="81970" y1="84903" x2="80328" y2="87638"/>
                          <a14:backgroundMark x1="69286" y1="93994" x2="66212" y2="93994"/>
                          <a14:backgroundMark x1="76515" y1="93994" x2="69954" y2="93994"/>
                          <a14:backgroundMark x1="66212" y1="93994" x2="64394" y2="96104"/>
                          <a14:backgroundMark x1="84545" y1="81981" x2="81515" y2="92045"/>
                          <a14:backgroundMark x1="81515" y1="92045" x2="71364" y2="99513"/>
                          <a14:backgroundMark x1="71364" y1="99513" x2="69848" y2="97403"/>
                          <a14:backgroundMark x1="83333" y1="93831" x2="73485" y2="98052"/>
                          <a14:backgroundMark x1="73485" y1="98052" x2="82576" y2="92532"/>
                          <a14:backgroundMark x1="82576" y1="92532" x2="82576" y2="92532"/>
                          <a14:backgroundMark x1="86970" y1="83766" x2="84545" y2="79545"/>
                          <a14:backgroundMark x1="91667" y1="35714" x2="91040" y2="36471"/>
                          <a14:backgroundMark x1="88617" y1="51979" x2="91667" y2="49513"/>
                          <a14:backgroundMark x1="87305" y1="53040" x2="88130" y2="52373"/>
                          <a14:backgroundMark x1="91667" y1="49513" x2="93030" y2="38149"/>
                          <a14:backgroundMark x1="91692" y1="36333" x2="90758" y2="35065"/>
                          <a14:backgroundMark x1="93030" y1="38149" x2="91802" y2="36482"/>
                          <a14:backgroundMark x1="96818" y1="20617" x2="95758" y2="23701"/>
                          <a14:backgroundMark x1="13333" y1="51948" x2="11970" y2="60065"/>
                          <a14:backgroundMark x1="13636" y1="51948" x2="14545" y2="52273"/>
                          <a14:backgroundMark x1="9168" y1="78423" x2="9242" y2="77435"/>
                          <a14:backgroundMark x1="9114" y1="79146" x2="9137" y2="78844"/>
                          <a14:backgroundMark x1="8939" y1="81494" x2="9047" y2="80054"/>
                          <a14:backgroundMark x1="68809" y1="37332" x2="71061" y2="41071"/>
                          <a14:backgroundMark x1="68030" y1="36039" x2="68247" y2="36400"/>
                          <a14:backgroundMark x1="73182" y1="32630" x2="72121" y2="35065"/>
                          <a14:backgroundMark x1="35455" y1="60065" x2="28485" y2="70292"/>
                          <a14:backgroundMark x1="28485" y1="70292" x2="30000" y2="81169"/>
                          <a14:backgroundMark x1="30000" y1="81169" x2="36818" y2="73864"/>
                          <a14:backgroundMark x1="36818" y1="73864" x2="39242" y2="62825"/>
                          <a14:backgroundMark x1="39242" y1="62825" x2="34545" y2="57305"/>
                          <a14:backgroundMark x1="46667" y1="30682" x2="46515" y2="31494"/>
                          <a14:backgroundMark x1="41364" y1="39123" x2="41824" y2="39945"/>
                          <a14:backgroundMark x1="31970" y1="59253" x2="31212" y2="63799"/>
                          <a14:backgroundMark x1="30758" y1="59091" x2="30152" y2="60390"/>
                          <a14:backgroundMark x1="35303" y1="63474" x2="37273" y2="73701"/>
                          <a14:backgroundMark x1="37273" y1="73701" x2="34242" y2="76136"/>
                          <a14:backgroundMark x1="37576" y1="64935" x2="34697" y2="74026"/>
                          <a14:backgroundMark x1="33333" y1="73701" x2="34697" y2="76786"/>
                          <a14:backgroundMark x1="34697" y1="76786" x2="32424" y2="93831"/>
                          <a14:backgroundMark x1="38182" y1="93344" x2="48030" y2="94481"/>
                          <a14:backgroundMark x1="37424" y1="93344" x2="38636" y2="93182"/>
                          <a14:backgroundMark x1="54332" y1="78193" x2="53182" y2="84578"/>
                          <a14:backgroundMark x1="58501" y1="57160" x2="60758" y2="59578"/>
                          <a14:backgroundMark x1="36710" y1="92886" x2="38636" y2="92370"/>
                          <a14:backgroundMark x1="35000" y1="93344" x2="35999" y2="93076"/>
                          <a14:backgroundMark x1="34242" y1="91558" x2="35000" y2="90422"/>
                          <a14:backgroundMark x1="9034" y1="81331" x2="8636" y2="82468"/>
                          <a14:backgroundMark x1="72121" y1="33766" x2="71364" y2="36851"/>
                          <a14:backgroundMark x1="88030" y1="28409" x2="80758" y2="29383"/>
                          <a14:backgroundMark x1="87931" y1="54275" x2="86061" y2="64935"/>
                          <a14:backgroundMark x1="90303" y1="40747" x2="88167" y2="52925"/>
                          <a14:backgroundMark x1="85758" y1="64448" x2="79848" y2="89610"/>
                          <a14:backgroundMark x1="86364" y1="82143" x2="84697" y2="82468"/>
                          <a14:backgroundMark x1="86212" y1="89448" x2="79091" y2="99026"/>
                          <a14:backgroundMark x1="80303" y1="98701" x2="75758" y2="99513"/>
                          <a14:backgroundMark x1="78485" y1="99513" x2="80909" y2="99675"/>
                          <a14:backgroundMark x1="77879" y1="91883" x2="77326" y2="91856"/>
                          <a14:backgroundMark x1="63636" y1="81006" x2="61061" y2="88474"/>
                          <a14:backgroundMark x1="64545" y1="81006" x2="64242" y2="81656"/>
                          <a14:backgroundMark x1="66364" y1="93831" x2="66364" y2="92857"/>
                          <a14:backgroundMark x1="66970" y1="92045" x2="66364" y2="91883"/>
                          <a14:backgroundMark x1="34697" y1="90584" x2="35000" y2="92045"/>
                          <a14:backgroundMark x1="87121" y1="54221" x2="87121" y2="54708"/>
                          <a14:backgroundMark x1="87576" y1="53084" x2="87424" y2="54383"/>
                          <a14:backgroundMark x1="90758" y1="40097" x2="90455" y2="40097"/>
                          <a14:backgroundMark x1="91667" y1="39448" x2="90455" y2="39448"/>
                          <a14:backgroundMark x1="90909" y1="38799" x2="89848" y2="41721"/>
                          <a14:backgroundMark x1="9091" y1="79870" x2="9394" y2="79221"/>
                          <a14:backgroundMark x1="9242" y1="79545" x2="9242" y2="80195"/>
                          <a14:backgroundMark x1="30758" y1="55844" x2="30758" y2="55844"/>
                        </a14:backgroundRemoval>
                      </a14:imgEffect>
                    </a14:imgLayer>
                  </a14:imgProps>
                </a:ext>
                <a:ext uri="{28A0092B-C50C-407E-A947-70E740481C1C}">
                  <a14:useLocalDpi xmlns:a14="http://schemas.microsoft.com/office/drawing/2010/main"/>
                </a:ext>
              </a:extLst>
            </a:blip>
            <a:stretch>
              <a:fillRect/>
            </a:stretch>
          </p:blipFill>
          <p:spPr>
            <a:xfrm>
              <a:off x="1875865" y="2603272"/>
              <a:ext cx="2024977" cy="1876001"/>
            </a:xfrm>
            <a:prstGeom prst="rect">
              <a:avLst/>
            </a:prstGeom>
          </p:spPr>
        </p:pic>
      </p:grpSp>
      <p:grpSp>
        <p:nvGrpSpPr>
          <p:cNvPr id="15" name="グループ化 14">
            <a:extLst>
              <a:ext uri="{FF2B5EF4-FFF2-40B4-BE49-F238E27FC236}">
                <a16:creationId xmlns:a16="http://schemas.microsoft.com/office/drawing/2014/main" id="{C71B4121-535F-7273-4BEF-601B3B34758E}"/>
              </a:ext>
            </a:extLst>
          </p:cNvPr>
          <p:cNvGrpSpPr/>
          <p:nvPr/>
        </p:nvGrpSpPr>
        <p:grpSpPr>
          <a:xfrm>
            <a:off x="6198493" y="817697"/>
            <a:ext cx="4977901" cy="3834453"/>
            <a:chOff x="7214099" y="2109288"/>
            <a:chExt cx="4977901" cy="3834453"/>
          </a:xfrm>
        </p:grpSpPr>
        <p:sp>
          <p:nvSpPr>
            <p:cNvPr id="16" name="長方形 42">
              <a:extLst>
                <a:ext uri="{FF2B5EF4-FFF2-40B4-BE49-F238E27FC236}">
                  <a16:creationId xmlns:a16="http://schemas.microsoft.com/office/drawing/2014/main" id="{20EA7ED1-5716-F038-DC69-50F22535EAF0}"/>
                </a:ext>
              </a:extLst>
            </p:cNvPr>
            <p:cNvSpPr/>
            <p:nvPr/>
          </p:nvSpPr>
          <p:spPr>
            <a:xfrm>
              <a:off x="7214099" y="4189415"/>
              <a:ext cx="4977901" cy="1754326"/>
            </a:xfrm>
            <a:prstGeom prst="rect">
              <a:avLst/>
            </a:prstGeom>
          </p:spPr>
          <p:txBody>
            <a:bodyPr wrap="square" rtlCol="0">
              <a:spAutoFit/>
            </a:bodyPr>
            <a:lstStyle/>
            <a:p>
              <a:pPr algn="ctr" rtl="0"/>
              <a:r>
                <a:rPr lang="ja-JP" altLang="en-US" sz="5400" b="1" dirty="0">
                  <a:latin typeface="Meiryo UI" panose="020B0604030504040204" pitchFamily="50" charset="-128"/>
                  <a:ea typeface="Meiryo UI" panose="020B0604030504040204" pitchFamily="50" charset="-128"/>
                </a:rPr>
                <a:t>ろうきん</a:t>
              </a:r>
              <a:endParaRPr lang="en-US" altLang="ja-JP" sz="5400" b="1" dirty="0">
                <a:latin typeface="Meiryo UI" panose="020B0604030504040204" pitchFamily="50" charset="-128"/>
                <a:ea typeface="Meiryo UI" panose="020B0604030504040204" pitchFamily="50" charset="-128"/>
              </a:endParaRPr>
            </a:p>
            <a:p>
              <a:pPr algn="ctr" rtl="0"/>
              <a:r>
                <a:rPr lang="ja-JP" altLang="en-US" sz="5400" b="1" dirty="0">
                  <a:latin typeface="Meiryo UI" panose="020B0604030504040204" pitchFamily="50" charset="-128"/>
                  <a:ea typeface="Meiryo UI" panose="020B0604030504040204" pitchFamily="50" charset="-128"/>
                </a:rPr>
                <a:t>（労働金庫）</a:t>
              </a:r>
            </a:p>
          </p:txBody>
        </p:sp>
        <p:pic>
          <p:nvPicPr>
            <p:cNvPr id="17" name="Picture 2">
              <a:extLst>
                <a:ext uri="{FF2B5EF4-FFF2-40B4-BE49-F238E27FC236}">
                  <a16:creationId xmlns:a16="http://schemas.microsoft.com/office/drawing/2014/main" id="{933F78C0-6CD0-3F41-9572-F13AB440105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78149" y="2109288"/>
              <a:ext cx="3494676" cy="26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4" descr="カラフルな囲み枠2 | 無料イラスト素材｜素材ラボ">
            <a:extLst>
              <a:ext uri="{FF2B5EF4-FFF2-40B4-BE49-F238E27FC236}">
                <a16:creationId xmlns:a16="http://schemas.microsoft.com/office/drawing/2014/main" id="{CD3AC796-BF99-594E-211C-DE0D164D7EF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919" y="4652150"/>
            <a:ext cx="5643200" cy="20960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カラフルな囲み枠2 | 無料イラスト素材｜素材ラボ">
            <a:extLst>
              <a:ext uri="{FF2B5EF4-FFF2-40B4-BE49-F238E27FC236}">
                <a16:creationId xmlns:a16="http://schemas.microsoft.com/office/drawing/2014/main" id="{C56E7981-50B8-FD14-2039-764D39E1F46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57883" y="4652150"/>
            <a:ext cx="5643198" cy="2096075"/>
          </a:xfrm>
          <a:prstGeom prst="rect">
            <a:avLst/>
          </a:prstGeom>
          <a:noFill/>
          <a:extLst>
            <a:ext uri="{909E8E84-426E-40DD-AFC4-6F175D3DCCD1}">
              <a14:hiddenFill xmlns:a14="http://schemas.microsoft.com/office/drawing/2010/main">
                <a:solidFill>
                  <a:srgbClr val="FFFFFF"/>
                </a:solidFill>
              </a14:hiddenFill>
            </a:ext>
          </a:extLst>
        </p:spPr>
      </p:pic>
      <p:sp>
        <p:nvSpPr>
          <p:cNvPr id="20" name="コンテンツ プレースホルダー 2">
            <a:extLst>
              <a:ext uri="{FF2B5EF4-FFF2-40B4-BE49-F238E27FC236}">
                <a16:creationId xmlns:a16="http://schemas.microsoft.com/office/drawing/2014/main" id="{BA4859B6-44D7-4262-0A1D-4DBDF97582B2}"/>
              </a:ext>
            </a:extLst>
          </p:cNvPr>
          <p:cNvSpPr txBox="1">
            <a:spLocks/>
          </p:cNvSpPr>
          <p:nvPr/>
        </p:nvSpPr>
        <p:spPr>
          <a:xfrm>
            <a:off x="815313" y="4916078"/>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組合員の、組合員による</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組合員のための</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　　　　　</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助け合いの制度</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1" name="コンテンツ プレースホルダー 2">
            <a:extLst>
              <a:ext uri="{FF2B5EF4-FFF2-40B4-BE49-F238E27FC236}">
                <a16:creationId xmlns:a16="http://schemas.microsoft.com/office/drawing/2014/main" id="{D8A55CE6-967F-69AC-35D5-FE3250286590}"/>
              </a:ext>
            </a:extLst>
          </p:cNvPr>
          <p:cNvSpPr txBox="1">
            <a:spLocks/>
          </p:cNvSpPr>
          <p:nvPr/>
        </p:nvSpPr>
        <p:spPr>
          <a:xfrm>
            <a:off x="7067062" y="4915580"/>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組合員だけが使える</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手数料が無料の</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　　　　　　　　　労働金庫</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39358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4EE8721F-1788-7222-D4CB-4F5D5AD836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5C4FCB5E-200E-EAE3-19A7-7FCD6EF3FAFE}"/>
              </a:ext>
            </a:extLst>
          </p:cNvPr>
          <p:cNvSpPr>
            <a:spLocks noGrp="1"/>
          </p:cNvSpPr>
          <p:nvPr>
            <p:ph type="title"/>
          </p:nvPr>
        </p:nvSpPr>
        <p:spPr>
          <a:xfrm>
            <a:off x="355879" y="182570"/>
            <a:ext cx="10515600" cy="1325563"/>
          </a:xfrm>
        </p:spPr>
        <p:txBody>
          <a:bodyPr>
            <a:normAutofit/>
          </a:bodyPr>
          <a:lstStyle/>
          <a:p>
            <a:r>
              <a:rPr kumimoji="1" lang="ja-JP" altLang="en-US" sz="6600" b="1" dirty="0"/>
              <a:t>　 </a:t>
            </a:r>
            <a:r>
              <a:rPr lang="ja-JP" altLang="en-US" sz="6600" dirty="0">
                <a:latin typeface="HGS創英角ﾎﾟｯﾌﾟ体" panose="040B0A00000000000000" pitchFamily="50" charset="-128"/>
                <a:ea typeface="HGS創英角ﾎﾟｯﾌﾟ体" panose="040B0A00000000000000" pitchFamily="50" charset="-128"/>
              </a:rPr>
              <a:t>医労連共済</a:t>
            </a:r>
            <a:r>
              <a:rPr lang="ja-JP" altLang="en-US" sz="6600" dirty="0">
                <a:latin typeface="HG創英角ﾎﾟｯﾌﾟ体" panose="040B0A09000000000000" pitchFamily="49" charset="-128"/>
                <a:ea typeface="HG創英角ﾎﾟｯﾌﾟ体" panose="040B0A09000000000000" pitchFamily="49" charset="-128"/>
              </a:rPr>
              <a:t>って？</a:t>
            </a:r>
            <a:endParaRPr kumimoji="1" lang="ja-JP" altLang="en-US" sz="6600" b="1" dirty="0">
              <a:latin typeface="HG創英角ﾎﾟｯﾌﾟ体" panose="040B0A09000000000000" pitchFamily="49" charset="-128"/>
              <a:ea typeface="HG創英角ﾎﾟｯﾌﾟ体" panose="040B0A09000000000000" pitchFamily="49" charset="-128"/>
            </a:endParaRPr>
          </a:p>
        </p:txBody>
      </p:sp>
      <p:pic>
        <p:nvPicPr>
          <p:cNvPr id="6" name="図 5">
            <a:extLst>
              <a:ext uri="{FF2B5EF4-FFF2-40B4-BE49-F238E27FC236}">
                <a16:creationId xmlns:a16="http://schemas.microsoft.com/office/drawing/2014/main" id="{96038159-5403-80CC-1D99-D8117C2CD63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03" b="99513" l="9394" r="95152">
                        <a14:foregroundMark x1="25303" y1="17857" x2="25303" y2="17857"/>
                        <a14:foregroundMark x1="58030" y1="15260" x2="58030" y2="15260"/>
                        <a14:foregroundMark x1="86970" y1="19156" x2="86970" y2="19156"/>
                        <a14:foregroundMark x1="77271" y1="33835" x2="75201" y2="34521"/>
                        <a14:foregroundMark x1="83779" y1="31677" x2="77300" y2="33825"/>
                        <a14:foregroundMark x1="65945" y1="37319" x2="57121" y2="31331"/>
                        <a14:foregroundMark x1="57121" y1="31331" x2="49166" y2="31372"/>
                        <a14:foregroundMark x1="24176" y1="33660" x2="15700" y2="49955"/>
                        <a14:foregroundMark x1="9527" y1="82810" x2="10303" y2="86526"/>
                        <a14:foregroundMark x1="10303" y1="86526" x2="21061" y2="79383"/>
                        <a14:foregroundMark x1="21061" y1="79383" x2="28415" y2="59526"/>
                        <a14:foregroundMark x1="46095" y1="91810" x2="50909" y2="88961"/>
                        <a14:foregroundMark x1="50909" y1="88961" x2="52530" y2="84445"/>
                        <a14:foregroundMark x1="54821" y1="68813" x2="55000" y2="54870"/>
                        <a14:foregroundMark x1="55000" y1="54870" x2="57846" y2="56811"/>
                        <a14:foregroundMark x1="63998" y1="87923" x2="65573" y2="90195"/>
                        <a14:foregroundMark x1="89273" y1="34464" x2="87116" y2="30999"/>
                        <a14:foregroundMark x1="28182" y1="20292" x2="28182" y2="20292"/>
                        <a14:foregroundMark x1="28485" y1="19968" x2="33333" y2="20779"/>
                        <a14:foregroundMark x1="22121" y1="41721" x2="28485" y2="34091"/>
                        <a14:foregroundMark x1="28485" y1="34091" x2="27273" y2="44643"/>
                        <a14:foregroundMark x1="27273" y1="44643" x2="20303" y2="39773"/>
                        <a14:foregroundMark x1="19697" y1="39123" x2="11364" y2="83442"/>
                        <a14:foregroundMark x1="11364" y1="83442" x2="21061" y2="77597"/>
                        <a14:foregroundMark x1="28877" y1="58157" x2="29545" y2="56494"/>
                        <a14:foregroundMark x1="21061" y1="77597" x2="28341" y2="59490"/>
                        <a14:foregroundMark x1="29590" y1="55844" x2="30303" y2="45455"/>
                        <a14:foregroundMark x1="29545" y1="56494" x2="29590" y2="55844"/>
                        <a14:foregroundMark x1="30303" y1="45455" x2="21818" y2="40260"/>
                        <a14:foregroundMark x1="21818" y1="40260" x2="19545" y2="41396"/>
                        <a14:foregroundMark x1="12424" y1="84253" x2="19242" y2="91721"/>
                        <a14:foregroundMark x1="19242" y1="91721" x2="23182" y2="82468"/>
                        <a14:foregroundMark x1="23182" y1="82468" x2="12879" y2="83604"/>
                        <a14:foregroundMark x1="12879" y1="83604" x2="12576" y2="83766"/>
                        <a14:foregroundMark x1="48636" y1="33279" x2="60455" y2="32792"/>
                        <a14:foregroundMark x1="50792" y1="84090" x2="50455" y2="85877"/>
                        <a14:foregroundMark x1="60455" y1="32792" x2="52532" y2="74852"/>
                        <a14:foregroundMark x1="50455" y1="85877" x2="42121" y2="90909"/>
                        <a14:foregroundMark x1="42121" y1="90909" x2="39848" y2="80357"/>
                        <a14:foregroundMark x1="39848" y1="80357" x2="49091" y2="33279"/>
                        <a14:foregroundMark x1="70303" y1="62662" x2="65641" y2="81551"/>
                        <a14:foregroundMark x1="65741" y1="82870" x2="68927" y2="89165"/>
                        <a14:foregroundMark x1="76073" y1="89513" x2="79394" y2="88149"/>
                        <a14:foregroundMark x1="88839" y1="37977" x2="88485" y2="35065"/>
                        <a14:foregroundMark x1="88485" y1="35065" x2="77576" y2="35390"/>
                        <a14:foregroundMark x1="77576" y1="35390" x2="69394" y2="62825"/>
                        <a14:foregroundMark x1="80455" y1="35552" x2="72879" y2="45130"/>
                        <a14:foregroundMark x1="72879" y1="45130" x2="71818" y2="55519"/>
                        <a14:foregroundMark x1="71818" y1="55519" x2="80758" y2="49675"/>
                        <a14:foregroundMark x1="80758" y1="49675" x2="84394" y2="39286"/>
                        <a14:foregroundMark x1="84394" y1="39286" x2="80303" y2="34578"/>
                        <a14:foregroundMark x1="83030" y1="36688" x2="77727" y2="47078"/>
                        <a14:foregroundMark x1="77727" y1="47078" x2="87013" y2="44552"/>
                        <a14:foregroundMark x1="87079" y1="44179" x2="82576" y2="37175"/>
                        <a14:foregroundMark x1="73788" y1="51299" x2="83636" y2="52273"/>
                        <a14:foregroundMark x1="83636" y1="52273" x2="74394" y2="49351"/>
                        <a14:foregroundMark x1="74394" y1="49351" x2="73182" y2="51786"/>
                        <a14:foregroundMark x1="73939" y1="67370" x2="68939" y2="76786"/>
                        <a14:foregroundMark x1="68939" y1="76786" x2="78030" y2="72403"/>
                        <a14:foregroundMark x1="78030" y1="72403" x2="73636" y2="67370"/>
                        <a14:foregroundMark x1="66570" y1="82812" x2="65455" y2="85877"/>
                        <a14:foregroundMark x1="68939" y1="76299" x2="66816" y2="82135"/>
                        <a14:foregroundMark x1="65455" y1="85877" x2="71184" y2="89275"/>
                        <a14:foregroundMark x1="74911" y1="89456" x2="78479" y2="84124"/>
                        <a14:foregroundMark x1="79751" y1="78711" x2="79848" y2="72240"/>
                        <a14:foregroundMark x1="79848" y1="72240" x2="69697" y2="74026"/>
                        <a14:foregroundMark x1="69697" y1="74026" x2="68485" y2="76948"/>
                        <a14:foregroundMark x1="76061" y1="49351" x2="69848" y2="69805"/>
                        <a14:foregroundMark x1="69848" y1="69805" x2="80000" y2="66883"/>
                        <a14:foregroundMark x1="80000" y1="66883" x2="81364" y2="54383"/>
                        <a14:foregroundMark x1="81364" y1="54383" x2="75303" y2="49351"/>
                        <a14:foregroundMark x1="83333" y1="40097" x2="78030" y2="48701"/>
                        <a14:foregroundMark x1="78030" y1="48701" x2="84848" y2="41071"/>
                        <a14:foregroundMark x1="84848" y1="41071" x2="83030" y2="40422"/>
                        <a14:foregroundMark x1="79697" y1="57468" x2="74394" y2="65909"/>
                        <a14:foregroundMark x1="74394" y1="65909" x2="73939" y2="76623"/>
                        <a14:foregroundMark x1="73939" y1="76623" x2="81212" y2="68994"/>
                        <a14:foregroundMark x1="81212" y1="68994" x2="79091" y2="58604"/>
                        <a14:foregroundMark x1="79091" y1="58604" x2="78788" y2="58604"/>
                        <a14:foregroundMark x1="72727" y1="73701" x2="66452" y2="81954"/>
                        <a14:foregroundMark x1="66061" y1="82468" x2="70562" y2="89245"/>
                        <a14:foregroundMark x1="74871" y1="89455" x2="77509" y2="88257"/>
                        <a14:foregroundMark x1="80320" y1="76286" x2="72121" y2="74351"/>
                        <a14:foregroundMark x1="78636" y1="63961" x2="73636" y2="72565"/>
                        <a14:foregroundMark x1="73636" y1="72565" x2="80152" y2="63961"/>
                        <a14:foregroundMark x1="80152" y1="63961" x2="78182" y2="64123"/>
                        <a14:foregroundMark x1="71364" y1="76623" x2="66970" y2="85877"/>
                        <a14:foregroundMark x1="66970" y1="85877" x2="76515" y2="88149"/>
                        <a14:foregroundMark x1="76515" y1="88149" x2="79794" y2="78525"/>
                        <a14:foregroundMark x1="79938" y1="77914" x2="71212" y2="76786"/>
                        <a14:foregroundMark x1="73636" y1="76461" x2="73636" y2="86688"/>
                        <a14:foregroundMark x1="73636" y1="86688" x2="73939" y2="76786"/>
                        <a14:foregroundMark x1="82576" y1="45942" x2="81364" y2="56656"/>
                        <a14:foregroundMark x1="81364" y1="56656" x2="86446" y2="47789"/>
                        <a14:foregroundMark x1="86519" y1="47372" x2="82727" y2="46591"/>
                        <a14:foregroundMark x1="83636" y1="41721" x2="83333" y2="42532"/>
                        <a14:foregroundMark x1="86515" y1="40097" x2="85758" y2="40422"/>
                        <a14:foregroundMark x1="64848" y1="38474" x2="67879" y2="38799"/>
                        <a14:foregroundMark x1="39545" y1="39286" x2="40668" y2="39527"/>
                        <a14:foregroundMark x1="87500" y1="41776" x2="85303" y2="45617"/>
                        <a14:foregroundMark x1="87642" y1="40844" x2="87576" y2="42695"/>
                        <a14:foregroundMark x1="84545" y1="47240" x2="84242" y2="58117"/>
                        <a14:foregroundMark x1="84242" y1="58117" x2="84091" y2="58604"/>
                        <a14:foregroundMark x1="78030" y1="89123" x2="79091" y2="90097"/>
                        <a14:foregroundMark x1="78485" y1="90747" x2="78030" y2="90909"/>
                        <a14:foregroundMark x1="78485" y1="89448" x2="77727" y2="91883"/>
                        <a14:foregroundMark x1="31332" y1="31572" x2="32727" y2="31494"/>
                        <a14:foregroundMark x1="34394" y1="32305" x2="32273" y2="31656"/>
                        <a14:foregroundMark x1="55606" y1="67695" x2="52576" y2="77597"/>
                        <a14:foregroundMark x1="52576" y1="77597" x2="52424" y2="77597"/>
                        <a14:foregroundMark x1="57121" y1="55844" x2="57273" y2="57305"/>
                        <a14:foregroundMark x1="89394" y1="38149" x2="89447" y2="37752"/>
                        <a14:foregroundMark x1="76667" y1="90747" x2="66970" y2="90747"/>
                        <a14:foregroundMark x1="66970" y1="90747" x2="66667" y2="90909"/>
                        <a14:foregroundMark x1="41818" y1="40422" x2="42121" y2="41883"/>
                        <a14:foregroundMark x1="23182" y1="32468" x2="28693" y2="31681"/>
                        <a14:foregroundMark x1="28030" y1="31981" x2="31818" y2="31981"/>
                        <a14:foregroundMark x1="41212" y1="41396" x2="41818" y2="40909"/>
                        <a14:foregroundMark x1="36515" y1="91883" x2="37424" y2="91234"/>
                        <a14:foregroundMark x1="9697" y1="81981" x2="10466" y2="80195"/>
                        <a14:foregroundMark x1="10455" y1="81494" x2="9697" y2="80357"/>
                        <a14:foregroundMark x1="24545" y1="41883" x2="18182" y2="49838"/>
                        <a14:foregroundMark x1="18182" y1="49838" x2="17576" y2="58766"/>
                        <a14:foregroundMark x1="50152" y1="35390" x2="56364" y2="43994"/>
                        <a14:foregroundMark x1="56364" y1="43994" x2="51364" y2="74838"/>
                        <a14:foregroundMark x1="51364" y1="74838" x2="46515" y2="83929"/>
                        <a14:foregroundMark x1="46515" y1="83929" x2="40909" y2="74838"/>
                        <a14:foregroundMark x1="40909" y1="74838" x2="48030" y2="39286"/>
                        <a14:foregroundMark x1="48030" y1="39286" x2="50909" y2="35065"/>
                        <a14:foregroundMark x1="10000" y1="80195" x2="10000" y2="81331"/>
                        <a14:backgroundMark x1="7121" y1="70617" x2="7121" y2="70617"/>
                        <a14:backgroundMark x1="11212" y1="57305" x2="11212" y2="57305"/>
                        <a14:backgroundMark x1="11212" y1="57305" x2="9697" y2="70779"/>
                        <a14:backgroundMark x1="9697" y1="70779" x2="5152" y2="82305"/>
                        <a14:backgroundMark x1="35758" y1="30032" x2="40438" y2="37973"/>
                        <a14:backgroundMark x1="42116" y1="37280" x2="45455" y2="29870"/>
                        <a14:backgroundMark x1="45455" y1="29870" x2="37121" y2="32143"/>
                        <a14:backgroundMark x1="68182" y1="33929" x2="68030" y2="36039"/>
                        <a14:backgroundMark x1="84697" y1="29708" x2="86667" y2="28734"/>
                        <a14:backgroundMark x1="60758" y1="58604" x2="66639" y2="66706"/>
                        <a14:backgroundMark x1="86667" y1="61201" x2="81970" y2="84903"/>
                        <a14:backgroundMark x1="77066" y1="93076" x2="76515" y2="93994"/>
                        <a14:backgroundMark x1="77772" y1="91899" x2="77561" y2="92251"/>
                        <a14:backgroundMark x1="81970" y1="84903" x2="80328" y2="87638"/>
                        <a14:backgroundMark x1="69286" y1="93994" x2="66212" y2="93994"/>
                        <a14:backgroundMark x1="76515" y1="93994" x2="69954" y2="93994"/>
                        <a14:backgroundMark x1="66212" y1="93994" x2="64394" y2="96104"/>
                        <a14:backgroundMark x1="84545" y1="81981" x2="81515" y2="92045"/>
                        <a14:backgroundMark x1="81515" y1="92045" x2="71364" y2="99513"/>
                        <a14:backgroundMark x1="71364" y1="99513" x2="69848" y2="97403"/>
                        <a14:backgroundMark x1="83333" y1="93831" x2="73485" y2="98052"/>
                        <a14:backgroundMark x1="73485" y1="98052" x2="82576" y2="92532"/>
                        <a14:backgroundMark x1="82576" y1="92532" x2="82576" y2="92532"/>
                        <a14:backgroundMark x1="86970" y1="83766" x2="84545" y2="79545"/>
                        <a14:backgroundMark x1="91667" y1="35714" x2="91040" y2="36471"/>
                        <a14:backgroundMark x1="88617" y1="51979" x2="91667" y2="49513"/>
                        <a14:backgroundMark x1="87305" y1="53040" x2="88130" y2="52373"/>
                        <a14:backgroundMark x1="91667" y1="49513" x2="93030" y2="38149"/>
                        <a14:backgroundMark x1="91692" y1="36333" x2="90758" y2="35065"/>
                        <a14:backgroundMark x1="93030" y1="38149" x2="91802" y2="36482"/>
                        <a14:backgroundMark x1="96818" y1="20617" x2="95758" y2="23701"/>
                        <a14:backgroundMark x1="13333" y1="51948" x2="11970" y2="60065"/>
                        <a14:backgroundMark x1="13636" y1="51948" x2="14545" y2="52273"/>
                        <a14:backgroundMark x1="9168" y1="78423" x2="9242" y2="77435"/>
                        <a14:backgroundMark x1="9114" y1="79146" x2="9137" y2="78844"/>
                        <a14:backgroundMark x1="8939" y1="81494" x2="9047" y2="80054"/>
                        <a14:backgroundMark x1="68809" y1="37332" x2="71061" y2="41071"/>
                        <a14:backgroundMark x1="68030" y1="36039" x2="68247" y2="36400"/>
                        <a14:backgroundMark x1="73182" y1="32630" x2="72121" y2="35065"/>
                        <a14:backgroundMark x1="35455" y1="60065" x2="28485" y2="70292"/>
                        <a14:backgroundMark x1="28485" y1="70292" x2="30000" y2="81169"/>
                        <a14:backgroundMark x1="30000" y1="81169" x2="36818" y2="73864"/>
                        <a14:backgroundMark x1="36818" y1="73864" x2="39242" y2="62825"/>
                        <a14:backgroundMark x1="39242" y1="62825" x2="34545" y2="57305"/>
                        <a14:backgroundMark x1="46667" y1="30682" x2="46515" y2="31494"/>
                        <a14:backgroundMark x1="41364" y1="39123" x2="41824" y2="39945"/>
                        <a14:backgroundMark x1="31970" y1="59253" x2="31212" y2="63799"/>
                        <a14:backgroundMark x1="30758" y1="59091" x2="30152" y2="60390"/>
                        <a14:backgroundMark x1="35303" y1="63474" x2="37273" y2="73701"/>
                        <a14:backgroundMark x1="37273" y1="73701" x2="34242" y2="76136"/>
                        <a14:backgroundMark x1="37576" y1="64935" x2="34697" y2="74026"/>
                        <a14:backgroundMark x1="33333" y1="73701" x2="34697" y2="76786"/>
                        <a14:backgroundMark x1="34697" y1="76786" x2="32424" y2="93831"/>
                        <a14:backgroundMark x1="38182" y1="93344" x2="48030" y2="94481"/>
                        <a14:backgroundMark x1="37424" y1="93344" x2="38636" y2="93182"/>
                        <a14:backgroundMark x1="54332" y1="78193" x2="53182" y2="84578"/>
                        <a14:backgroundMark x1="58501" y1="57160" x2="60758" y2="59578"/>
                        <a14:backgroundMark x1="36710" y1="92886" x2="38636" y2="92370"/>
                        <a14:backgroundMark x1="35000" y1="93344" x2="35999" y2="93076"/>
                        <a14:backgroundMark x1="34242" y1="91558" x2="35000" y2="90422"/>
                        <a14:backgroundMark x1="9034" y1="81331" x2="8636" y2="82468"/>
                        <a14:backgroundMark x1="72121" y1="33766" x2="71364" y2="36851"/>
                        <a14:backgroundMark x1="88030" y1="28409" x2="80758" y2="29383"/>
                        <a14:backgroundMark x1="87931" y1="54275" x2="86061" y2="64935"/>
                        <a14:backgroundMark x1="90303" y1="40747" x2="88167" y2="52925"/>
                        <a14:backgroundMark x1="85758" y1="64448" x2="79848" y2="89610"/>
                        <a14:backgroundMark x1="86364" y1="82143" x2="84697" y2="82468"/>
                        <a14:backgroundMark x1="86212" y1="89448" x2="79091" y2="99026"/>
                        <a14:backgroundMark x1="80303" y1="98701" x2="75758" y2="99513"/>
                        <a14:backgroundMark x1="78485" y1="99513" x2="80909" y2="99675"/>
                        <a14:backgroundMark x1="77879" y1="91883" x2="77326" y2="91856"/>
                        <a14:backgroundMark x1="63636" y1="81006" x2="61061" y2="88474"/>
                        <a14:backgroundMark x1="64545" y1="81006" x2="64242" y2="81656"/>
                        <a14:backgroundMark x1="66364" y1="93831" x2="66364" y2="92857"/>
                        <a14:backgroundMark x1="66970" y1="92045" x2="66364" y2="91883"/>
                        <a14:backgroundMark x1="34697" y1="90584" x2="35000" y2="92045"/>
                        <a14:backgroundMark x1="87121" y1="54221" x2="87121" y2="54708"/>
                        <a14:backgroundMark x1="87576" y1="53084" x2="87424" y2="54383"/>
                        <a14:backgroundMark x1="90758" y1="40097" x2="90455" y2="40097"/>
                        <a14:backgroundMark x1="91667" y1="39448" x2="90455" y2="39448"/>
                        <a14:backgroundMark x1="90909" y1="38799" x2="89848" y2="41721"/>
                        <a14:backgroundMark x1="9091" y1="79870" x2="9394" y2="79221"/>
                        <a14:backgroundMark x1="9242" y1="79545" x2="9242" y2="80195"/>
                        <a14:backgroundMark x1="30758" y1="55844" x2="30758" y2="55844"/>
                      </a14:backgroundRemoval>
                    </a14:imgEffect>
                  </a14:imgLayer>
                </a14:imgProps>
              </a:ext>
              <a:ext uri="{28A0092B-C50C-407E-A947-70E740481C1C}">
                <a14:useLocalDpi xmlns:a14="http://schemas.microsoft.com/office/drawing/2010/main"/>
              </a:ext>
            </a:extLst>
          </a:blip>
          <a:stretch>
            <a:fillRect/>
          </a:stretch>
        </p:blipFill>
        <p:spPr>
          <a:xfrm>
            <a:off x="214245" y="176558"/>
            <a:ext cx="1205365" cy="1116687"/>
          </a:xfrm>
          <a:prstGeom prst="rect">
            <a:avLst/>
          </a:prstGeom>
        </p:spPr>
      </p:pic>
      <p:sp>
        <p:nvSpPr>
          <p:cNvPr id="7" name="コンテンツ プレースホルダー 2">
            <a:extLst>
              <a:ext uri="{FF2B5EF4-FFF2-40B4-BE49-F238E27FC236}">
                <a16:creationId xmlns:a16="http://schemas.microsoft.com/office/drawing/2014/main" id="{9A6A9956-C438-1A58-FF49-1C89D59B320D}"/>
              </a:ext>
            </a:extLst>
          </p:cNvPr>
          <p:cNvSpPr txBox="1">
            <a:spLocks/>
          </p:cNvSpPr>
          <p:nvPr/>
        </p:nvSpPr>
        <p:spPr>
          <a:xfrm>
            <a:off x="535793" y="1475815"/>
            <a:ext cx="11845452"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万が一のケガや病気など「困ったときにみんなで助け合う」仕組み</a:t>
            </a:r>
          </a:p>
        </p:txBody>
      </p:sp>
      <p:pic>
        <p:nvPicPr>
          <p:cNvPr id="8" name="Picture 4" descr="カラフルな囲み枠2 | 無料イラスト素材｜素材ラボ">
            <a:extLst>
              <a:ext uri="{FF2B5EF4-FFF2-40B4-BE49-F238E27FC236}">
                <a16:creationId xmlns:a16="http://schemas.microsoft.com/office/drawing/2014/main" id="{C4352607-997F-9EE8-9B45-F073B3A61F3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0485" y="2362349"/>
            <a:ext cx="11959212" cy="4385876"/>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a:extLst>
              <a:ext uri="{FF2B5EF4-FFF2-40B4-BE49-F238E27FC236}">
                <a16:creationId xmlns:a16="http://schemas.microsoft.com/office/drawing/2014/main" id="{4C5B5109-51A2-8049-B313-E24CDA10C3AB}"/>
              </a:ext>
            </a:extLst>
          </p:cNvPr>
          <p:cNvSpPr txBox="1">
            <a:spLocks/>
          </p:cNvSpPr>
          <p:nvPr/>
        </p:nvSpPr>
        <p:spPr>
          <a:xfrm>
            <a:off x="985358" y="2920299"/>
            <a:ext cx="7389778" cy="1196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①医労連共済は一般的な保険とは異なり、</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営利目的ではなく「助け合い」</a:t>
            </a:r>
          </a:p>
        </p:txBody>
      </p:sp>
      <p:pic>
        <p:nvPicPr>
          <p:cNvPr id="11" name="図 10">
            <a:extLst>
              <a:ext uri="{FF2B5EF4-FFF2-40B4-BE49-F238E27FC236}">
                <a16:creationId xmlns:a16="http://schemas.microsoft.com/office/drawing/2014/main" id="{07D863D7-112B-2AA2-AF93-285E3F4B39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3010" y="3518382"/>
            <a:ext cx="5699092" cy="3229843"/>
          </a:xfrm>
          <a:prstGeom prst="rect">
            <a:avLst/>
          </a:prstGeom>
        </p:spPr>
      </p:pic>
      <p:sp>
        <p:nvSpPr>
          <p:cNvPr id="12" name="四角形: 角を丸くする 11">
            <a:extLst>
              <a:ext uri="{FF2B5EF4-FFF2-40B4-BE49-F238E27FC236}">
                <a16:creationId xmlns:a16="http://schemas.microsoft.com/office/drawing/2014/main" id="{695D72B5-0301-0D73-EF4B-35525F4252DF}"/>
              </a:ext>
            </a:extLst>
          </p:cNvPr>
          <p:cNvSpPr/>
          <p:nvPr/>
        </p:nvSpPr>
        <p:spPr>
          <a:xfrm>
            <a:off x="9003323" y="4652388"/>
            <a:ext cx="1034980" cy="181875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a:extLst>
              <a:ext uri="{FF2B5EF4-FFF2-40B4-BE49-F238E27FC236}">
                <a16:creationId xmlns:a16="http://schemas.microsoft.com/office/drawing/2014/main" id="{F1DF772C-C0FD-1D83-BC2E-FF2ECEF1017C}"/>
              </a:ext>
            </a:extLst>
          </p:cNvPr>
          <p:cNvSpPr txBox="1">
            <a:spLocks/>
          </p:cNvSpPr>
          <p:nvPr/>
        </p:nvSpPr>
        <p:spPr>
          <a:xfrm>
            <a:off x="1012320" y="4365597"/>
            <a:ext cx="4795628" cy="16131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②医療・介護・福祉で働く</a:t>
            </a:r>
            <a:endParaRPr lang="en-US" altLang="ja-JP" sz="32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組合員とその家族が加入</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できる！！</a:t>
            </a:r>
            <a:endParaRPr lang="en-US" altLang="ja-JP" sz="3200" dirty="0">
              <a:latin typeface="HGP創英角ﾎﾟｯﾌﾟ体" panose="040B0A00000000000000" pitchFamily="50" charset="-128"/>
              <a:ea typeface="HGP創英角ﾎﾟｯﾌﾟ体" panose="040B0A00000000000000" pitchFamily="50" charset="-128"/>
            </a:endParaRPr>
          </a:p>
        </p:txBody>
      </p:sp>
      <p:sp>
        <p:nvSpPr>
          <p:cNvPr id="14" name="コンテンツ プレースホルダー 2">
            <a:extLst>
              <a:ext uri="{FF2B5EF4-FFF2-40B4-BE49-F238E27FC236}">
                <a16:creationId xmlns:a16="http://schemas.microsoft.com/office/drawing/2014/main" id="{896AB430-8071-078A-3D3B-82C87F775779}"/>
              </a:ext>
            </a:extLst>
          </p:cNvPr>
          <p:cNvSpPr txBox="1">
            <a:spLocks/>
          </p:cNvSpPr>
          <p:nvPr/>
        </p:nvSpPr>
        <p:spPr>
          <a:xfrm>
            <a:off x="8935073" y="72795"/>
            <a:ext cx="3256927" cy="47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詳しくは組合の担当者まで！</a:t>
            </a:r>
            <a:endParaRPr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581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CC11BE69-10D8-475F-6995-57A6011A7E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EFD67482-5B2E-F578-A9F3-BE9122B5F4A0}"/>
              </a:ext>
            </a:extLst>
          </p:cNvPr>
          <p:cNvSpPr>
            <a:spLocks noGrp="1"/>
          </p:cNvSpPr>
          <p:nvPr>
            <p:ph type="title"/>
          </p:nvPr>
        </p:nvSpPr>
        <p:spPr>
          <a:xfrm>
            <a:off x="224293" y="213518"/>
            <a:ext cx="10515600" cy="1325563"/>
          </a:xfrm>
        </p:spPr>
        <p:txBody>
          <a:bodyPr>
            <a:normAutofit/>
          </a:bodyPr>
          <a:lstStyle/>
          <a:p>
            <a:r>
              <a:rPr kumimoji="1" lang="ja-JP" altLang="en-US" sz="6600" b="1" dirty="0"/>
              <a:t>　 </a:t>
            </a:r>
            <a:r>
              <a:rPr lang="ja-JP" altLang="en-US" sz="6600" dirty="0">
                <a:latin typeface="HGS創英角ﾎﾟｯﾌﾟ体" panose="040B0A00000000000000" pitchFamily="50" charset="-128"/>
                <a:ea typeface="HGS創英角ﾎﾟｯﾌﾟ体" panose="040B0A00000000000000" pitchFamily="50" charset="-128"/>
              </a:rPr>
              <a:t>つまりどういうこと</a:t>
            </a:r>
            <a:r>
              <a:rPr lang="ja-JP" altLang="en-US" sz="6600" dirty="0">
                <a:latin typeface="HG創英角ﾎﾟｯﾌﾟ体" panose="040B0A09000000000000" pitchFamily="49" charset="-128"/>
                <a:ea typeface="HG創英角ﾎﾟｯﾌﾟ体" panose="040B0A09000000000000" pitchFamily="49" charset="-128"/>
              </a:rPr>
              <a:t>？</a:t>
            </a:r>
            <a:endParaRPr kumimoji="1" lang="ja-JP" altLang="en-US" sz="6600" b="1" dirty="0">
              <a:latin typeface="HG創英角ﾎﾟｯﾌﾟ体" panose="040B0A09000000000000" pitchFamily="49" charset="-128"/>
              <a:ea typeface="HG創英角ﾎﾟｯﾌﾟ体" panose="040B0A09000000000000" pitchFamily="49" charset="-128"/>
            </a:endParaRPr>
          </a:p>
        </p:txBody>
      </p:sp>
      <p:pic>
        <p:nvPicPr>
          <p:cNvPr id="6" name="図 5">
            <a:extLst>
              <a:ext uri="{FF2B5EF4-FFF2-40B4-BE49-F238E27FC236}">
                <a16:creationId xmlns:a16="http://schemas.microsoft.com/office/drawing/2014/main" id="{9D7E5890-058E-42DD-AC8E-18A8C4DF4BA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03" b="99513" l="9394" r="95152">
                        <a14:foregroundMark x1="25303" y1="17857" x2="25303" y2="17857"/>
                        <a14:foregroundMark x1="58030" y1="15260" x2="58030" y2="15260"/>
                        <a14:foregroundMark x1="86970" y1="19156" x2="86970" y2="19156"/>
                        <a14:foregroundMark x1="77271" y1="33835" x2="75201" y2="34521"/>
                        <a14:foregroundMark x1="83779" y1="31677" x2="77300" y2="33825"/>
                        <a14:foregroundMark x1="65945" y1="37319" x2="57121" y2="31331"/>
                        <a14:foregroundMark x1="57121" y1="31331" x2="49166" y2="31372"/>
                        <a14:foregroundMark x1="24176" y1="33660" x2="15700" y2="49955"/>
                        <a14:foregroundMark x1="9527" y1="82810" x2="10303" y2="86526"/>
                        <a14:foregroundMark x1="10303" y1="86526" x2="21061" y2="79383"/>
                        <a14:foregroundMark x1="21061" y1="79383" x2="28415" y2="59526"/>
                        <a14:foregroundMark x1="46095" y1="91810" x2="50909" y2="88961"/>
                        <a14:foregroundMark x1="50909" y1="88961" x2="52530" y2="84445"/>
                        <a14:foregroundMark x1="54821" y1="68813" x2="55000" y2="54870"/>
                        <a14:foregroundMark x1="55000" y1="54870" x2="57846" y2="56811"/>
                        <a14:foregroundMark x1="63998" y1="87923" x2="65573" y2="90195"/>
                        <a14:foregroundMark x1="89273" y1="34464" x2="87116" y2="30999"/>
                        <a14:foregroundMark x1="28182" y1="20292" x2="28182" y2="20292"/>
                        <a14:foregroundMark x1="28485" y1="19968" x2="33333" y2="20779"/>
                        <a14:foregroundMark x1="22121" y1="41721" x2="28485" y2="34091"/>
                        <a14:foregroundMark x1="28485" y1="34091" x2="27273" y2="44643"/>
                        <a14:foregroundMark x1="27273" y1="44643" x2="20303" y2="39773"/>
                        <a14:foregroundMark x1="19697" y1="39123" x2="11364" y2="83442"/>
                        <a14:foregroundMark x1="11364" y1="83442" x2="21061" y2="77597"/>
                        <a14:foregroundMark x1="28877" y1="58157" x2="29545" y2="56494"/>
                        <a14:foregroundMark x1="21061" y1="77597" x2="28341" y2="59490"/>
                        <a14:foregroundMark x1="29590" y1="55844" x2="30303" y2="45455"/>
                        <a14:foregroundMark x1="29545" y1="56494" x2="29590" y2="55844"/>
                        <a14:foregroundMark x1="30303" y1="45455" x2="21818" y2="40260"/>
                        <a14:foregroundMark x1="21818" y1="40260" x2="19545" y2="41396"/>
                        <a14:foregroundMark x1="12424" y1="84253" x2="19242" y2="91721"/>
                        <a14:foregroundMark x1="19242" y1="91721" x2="23182" y2="82468"/>
                        <a14:foregroundMark x1="23182" y1="82468" x2="12879" y2="83604"/>
                        <a14:foregroundMark x1="12879" y1="83604" x2="12576" y2="83766"/>
                        <a14:foregroundMark x1="48636" y1="33279" x2="60455" y2="32792"/>
                        <a14:foregroundMark x1="50792" y1="84090" x2="50455" y2="85877"/>
                        <a14:foregroundMark x1="60455" y1="32792" x2="52532" y2="74852"/>
                        <a14:foregroundMark x1="50455" y1="85877" x2="42121" y2="90909"/>
                        <a14:foregroundMark x1="42121" y1="90909" x2="39848" y2="80357"/>
                        <a14:foregroundMark x1="39848" y1="80357" x2="49091" y2="33279"/>
                        <a14:foregroundMark x1="70303" y1="62662" x2="65641" y2="81551"/>
                        <a14:foregroundMark x1="65741" y1="82870" x2="68927" y2="89165"/>
                        <a14:foregroundMark x1="76073" y1="89513" x2="79394" y2="88149"/>
                        <a14:foregroundMark x1="88839" y1="37977" x2="88485" y2="35065"/>
                        <a14:foregroundMark x1="88485" y1="35065" x2="77576" y2="35390"/>
                        <a14:foregroundMark x1="77576" y1="35390" x2="69394" y2="62825"/>
                        <a14:foregroundMark x1="80455" y1="35552" x2="72879" y2="45130"/>
                        <a14:foregroundMark x1="72879" y1="45130" x2="71818" y2="55519"/>
                        <a14:foregroundMark x1="71818" y1="55519" x2="80758" y2="49675"/>
                        <a14:foregroundMark x1="80758" y1="49675" x2="84394" y2="39286"/>
                        <a14:foregroundMark x1="84394" y1="39286" x2="80303" y2="34578"/>
                        <a14:foregroundMark x1="83030" y1="36688" x2="77727" y2="47078"/>
                        <a14:foregroundMark x1="77727" y1="47078" x2="87013" y2="44552"/>
                        <a14:foregroundMark x1="87079" y1="44179" x2="82576" y2="37175"/>
                        <a14:foregroundMark x1="73788" y1="51299" x2="83636" y2="52273"/>
                        <a14:foregroundMark x1="83636" y1="52273" x2="74394" y2="49351"/>
                        <a14:foregroundMark x1="74394" y1="49351" x2="73182" y2="51786"/>
                        <a14:foregroundMark x1="73939" y1="67370" x2="68939" y2="76786"/>
                        <a14:foregroundMark x1="68939" y1="76786" x2="78030" y2="72403"/>
                        <a14:foregroundMark x1="78030" y1="72403" x2="73636" y2="67370"/>
                        <a14:foregroundMark x1="66570" y1="82812" x2="65455" y2="85877"/>
                        <a14:foregroundMark x1="68939" y1="76299" x2="66816" y2="82135"/>
                        <a14:foregroundMark x1="65455" y1="85877" x2="71184" y2="89275"/>
                        <a14:foregroundMark x1="74911" y1="89456" x2="78479" y2="84124"/>
                        <a14:foregroundMark x1="79751" y1="78711" x2="79848" y2="72240"/>
                        <a14:foregroundMark x1="79848" y1="72240" x2="69697" y2="74026"/>
                        <a14:foregroundMark x1="69697" y1="74026" x2="68485" y2="76948"/>
                        <a14:foregroundMark x1="76061" y1="49351" x2="69848" y2="69805"/>
                        <a14:foregroundMark x1="69848" y1="69805" x2="80000" y2="66883"/>
                        <a14:foregroundMark x1="80000" y1="66883" x2="81364" y2="54383"/>
                        <a14:foregroundMark x1="81364" y1="54383" x2="75303" y2="49351"/>
                        <a14:foregroundMark x1="83333" y1="40097" x2="78030" y2="48701"/>
                        <a14:foregroundMark x1="78030" y1="48701" x2="84848" y2="41071"/>
                        <a14:foregroundMark x1="84848" y1="41071" x2="83030" y2="40422"/>
                        <a14:foregroundMark x1="79697" y1="57468" x2="74394" y2="65909"/>
                        <a14:foregroundMark x1="74394" y1="65909" x2="73939" y2="76623"/>
                        <a14:foregroundMark x1="73939" y1="76623" x2="81212" y2="68994"/>
                        <a14:foregroundMark x1="81212" y1="68994" x2="79091" y2="58604"/>
                        <a14:foregroundMark x1="79091" y1="58604" x2="78788" y2="58604"/>
                        <a14:foregroundMark x1="72727" y1="73701" x2="66452" y2="81954"/>
                        <a14:foregroundMark x1="66061" y1="82468" x2="70562" y2="89245"/>
                        <a14:foregroundMark x1="74871" y1="89455" x2="77509" y2="88257"/>
                        <a14:foregroundMark x1="80320" y1="76286" x2="72121" y2="74351"/>
                        <a14:foregroundMark x1="78636" y1="63961" x2="73636" y2="72565"/>
                        <a14:foregroundMark x1="73636" y1="72565" x2="80152" y2="63961"/>
                        <a14:foregroundMark x1="80152" y1="63961" x2="78182" y2="64123"/>
                        <a14:foregroundMark x1="71364" y1="76623" x2="66970" y2="85877"/>
                        <a14:foregroundMark x1="66970" y1="85877" x2="76515" y2="88149"/>
                        <a14:foregroundMark x1="76515" y1="88149" x2="79794" y2="78525"/>
                        <a14:foregroundMark x1="79938" y1="77914" x2="71212" y2="76786"/>
                        <a14:foregroundMark x1="73636" y1="76461" x2="73636" y2="86688"/>
                        <a14:foregroundMark x1="73636" y1="86688" x2="73939" y2="76786"/>
                        <a14:foregroundMark x1="82576" y1="45942" x2="81364" y2="56656"/>
                        <a14:foregroundMark x1="81364" y1="56656" x2="86446" y2="47789"/>
                        <a14:foregroundMark x1="86519" y1="47372" x2="82727" y2="46591"/>
                        <a14:foregroundMark x1="83636" y1="41721" x2="83333" y2="42532"/>
                        <a14:foregroundMark x1="86515" y1="40097" x2="85758" y2="40422"/>
                        <a14:foregroundMark x1="64848" y1="38474" x2="67879" y2="38799"/>
                        <a14:foregroundMark x1="39545" y1="39286" x2="40668" y2="39527"/>
                        <a14:foregroundMark x1="87500" y1="41776" x2="85303" y2="45617"/>
                        <a14:foregroundMark x1="87642" y1="40844" x2="87576" y2="42695"/>
                        <a14:foregroundMark x1="84545" y1="47240" x2="84242" y2="58117"/>
                        <a14:foregroundMark x1="84242" y1="58117" x2="84091" y2="58604"/>
                        <a14:foregroundMark x1="78030" y1="89123" x2="79091" y2="90097"/>
                        <a14:foregroundMark x1="78485" y1="90747" x2="78030" y2="90909"/>
                        <a14:foregroundMark x1="78485" y1="89448" x2="77727" y2="91883"/>
                        <a14:foregroundMark x1="31332" y1="31572" x2="32727" y2="31494"/>
                        <a14:foregroundMark x1="34394" y1="32305" x2="32273" y2="31656"/>
                        <a14:foregroundMark x1="55606" y1="67695" x2="52576" y2="77597"/>
                        <a14:foregroundMark x1="52576" y1="77597" x2="52424" y2="77597"/>
                        <a14:foregroundMark x1="57121" y1="55844" x2="57273" y2="57305"/>
                        <a14:foregroundMark x1="89394" y1="38149" x2="89447" y2="37752"/>
                        <a14:foregroundMark x1="76667" y1="90747" x2="66970" y2="90747"/>
                        <a14:foregroundMark x1="66970" y1="90747" x2="66667" y2="90909"/>
                        <a14:foregroundMark x1="41818" y1="40422" x2="42121" y2="41883"/>
                        <a14:foregroundMark x1="23182" y1="32468" x2="28693" y2="31681"/>
                        <a14:foregroundMark x1="28030" y1="31981" x2="31818" y2="31981"/>
                        <a14:foregroundMark x1="41212" y1="41396" x2="41818" y2="40909"/>
                        <a14:foregroundMark x1="36515" y1="91883" x2="37424" y2="91234"/>
                        <a14:foregroundMark x1="9697" y1="81981" x2="10466" y2="80195"/>
                        <a14:foregroundMark x1="10455" y1="81494" x2="9697" y2="80357"/>
                        <a14:foregroundMark x1="24545" y1="41883" x2="18182" y2="49838"/>
                        <a14:foregroundMark x1="18182" y1="49838" x2="17576" y2="58766"/>
                        <a14:foregroundMark x1="50152" y1="35390" x2="56364" y2="43994"/>
                        <a14:foregroundMark x1="56364" y1="43994" x2="51364" y2="74838"/>
                        <a14:foregroundMark x1="51364" y1="74838" x2="46515" y2="83929"/>
                        <a14:foregroundMark x1="46515" y1="83929" x2="40909" y2="74838"/>
                        <a14:foregroundMark x1="40909" y1="74838" x2="48030" y2="39286"/>
                        <a14:foregroundMark x1="48030" y1="39286" x2="50909" y2="35065"/>
                        <a14:foregroundMark x1="10000" y1="80195" x2="10000" y2="81331"/>
                        <a14:backgroundMark x1="7121" y1="70617" x2="7121" y2="70617"/>
                        <a14:backgroundMark x1="11212" y1="57305" x2="11212" y2="57305"/>
                        <a14:backgroundMark x1="11212" y1="57305" x2="9697" y2="70779"/>
                        <a14:backgroundMark x1="9697" y1="70779" x2="5152" y2="82305"/>
                        <a14:backgroundMark x1="35758" y1="30032" x2="40438" y2="37973"/>
                        <a14:backgroundMark x1="42116" y1="37280" x2="45455" y2="29870"/>
                        <a14:backgroundMark x1="45455" y1="29870" x2="37121" y2="32143"/>
                        <a14:backgroundMark x1="68182" y1="33929" x2="68030" y2="36039"/>
                        <a14:backgroundMark x1="84697" y1="29708" x2="86667" y2="28734"/>
                        <a14:backgroundMark x1="60758" y1="58604" x2="66639" y2="66706"/>
                        <a14:backgroundMark x1="86667" y1="61201" x2="81970" y2="84903"/>
                        <a14:backgroundMark x1="77066" y1="93076" x2="76515" y2="93994"/>
                        <a14:backgroundMark x1="77772" y1="91899" x2="77561" y2="92251"/>
                        <a14:backgroundMark x1="81970" y1="84903" x2="80328" y2="87638"/>
                        <a14:backgroundMark x1="69286" y1="93994" x2="66212" y2="93994"/>
                        <a14:backgroundMark x1="76515" y1="93994" x2="69954" y2="93994"/>
                        <a14:backgroundMark x1="66212" y1="93994" x2="64394" y2="96104"/>
                        <a14:backgroundMark x1="84545" y1="81981" x2="81515" y2="92045"/>
                        <a14:backgroundMark x1="81515" y1="92045" x2="71364" y2="99513"/>
                        <a14:backgroundMark x1="71364" y1="99513" x2="69848" y2="97403"/>
                        <a14:backgroundMark x1="83333" y1="93831" x2="73485" y2="98052"/>
                        <a14:backgroundMark x1="73485" y1="98052" x2="82576" y2="92532"/>
                        <a14:backgroundMark x1="82576" y1="92532" x2="82576" y2="92532"/>
                        <a14:backgroundMark x1="86970" y1="83766" x2="84545" y2="79545"/>
                        <a14:backgroundMark x1="91667" y1="35714" x2="91040" y2="36471"/>
                        <a14:backgroundMark x1="88617" y1="51979" x2="91667" y2="49513"/>
                        <a14:backgroundMark x1="87305" y1="53040" x2="88130" y2="52373"/>
                        <a14:backgroundMark x1="91667" y1="49513" x2="93030" y2="38149"/>
                        <a14:backgroundMark x1="91692" y1="36333" x2="90758" y2="35065"/>
                        <a14:backgroundMark x1="93030" y1="38149" x2="91802" y2="36482"/>
                        <a14:backgroundMark x1="96818" y1="20617" x2="95758" y2="23701"/>
                        <a14:backgroundMark x1="13333" y1="51948" x2="11970" y2="60065"/>
                        <a14:backgroundMark x1="13636" y1="51948" x2="14545" y2="52273"/>
                        <a14:backgroundMark x1="9168" y1="78423" x2="9242" y2="77435"/>
                        <a14:backgroundMark x1="9114" y1="79146" x2="9137" y2="78844"/>
                        <a14:backgroundMark x1="8939" y1="81494" x2="9047" y2="80054"/>
                        <a14:backgroundMark x1="68809" y1="37332" x2="71061" y2="41071"/>
                        <a14:backgroundMark x1="68030" y1="36039" x2="68247" y2="36400"/>
                        <a14:backgroundMark x1="73182" y1="32630" x2="72121" y2="35065"/>
                        <a14:backgroundMark x1="35455" y1="60065" x2="28485" y2="70292"/>
                        <a14:backgroundMark x1="28485" y1="70292" x2="30000" y2="81169"/>
                        <a14:backgroundMark x1="30000" y1="81169" x2="36818" y2="73864"/>
                        <a14:backgroundMark x1="36818" y1="73864" x2="39242" y2="62825"/>
                        <a14:backgroundMark x1="39242" y1="62825" x2="34545" y2="57305"/>
                        <a14:backgroundMark x1="46667" y1="30682" x2="46515" y2="31494"/>
                        <a14:backgroundMark x1="41364" y1="39123" x2="41824" y2="39945"/>
                        <a14:backgroundMark x1="31970" y1="59253" x2="31212" y2="63799"/>
                        <a14:backgroundMark x1="30758" y1="59091" x2="30152" y2="60390"/>
                        <a14:backgroundMark x1="35303" y1="63474" x2="37273" y2="73701"/>
                        <a14:backgroundMark x1="37273" y1="73701" x2="34242" y2="76136"/>
                        <a14:backgroundMark x1="37576" y1="64935" x2="34697" y2="74026"/>
                        <a14:backgroundMark x1="33333" y1="73701" x2="34697" y2="76786"/>
                        <a14:backgroundMark x1="34697" y1="76786" x2="32424" y2="93831"/>
                        <a14:backgroundMark x1="38182" y1="93344" x2="48030" y2="94481"/>
                        <a14:backgroundMark x1="37424" y1="93344" x2="38636" y2="93182"/>
                        <a14:backgroundMark x1="54332" y1="78193" x2="53182" y2="84578"/>
                        <a14:backgroundMark x1="58501" y1="57160" x2="60758" y2="59578"/>
                        <a14:backgroundMark x1="36710" y1="92886" x2="38636" y2="92370"/>
                        <a14:backgroundMark x1="35000" y1="93344" x2="35999" y2="93076"/>
                        <a14:backgroundMark x1="34242" y1="91558" x2="35000" y2="90422"/>
                        <a14:backgroundMark x1="9034" y1="81331" x2="8636" y2="82468"/>
                        <a14:backgroundMark x1="72121" y1="33766" x2="71364" y2="36851"/>
                        <a14:backgroundMark x1="88030" y1="28409" x2="80758" y2="29383"/>
                        <a14:backgroundMark x1="87931" y1="54275" x2="86061" y2="64935"/>
                        <a14:backgroundMark x1="90303" y1="40747" x2="88167" y2="52925"/>
                        <a14:backgroundMark x1="85758" y1="64448" x2="79848" y2="89610"/>
                        <a14:backgroundMark x1="86364" y1="82143" x2="84697" y2="82468"/>
                        <a14:backgroundMark x1="86212" y1="89448" x2="79091" y2="99026"/>
                        <a14:backgroundMark x1="80303" y1="98701" x2="75758" y2="99513"/>
                        <a14:backgroundMark x1="78485" y1="99513" x2="80909" y2="99675"/>
                        <a14:backgroundMark x1="77879" y1="91883" x2="77326" y2="91856"/>
                        <a14:backgroundMark x1="63636" y1="81006" x2="61061" y2="88474"/>
                        <a14:backgroundMark x1="64545" y1="81006" x2="64242" y2="81656"/>
                        <a14:backgroundMark x1="66364" y1="93831" x2="66364" y2="92857"/>
                        <a14:backgroundMark x1="66970" y1="92045" x2="66364" y2="91883"/>
                        <a14:backgroundMark x1="34697" y1="90584" x2="35000" y2="92045"/>
                        <a14:backgroundMark x1="87121" y1="54221" x2="87121" y2="54708"/>
                        <a14:backgroundMark x1="87576" y1="53084" x2="87424" y2="54383"/>
                        <a14:backgroundMark x1="90758" y1="40097" x2="90455" y2="40097"/>
                        <a14:backgroundMark x1="91667" y1="39448" x2="90455" y2="39448"/>
                        <a14:backgroundMark x1="90909" y1="38799" x2="89848" y2="41721"/>
                        <a14:backgroundMark x1="9091" y1="79870" x2="9394" y2="79221"/>
                        <a14:backgroundMark x1="9242" y1="79545" x2="9242" y2="80195"/>
                        <a14:backgroundMark x1="30758" y1="55844" x2="30758" y2="55844"/>
                      </a14:backgroundRemoval>
                    </a14:imgEffect>
                  </a14:imgLayer>
                </a14:imgProps>
              </a:ext>
              <a:ext uri="{28A0092B-C50C-407E-A947-70E740481C1C}">
                <a14:useLocalDpi xmlns:a14="http://schemas.microsoft.com/office/drawing/2010/main"/>
              </a:ext>
            </a:extLst>
          </a:blip>
          <a:stretch>
            <a:fillRect/>
          </a:stretch>
        </p:blipFill>
        <p:spPr>
          <a:xfrm>
            <a:off x="100485" y="213518"/>
            <a:ext cx="1205365" cy="1116687"/>
          </a:xfrm>
          <a:prstGeom prst="rect">
            <a:avLst/>
          </a:prstGeom>
        </p:spPr>
      </p:pic>
      <p:pic>
        <p:nvPicPr>
          <p:cNvPr id="16" name="Picture 4" descr="カラフルな囲み枠2 | 無料イラスト素材｜素材ラボ">
            <a:extLst>
              <a:ext uri="{FF2B5EF4-FFF2-40B4-BE49-F238E27FC236}">
                <a16:creationId xmlns:a16="http://schemas.microsoft.com/office/drawing/2014/main" id="{B86CF36A-1ED2-92B1-15BA-F98222A2225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0485" y="1848897"/>
            <a:ext cx="11959212" cy="4933740"/>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a:extLst>
              <a:ext uri="{FF2B5EF4-FFF2-40B4-BE49-F238E27FC236}">
                <a16:creationId xmlns:a16="http://schemas.microsoft.com/office/drawing/2014/main" id="{9B89FF1C-2F33-DF4F-270B-0DFEE6FB75A5}"/>
              </a:ext>
            </a:extLst>
          </p:cNvPr>
          <p:cNvSpPr txBox="1">
            <a:spLocks/>
          </p:cNvSpPr>
          <p:nvPr/>
        </p:nvSpPr>
        <p:spPr>
          <a:xfrm>
            <a:off x="974571" y="2403261"/>
            <a:ext cx="9633139"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①受診しインフルエンザと診断。</a:t>
            </a:r>
            <a:r>
              <a:rPr lang="en-US" altLang="ja-JP" sz="3200" dirty="0">
                <a:latin typeface="HGP創英角ﾎﾟｯﾌﾟ体" panose="040B0A00000000000000" pitchFamily="50" charset="-128"/>
                <a:ea typeface="HGP創英角ﾎﾟｯﾌﾟ体" panose="040B0A00000000000000" pitchFamily="50" charset="-128"/>
              </a:rPr>
              <a:t>5</a:t>
            </a:r>
            <a:r>
              <a:rPr lang="ja-JP" altLang="en-US" sz="3200" dirty="0">
                <a:latin typeface="HGP創英角ﾎﾟｯﾌﾟ体" panose="040B0A00000000000000" pitchFamily="50" charset="-128"/>
                <a:ea typeface="HGP創英角ﾎﾟｯﾌﾟ体" panose="040B0A00000000000000" pitchFamily="50" charset="-128"/>
              </a:rPr>
              <a:t>日間休んだ</a:t>
            </a:r>
          </a:p>
        </p:txBody>
      </p:sp>
      <p:sp>
        <p:nvSpPr>
          <p:cNvPr id="11" name="コンテンツ プレースホルダー 2">
            <a:extLst>
              <a:ext uri="{FF2B5EF4-FFF2-40B4-BE49-F238E27FC236}">
                <a16:creationId xmlns:a16="http://schemas.microsoft.com/office/drawing/2014/main" id="{B66B8531-E781-B3B8-0FAF-83556B828883}"/>
              </a:ext>
            </a:extLst>
          </p:cNvPr>
          <p:cNvSpPr txBox="1">
            <a:spLocks/>
          </p:cNvSpPr>
          <p:nvPr/>
        </p:nvSpPr>
        <p:spPr>
          <a:xfrm>
            <a:off x="1714860" y="3006059"/>
            <a:ext cx="9633139"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日あたり</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5,000</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円</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×5</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日間＝</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25,000</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円の支給！</a:t>
            </a:r>
          </a:p>
        </p:txBody>
      </p:sp>
      <p:sp>
        <p:nvSpPr>
          <p:cNvPr id="12" name="コンテンツ プレースホルダー 2">
            <a:extLst>
              <a:ext uri="{FF2B5EF4-FFF2-40B4-BE49-F238E27FC236}">
                <a16:creationId xmlns:a16="http://schemas.microsoft.com/office/drawing/2014/main" id="{783B1840-94BF-884E-1955-1202B800AD68}"/>
              </a:ext>
            </a:extLst>
          </p:cNvPr>
          <p:cNvSpPr txBox="1">
            <a:spLocks/>
          </p:cNvSpPr>
          <p:nvPr/>
        </p:nvSpPr>
        <p:spPr>
          <a:xfrm>
            <a:off x="3881134" y="3638276"/>
            <a:ext cx="6596006"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a:t>
            </a:r>
            <a:r>
              <a:rPr lang="ja-JP" altLang="en-US"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連続</a:t>
            </a:r>
            <a:r>
              <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5</a:t>
            </a:r>
            <a:r>
              <a:rPr lang="ja-JP" altLang="en-US"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日以上の休業が必要と診断がされれば給付対象！</a:t>
            </a:r>
            <a:endPar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ja-JP" altLang="en-US"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13" name="コンテンツ プレースホルダー 2">
            <a:extLst>
              <a:ext uri="{FF2B5EF4-FFF2-40B4-BE49-F238E27FC236}">
                <a16:creationId xmlns:a16="http://schemas.microsoft.com/office/drawing/2014/main" id="{A3B4A4BC-364B-22EF-23F8-30272ED08F3E}"/>
              </a:ext>
            </a:extLst>
          </p:cNvPr>
          <p:cNvSpPr txBox="1">
            <a:spLocks/>
          </p:cNvSpPr>
          <p:nvPr/>
        </p:nvSpPr>
        <p:spPr>
          <a:xfrm>
            <a:off x="937728" y="4527338"/>
            <a:ext cx="5995636"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②肺炎になり</a:t>
            </a:r>
            <a:r>
              <a:rPr lang="en-US" altLang="ja-JP" sz="3200" dirty="0">
                <a:latin typeface="HGP創英角ﾎﾟｯﾌﾟ体" panose="040B0A00000000000000" pitchFamily="50" charset="-128"/>
                <a:ea typeface="HGP創英角ﾎﾟｯﾌﾟ体" panose="040B0A00000000000000" pitchFamily="50" charset="-128"/>
              </a:rPr>
              <a:t>1</a:t>
            </a:r>
            <a:r>
              <a:rPr lang="ja-JP" altLang="en-US" sz="3200" dirty="0">
                <a:latin typeface="HGP創英角ﾎﾟｯﾌﾟ体" panose="040B0A00000000000000" pitchFamily="50" charset="-128"/>
                <a:ea typeface="HGP創英角ﾎﾟｯﾌﾟ体" panose="040B0A00000000000000" pitchFamily="50" charset="-128"/>
              </a:rPr>
              <a:t>週間入院した。</a:t>
            </a:r>
          </a:p>
        </p:txBody>
      </p:sp>
      <p:sp>
        <p:nvSpPr>
          <p:cNvPr id="14" name="コンテンツ プレースホルダー 2">
            <a:extLst>
              <a:ext uri="{FF2B5EF4-FFF2-40B4-BE49-F238E27FC236}">
                <a16:creationId xmlns:a16="http://schemas.microsoft.com/office/drawing/2014/main" id="{AF152F6A-06A3-ACE7-116F-3D5C2ABC4B40}"/>
              </a:ext>
            </a:extLst>
          </p:cNvPr>
          <p:cNvSpPr txBox="1">
            <a:spLocks/>
          </p:cNvSpPr>
          <p:nvPr/>
        </p:nvSpPr>
        <p:spPr>
          <a:xfrm>
            <a:off x="1714860" y="5138394"/>
            <a:ext cx="9633139"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日あたり</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10,000</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円</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×7</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日間＝</a:t>
            </a:r>
            <a:r>
              <a:rPr lang="en-US" altLang="ja-JP" sz="3200" dirty="0">
                <a:solidFill>
                  <a:srgbClr val="FF0000"/>
                </a:solidFill>
                <a:latin typeface="HGP創英角ﾎﾟｯﾌﾟ体" panose="040B0A00000000000000" pitchFamily="50" charset="-128"/>
                <a:ea typeface="HGP創英角ﾎﾟｯﾌﾟ体" panose="040B0A00000000000000" pitchFamily="50" charset="-128"/>
              </a:rPr>
              <a:t>70,000</a:t>
            </a: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円の支給！</a:t>
            </a:r>
          </a:p>
        </p:txBody>
      </p:sp>
      <p:sp>
        <p:nvSpPr>
          <p:cNvPr id="15" name="コンテンツ プレースホルダー 2">
            <a:extLst>
              <a:ext uri="{FF2B5EF4-FFF2-40B4-BE49-F238E27FC236}">
                <a16:creationId xmlns:a16="http://schemas.microsoft.com/office/drawing/2014/main" id="{D6CEC75A-56D5-23FF-7979-12B90E2D8B59}"/>
              </a:ext>
            </a:extLst>
          </p:cNvPr>
          <p:cNvSpPr txBox="1">
            <a:spLocks/>
          </p:cNvSpPr>
          <p:nvPr/>
        </p:nvSpPr>
        <p:spPr>
          <a:xfrm>
            <a:off x="6798388" y="5694046"/>
            <a:ext cx="3678752" cy="45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a:t>
            </a:r>
            <a:r>
              <a:rPr lang="ja-JP" altLang="en-US"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入院は</a:t>
            </a:r>
            <a:r>
              <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1</a:t>
            </a:r>
            <a:r>
              <a:rPr lang="ja-JP" altLang="en-US"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rPr>
              <a:t>日目から給付対象！</a:t>
            </a:r>
            <a:endParaRPr lang="en-US" altLang="ja-JP" sz="20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en-US" altLang="ja-JP"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endParaRPr lang="ja-JP" altLang="en-US" sz="3200" dirty="0">
              <a:ln>
                <a:solidFill>
                  <a:schemeClr val="tx1"/>
                </a:solidFill>
              </a:ln>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7" name="コンテンツ プレースホルダー 2">
            <a:extLst>
              <a:ext uri="{FF2B5EF4-FFF2-40B4-BE49-F238E27FC236}">
                <a16:creationId xmlns:a16="http://schemas.microsoft.com/office/drawing/2014/main" id="{6F5FEB8F-CDF4-6EAA-B53B-D7E468961920}"/>
              </a:ext>
            </a:extLst>
          </p:cNvPr>
          <p:cNvSpPr txBox="1">
            <a:spLocks/>
          </p:cNvSpPr>
          <p:nvPr/>
        </p:nvSpPr>
        <p:spPr>
          <a:xfrm>
            <a:off x="974571" y="1287084"/>
            <a:ext cx="11027287" cy="671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例えば・・・</a:t>
            </a:r>
            <a:r>
              <a:rPr lang="en-US" altLang="ja-JP" sz="3200" dirty="0">
                <a:latin typeface="HGP創英角ﾎﾟｯﾌﾟ体" panose="040B0A00000000000000" pitchFamily="50" charset="-128"/>
                <a:ea typeface="HGP創英角ﾎﾟｯﾌﾟ体" panose="040B0A00000000000000" pitchFamily="50" charset="-128"/>
              </a:rPr>
              <a:t>7</a:t>
            </a:r>
            <a:r>
              <a:rPr lang="ja-JP" altLang="en-US" sz="3200" dirty="0">
                <a:latin typeface="HGP創英角ﾎﾟｯﾌﾟ体" panose="040B0A00000000000000" pitchFamily="50" charset="-128"/>
                <a:ea typeface="HGP創英角ﾎﾟｯﾌﾟ体" panose="040B0A00000000000000" pitchFamily="50" charset="-128"/>
              </a:rPr>
              <a:t>型医療</a:t>
            </a:r>
            <a:r>
              <a:rPr lang="en-US" altLang="ja-JP" sz="3200" dirty="0">
                <a:latin typeface="HGP創英角ﾎﾟｯﾌﾟ体" panose="040B0A00000000000000" pitchFamily="50" charset="-128"/>
                <a:ea typeface="HGP創英角ﾎﾟｯﾌﾟ体" panose="040B0A00000000000000" pitchFamily="50" charset="-128"/>
              </a:rPr>
              <a:t>16</a:t>
            </a:r>
            <a:r>
              <a:rPr lang="ja-JP" altLang="en-US" sz="3200" dirty="0">
                <a:latin typeface="HGP創英角ﾎﾟｯﾌﾟ体" panose="040B0A00000000000000" pitchFamily="50" charset="-128"/>
                <a:ea typeface="HGP創英角ﾎﾟｯﾌﾟ体" panose="040B0A00000000000000" pitchFamily="50" charset="-128"/>
              </a:rPr>
              <a:t>口</a:t>
            </a:r>
            <a:r>
              <a:rPr lang="en-US" altLang="ja-JP" sz="3200" dirty="0">
                <a:latin typeface="HGP創英角ﾎﾟｯﾌﾟ体" panose="040B0A00000000000000" pitchFamily="50" charset="-128"/>
                <a:ea typeface="HGP創英角ﾎﾟｯﾌﾟ体" panose="040B0A00000000000000" pitchFamily="50" charset="-128"/>
              </a:rPr>
              <a:t>(</a:t>
            </a:r>
            <a:r>
              <a:rPr lang="ja-JP" altLang="en-US" sz="3200" dirty="0">
                <a:latin typeface="HGP創英角ﾎﾟｯﾌﾟ体" panose="040B0A00000000000000" pitchFamily="50" charset="-128"/>
                <a:ea typeface="HGP創英角ﾎﾟｯﾌﾟ体" panose="040B0A00000000000000" pitchFamily="50" charset="-128"/>
              </a:rPr>
              <a:t>月々</a:t>
            </a:r>
            <a:r>
              <a:rPr lang="en-US" altLang="ja-JP" sz="3200" dirty="0">
                <a:latin typeface="HGP創英角ﾎﾟｯﾌﾟ体" panose="040B0A00000000000000" pitchFamily="50" charset="-128"/>
                <a:ea typeface="HGP創英角ﾎﾟｯﾌﾟ体" panose="040B0A00000000000000" pitchFamily="50" charset="-128"/>
              </a:rPr>
              <a:t>3,000</a:t>
            </a:r>
            <a:r>
              <a:rPr lang="ja-JP" altLang="en-US" sz="3200" dirty="0">
                <a:latin typeface="HGP創英角ﾎﾟｯﾌﾟ体" panose="040B0A00000000000000" pitchFamily="50" charset="-128"/>
                <a:ea typeface="HGP創英角ﾎﾟｯﾌﾟ体" panose="040B0A00000000000000" pitchFamily="50" charset="-128"/>
              </a:rPr>
              <a:t>円）に加入していれば！</a:t>
            </a:r>
          </a:p>
        </p:txBody>
      </p:sp>
      <p:sp>
        <p:nvSpPr>
          <p:cNvPr id="3" name="コンテンツ プレースホルダー 2">
            <a:extLst>
              <a:ext uri="{FF2B5EF4-FFF2-40B4-BE49-F238E27FC236}">
                <a16:creationId xmlns:a16="http://schemas.microsoft.com/office/drawing/2014/main" id="{5AFFC8F2-6585-DF4A-BD55-76E552B5CBFB}"/>
              </a:ext>
            </a:extLst>
          </p:cNvPr>
          <p:cNvSpPr txBox="1">
            <a:spLocks/>
          </p:cNvSpPr>
          <p:nvPr/>
        </p:nvSpPr>
        <p:spPr>
          <a:xfrm>
            <a:off x="8935073" y="72795"/>
            <a:ext cx="3256927" cy="47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詳しくは組合の担当者まで！</a:t>
            </a:r>
            <a:endParaRPr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5424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a:extLst>
              <a:ext uri="{FF2B5EF4-FFF2-40B4-BE49-F238E27FC236}">
                <a16:creationId xmlns:a16="http://schemas.microsoft.com/office/drawing/2014/main" id="{38F8776B-5FCB-C565-ED2A-CC16EF37C3C5}"/>
              </a:ext>
            </a:extLst>
          </p:cNvPr>
          <p:cNvSpPr>
            <a:spLocks noGrp="1"/>
          </p:cNvSpPr>
          <p:nvPr>
            <p:ph idx="1"/>
          </p:nvPr>
        </p:nvSpPr>
        <p:spPr>
          <a:xfrm>
            <a:off x="5364845" y="1812631"/>
            <a:ext cx="6211029" cy="1895664"/>
          </a:xfrm>
        </p:spPr>
        <p:txBody>
          <a:bodyPr>
            <a:normAutofit/>
          </a:bodyPr>
          <a:lstStyle/>
          <a:p>
            <a:pPr marL="0" indent="0">
              <a:buNone/>
            </a:pP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みんなの助け合いアンケート</a:t>
            </a:r>
            <a:endParaRPr kumimoji="1" lang="en-US" altLang="zh-TW" sz="3600" dirty="0">
              <a:latin typeface="Meiryo UI" panose="020B0604030504040204" pitchFamily="50" charset="-128"/>
              <a:ea typeface="Meiryo UI" panose="020B0604030504040204" pitchFamily="50" charset="-128"/>
            </a:endParaRPr>
          </a:p>
          <a:p>
            <a:pPr marL="0" indent="0">
              <a:buNone/>
            </a:pPr>
            <a:r>
              <a:rPr kumimoji="1" lang="zh-TW" altLang="en-US" sz="3600" dirty="0">
                <a:latin typeface="Meiryo UI" panose="020B0604030504040204" pitchFamily="50" charset="-128"/>
                <a:ea typeface="Meiryo UI" panose="020B0604030504040204" pitchFamily="50" charset="-128"/>
              </a:rPr>
              <a:t>対象　</a:t>
            </a:r>
            <a:r>
              <a:rPr kumimoji="1" lang="en-US" altLang="zh-TW" sz="3600" dirty="0">
                <a:latin typeface="Meiryo UI" panose="020B0604030504040204" pitchFamily="50" charset="-128"/>
                <a:ea typeface="Meiryo UI" panose="020B0604030504040204" pitchFamily="50" charset="-128"/>
              </a:rPr>
              <a:t>202</a:t>
            </a:r>
            <a:r>
              <a:rPr kumimoji="1" lang="en-US" altLang="ja-JP" sz="3600" dirty="0">
                <a:latin typeface="Meiryo UI" panose="020B0604030504040204" pitchFamily="50" charset="-128"/>
                <a:ea typeface="Meiryo UI" panose="020B0604030504040204" pitchFamily="50" charset="-128"/>
              </a:rPr>
              <a:t>6</a:t>
            </a:r>
            <a:r>
              <a:rPr kumimoji="1" lang="zh-TW" altLang="en-US" sz="3600" dirty="0">
                <a:latin typeface="Meiryo UI" panose="020B0604030504040204" pitchFamily="50" charset="-128"/>
                <a:ea typeface="Meiryo UI" panose="020B0604030504040204" pitchFamily="50" charset="-128"/>
              </a:rPr>
              <a:t>年４月　入職者</a:t>
            </a:r>
          </a:p>
          <a:p>
            <a:pPr marL="0" indent="0">
              <a:buNone/>
            </a:pPr>
            <a:r>
              <a:rPr kumimoji="1" lang="zh-TW" altLang="en-US" sz="3600" dirty="0">
                <a:latin typeface="Meiryo UI" panose="020B0604030504040204" pitchFamily="50" charset="-128"/>
                <a:ea typeface="Meiryo UI" panose="020B0604030504040204" pitchFamily="50" charset="-128"/>
              </a:rPr>
              <a:t>期間　</a:t>
            </a:r>
            <a:r>
              <a:rPr kumimoji="1" lang="en-US" altLang="zh-TW" sz="3600" dirty="0">
                <a:latin typeface="Meiryo UI" panose="020B0604030504040204" pitchFamily="50" charset="-128"/>
                <a:ea typeface="Meiryo UI" panose="020B0604030504040204" pitchFamily="50" charset="-128"/>
              </a:rPr>
              <a:t>202</a:t>
            </a:r>
            <a:r>
              <a:rPr kumimoji="1" lang="en-US" altLang="ja-JP" sz="3600" dirty="0">
                <a:latin typeface="Meiryo UI" panose="020B0604030504040204" pitchFamily="50" charset="-128"/>
                <a:ea typeface="Meiryo UI" panose="020B0604030504040204" pitchFamily="50" charset="-128"/>
              </a:rPr>
              <a:t>6</a:t>
            </a:r>
            <a:r>
              <a:rPr kumimoji="1" lang="zh-TW" altLang="en-US" sz="3600" dirty="0">
                <a:latin typeface="Meiryo UI" panose="020B0604030504040204" pitchFamily="50" charset="-128"/>
                <a:ea typeface="Meiryo UI" panose="020B0604030504040204" pitchFamily="50" charset="-128"/>
              </a:rPr>
              <a:t>年４月～</a:t>
            </a:r>
            <a:r>
              <a:rPr kumimoji="1" lang="en-US" altLang="zh-TW" sz="3600" dirty="0">
                <a:latin typeface="Meiryo UI" panose="020B0604030504040204" pitchFamily="50" charset="-128"/>
                <a:ea typeface="Meiryo UI" panose="020B0604030504040204" pitchFamily="50" charset="-128"/>
              </a:rPr>
              <a:t>5</a:t>
            </a:r>
            <a:r>
              <a:rPr kumimoji="1" lang="zh-TW" altLang="en-US" sz="3600" dirty="0">
                <a:latin typeface="Meiryo UI" panose="020B0604030504040204" pitchFamily="50" charset="-128"/>
                <a:ea typeface="Meiryo UI" panose="020B0604030504040204" pitchFamily="50" charset="-128"/>
              </a:rPr>
              <a:t>月</a:t>
            </a:r>
          </a:p>
        </p:txBody>
      </p:sp>
      <p:grpSp>
        <p:nvGrpSpPr>
          <p:cNvPr id="9" name="グループ化 8">
            <a:extLst>
              <a:ext uri="{FF2B5EF4-FFF2-40B4-BE49-F238E27FC236}">
                <a16:creationId xmlns:a16="http://schemas.microsoft.com/office/drawing/2014/main" id="{50AC44A3-AE29-1B22-6433-9ABD83F8C0C1}"/>
              </a:ext>
            </a:extLst>
          </p:cNvPr>
          <p:cNvGrpSpPr/>
          <p:nvPr/>
        </p:nvGrpSpPr>
        <p:grpSpPr>
          <a:xfrm>
            <a:off x="5214294" y="370240"/>
            <a:ext cx="6876750" cy="1331575"/>
            <a:chOff x="696566" y="859846"/>
            <a:chExt cx="7788274" cy="1331575"/>
          </a:xfrm>
        </p:grpSpPr>
        <p:sp>
          <p:nvSpPr>
            <p:cNvPr id="10" name="タイトル 1">
              <a:extLst>
                <a:ext uri="{FF2B5EF4-FFF2-40B4-BE49-F238E27FC236}">
                  <a16:creationId xmlns:a16="http://schemas.microsoft.com/office/drawing/2014/main" id="{D41A98D2-A1CB-BD6A-18C3-F338C4BCAE85}"/>
                </a:ext>
              </a:extLst>
            </p:cNvPr>
            <p:cNvSpPr txBox="1">
              <a:spLocks/>
            </p:cNvSpPr>
            <p:nvPr/>
          </p:nvSpPr>
          <p:spPr>
            <a:xfrm>
              <a:off x="838200" y="865858"/>
              <a:ext cx="7646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600" b="1" dirty="0"/>
                <a:t>　 </a:t>
              </a:r>
              <a:r>
                <a:rPr lang="ja-JP" altLang="en-US" sz="5000" dirty="0">
                  <a:latin typeface="HGP創英角ﾎﾟｯﾌﾟ体" panose="040B0A00000000000000" pitchFamily="50" charset="-128"/>
                  <a:ea typeface="HGP創英角ﾎﾟｯﾌﾟ体" panose="040B0A00000000000000" pitchFamily="50" charset="-128"/>
                </a:rPr>
                <a:t>アンケート実施中！</a:t>
              </a:r>
            </a:p>
          </p:txBody>
        </p:sp>
        <p:pic>
          <p:nvPicPr>
            <p:cNvPr id="11" name="図 10">
              <a:extLst>
                <a:ext uri="{FF2B5EF4-FFF2-40B4-BE49-F238E27FC236}">
                  <a16:creationId xmlns:a16="http://schemas.microsoft.com/office/drawing/2014/main" id="{BC479EF6-9B23-DF2A-08E8-3DD4142224E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03" b="99513" l="9394" r="95152">
                          <a14:foregroundMark x1="25303" y1="17857" x2="25303" y2="17857"/>
                          <a14:foregroundMark x1="58030" y1="15260" x2="58030" y2="15260"/>
                          <a14:foregroundMark x1="86970" y1="19156" x2="86970" y2="19156"/>
                          <a14:foregroundMark x1="77271" y1="33835" x2="75201" y2="34521"/>
                          <a14:foregroundMark x1="83779" y1="31677" x2="77300" y2="33825"/>
                          <a14:foregroundMark x1="65945" y1="37319" x2="57121" y2="31331"/>
                          <a14:foregroundMark x1="57121" y1="31331" x2="49166" y2="31372"/>
                          <a14:foregroundMark x1="24176" y1="33660" x2="15700" y2="49955"/>
                          <a14:foregroundMark x1="9527" y1="82810" x2="10303" y2="86526"/>
                          <a14:foregroundMark x1="10303" y1="86526" x2="21061" y2="79383"/>
                          <a14:foregroundMark x1="21061" y1="79383" x2="28415" y2="59526"/>
                          <a14:foregroundMark x1="46095" y1="91810" x2="50909" y2="88961"/>
                          <a14:foregroundMark x1="50909" y1="88961" x2="52530" y2="84445"/>
                          <a14:foregroundMark x1="54821" y1="68813" x2="55000" y2="54870"/>
                          <a14:foregroundMark x1="55000" y1="54870" x2="57846" y2="56811"/>
                          <a14:foregroundMark x1="63998" y1="87923" x2="65573" y2="90195"/>
                          <a14:foregroundMark x1="89273" y1="34464" x2="87116" y2="30999"/>
                          <a14:foregroundMark x1="28182" y1="20292" x2="28182" y2="20292"/>
                          <a14:foregroundMark x1="28485" y1="19968" x2="33333" y2="20779"/>
                          <a14:foregroundMark x1="22121" y1="41721" x2="28485" y2="34091"/>
                          <a14:foregroundMark x1="28485" y1="34091" x2="27273" y2="44643"/>
                          <a14:foregroundMark x1="27273" y1="44643" x2="20303" y2="39773"/>
                          <a14:foregroundMark x1="19697" y1="39123" x2="11364" y2="83442"/>
                          <a14:foregroundMark x1="11364" y1="83442" x2="21061" y2="77597"/>
                          <a14:foregroundMark x1="28877" y1="58157" x2="29545" y2="56494"/>
                          <a14:foregroundMark x1="21061" y1="77597" x2="28341" y2="59490"/>
                          <a14:foregroundMark x1="29590" y1="55844" x2="30303" y2="45455"/>
                          <a14:foregroundMark x1="29545" y1="56494" x2="29590" y2="55844"/>
                          <a14:foregroundMark x1="30303" y1="45455" x2="21818" y2="40260"/>
                          <a14:foregroundMark x1="21818" y1="40260" x2="19545" y2="41396"/>
                          <a14:foregroundMark x1="12424" y1="84253" x2="19242" y2="91721"/>
                          <a14:foregroundMark x1="19242" y1="91721" x2="23182" y2="82468"/>
                          <a14:foregroundMark x1="23182" y1="82468" x2="12879" y2="83604"/>
                          <a14:foregroundMark x1="12879" y1="83604" x2="12576" y2="83766"/>
                          <a14:foregroundMark x1="48636" y1="33279" x2="60455" y2="32792"/>
                          <a14:foregroundMark x1="50792" y1="84090" x2="50455" y2="85877"/>
                          <a14:foregroundMark x1="60455" y1="32792" x2="52532" y2="74852"/>
                          <a14:foregroundMark x1="50455" y1="85877" x2="42121" y2="90909"/>
                          <a14:foregroundMark x1="42121" y1="90909" x2="39848" y2="80357"/>
                          <a14:foregroundMark x1="39848" y1="80357" x2="49091" y2="33279"/>
                          <a14:foregroundMark x1="70303" y1="62662" x2="65641" y2="81551"/>
                          <a14:foregroundMark x1="65741" y1="82870" x2="68927" y2="89165"/>
                          <a14:foregroundMark x1="76073" y1="89513" x2="79394" y2="88149"/>
                          <a14:foregroundMark x1="88839" y1="37977" x2="88485" y2="35065"/>
                          <a14:foregroundMark x1="88485" y1="35065" x2="77576" y2="35390"/>
                          <a14:foregroundMark x1="77576" y1="35390" x2="69394" y2="62825"/>
                          <a14:foregroundMark x1="80455" y1="35552" x2="72879" y2="45130"/>
                          <a14:foregroundMark x1="72879" y1="45130" x2="71818" y2="55519"/>
                          <a14:foregroundMark x1="71818" y1="55519" x2="80758" y2="49675"/>
                          <a14:foregroundMark x1="80758" y1="49675" x2="84394" y2="39286"/>
                          <a14:foregroundMark x1="84394" y1="39286" x2="80303" y2="34578"/>
                          <a14:foregroundMark x1="83030" y1="36688" x2="77727" y2="47078"/>
                          <a14:foregroundMark x1="77727" y1="47078" x2="87013" y2="44552"/>
                          <a14:foregroundMark x1="87079" y1="44179" x2="82576" y2="37175"/>
                          <a14:foregroundMark x1="73788" y1="51299" x2="83636" y2="52273"/>
                          <a14:foregroundMark x1="83636" y1="52273" x2="74394" y2="49351"/>
                          <a14:foregroundMark x1="74394" y1="49351" x2="73182" y2="51786"/>
                          <a14:foregroundMark x1="73939" y1="67370" x2="68939" y2="76786"/>
                          <a14:foregroundMark x1="68939" y1="76786" x2="78030" y2="72403"/>
                          <a14:foregroundMark x1="78030" y1="72403" x2="73636" y2="67370"/>
                          <a14:foregroundMark x1="66570" y1="82812" x2="65455" y2="85877"/>
                          <a14:foregroundMark x1="68939" y1="76299" x2="66816" y2="82135"/>
                          <a14:foregroundMark x1="65455" y1="85877" x2="71184" y2="89275"/>
                          <a14:foregroundMark x1="74911" y1="89456" x2="78479" y2="84124"/>
                          <a14:foregroundMark x1="79751" y1="78711" x2="79848" y2="72240"/>
                          <a14:foregroundMark x1="79848" y1="72240" x2="69697" y2="74026"/>
                          <a14:foregroundMark x1="69697" y1="74026" x2="68485" y2="76948"/>
                          <a14:foregroundMark x1="76061" y1="49351" x2="69848" y2="69805"/>
                          <a14:foregroundMark x1="69848" y1="69805" x2="80000" y2="66883"/>
                          <a14:foregroundMark x1="80000" y1="66883" x2="81364" y2="54383"/>
                          <a14:foregroundMark x1="81364" y1="54383" x2="75303" y2="49351"/>
                          <a14:foregroundMark x1="83333" y1="40097" x2="78030" y2="48701"/>
                          <a14:foregroundMark x1="78030" y1="48701" x2="84848" y2="41071"/>
                          <a14:foregroundMark x1="84848" y1="41071" x2="83030" y2="40422"/>
                          <a14:foregroundMark x1="79697" y1="57468" x2="74394" y2="65909"/>
                          <a14:foregroundMark x1="74394" y1="65909" x2="73939" y2="76623"/>
                          <a14:foregroundMark x1="73939" y1="76623" x2="81212" y2="68994"/>
                          <a14:foregroundMark x1="81212" y1="68994" x2="79091" y2="58604"/>
                          <a14:foregroundMark x1="79091" y1="58604" x2="78788" y2="58604"/>
                          <a14:foregroundMark x1="72727" y1="73701" x2="66452" y2="81954"/>
                          <a14:foregroundMark x1="66061" y1="82468" x2="70562" y2="89245"/>
                          <a14:foregroundMark x1="74871" y1="89455" x2="77509" y2="88257"/>
                          <a14:foregroundMark x1="80320" y1="76286" x2="72121" y2="74351"/>
                          <a14:foregroundMark x1="78636" y1="63961" x2="73636" y2="72565"/>
                          <a14:foregroundMark x1="73636" y1="72565" x2="80152" y2="63961"/>
                          <a14:foregroundMark x1="80152" y1="63961" x2="78182" y2="64123"/>
                          <a14:foregroundMark x1="71364" y1="76623" x2="66970" y2="85877"/>
                          <a14:foregroundMark x1="66970" y1="85877" x2="76515" y2="88149"/>
                          <a14:foregroundMark x1="76515" y1="88149" x2="79794" y2="78525"/>
                          <a14:foregroundMark x1="79938" y1="77914" x2="71212" y2="76786"/>
                          <a14:foregroundMark x1="73636" y1="76461" x2="73636" y2="86688"/>
                          <a14:foregroundMark x1="73636" y1="86688" x2="73939" y2="76786"/>
                          <a14:foregroundMark x1="82576" y1="45942" x2="81364" y2="56656"/>
                          <a14:foregroundMark x1="81364" y1="56656" x2="86446" y2="47789"/>
                          <a14:foregroundMark x1="86519" y1="47372" x2="82727" y2="46591"/>
                          <a14:foregroundMark x1="83636" y1="41721" x2="83333" y2="42532"/>
                          <a14:foregroundMark x1="86515" y1="40097" x2="85758" y2="40422"/>
                          <a14:foregroundMark x1="64848" y1="38474" x2="67879" y2="38799"/>
                          <a14:foregroundMark x1="39545" y1="39286" x2="40668" y2="39527"/>
                          <a14:foregroundMark x1="87500" y1="41776" x2="85303" y2="45617"/>
                          <a14:foregroundMark x1="87642" y1="40844" x2="87576" y2="42695"/>
                          <a14:foregroundMark x1="84545" y1="47240" x2="84242" y2="58117"/>
                          <a14:foregroundMark x1="84242" y1="58117" x2="84091" y2="58604"/>
                          <a14:foregroundMark x1="78030" y1="89123" x2="79091" y2="90097"/>
                          <a14:foregroundMark x1="78485" y1="90747" x2="78030" y2="90909"/>
                          <a14:foregroundMark x1="78485" y1="89448" x2="77727" y2="91883"/>
                          <a14:foregroundMark x1="31332" y1="31572" x2="32727" y2="31494"/>
                          <a14:foregroundMark x1="34394" y1="32305" x2="32273" y2="31656"/>
                          <a14:foregroundMark x1="55606" y1="67695" x2="52576" y2="77597"/>
                          <a14:foregroundMark x1="52576" y1="77597" x2="52424" y2="77597"/>
                          <a14:foregroundMark x1="57121" y1="55844" x2="57273" y2="57305"/>
                          <a14:foregroundMark x1="89394" y1="38149" x2="89447" y2="37752"/>
                          <a14:foregroundMark x1="76667" y1="90747" x2="66970" y2="90747"/>
                          <a14:foregroundMark x1="66970" y1="90747" x2="66667" y2="90909"/>
                          <a14:foregroundMark x1="41818" y1="40422" x2="42121" y2="41883"/>
                          <a14:foregroundMark x1="23182" y1="32468" x2="28693" y2="31681"/>
                          <a14:foregroundMark x1="28030" y1="31981" x2="31818" y2="31981"/>
                          <a14:foregroundMark x1="41212" y1="41396" x2="41818" y2="40909"/>
                          <a14:foregroundMark x1="36515" y1="91883" x2="37424" y2="91234"/>
                          <a14:foregroundMark x1="9697" y1="81981" x2="10466" y2="80195"/>
                          <a14:foregroundMark x1="10455" y1="81494" x2="9697" y2="80357"/>
                          <a14:foregroundMark x1="24545" y1="41883" x2="18182" y2="49838"/>
                          <a14:foregroundMark x1="18182" y1="49838" x2="17576" y2="58766"/>
                          <a14:foregroundMark x1="50152" y1="35390" x2="56364" y2="43994"/>
                          <a14:foregroundMark x1="56364" y1="43994" x2="51364" y2="74838"/>
                          <a14:foregroundMark x1="51364" y1="74838" x2="46515" y2="83929"/>
                          <a14:foregroundMark x1="46515" y1="83929" x2="40909" y2="74838"/>
                          <a14:foregroundMark x1="40909" y1="74838" x2="48030" y2="39286"/>
                          <a14:foregroundMark x1="48030" y1="39286" x2="50909" y2="35065"/>
                          <a14:foregroundMark x1="10000" y1="80195" x2="10000" y2="81331"/>
                          <a14:backgroundMark x1="7121" y1="70617" x2="7121" y2="70617"/>
                          <a14:backgroundMark x1="11212" y1="57305" x2="11212" y2="57305"/>
                          <a14:backgroundMark x1="11212" y1="57305" x2="9697" y2="70779"/>
                          <a14:backgroundMark x1="9697" y1="70779" x2="5152" y2="82305"/>
                          <a14:backgroundMark x1="35758" y1="30032" x2="40438" y2="37973"/>
                          <a14:backgroundMark x1="42116" y1="37280" x2="45455" y2="29870"/>
                          <a14:backgroundMark x1="45455" y1="29870" x2="37121" y2="32143"/>
                          <a14:backgroundMark x1="68182" y1="33929" x2="68030" y2="36039"/>
                          <a14:backgroundMark x1="84697" y1="29708" x2="86667" y2="28734"/>
                          <a14:backgroundMark x1="60758" y1="58604" x2="66639" y2="66706"/>
                          <a14:backgroundMark x1="86667" y1="61201" x2="81970" y2="84903"/>
                          <a14:backgroundMark x1="77066" y1="93076" x2="76515" y2="93994"/>
                          <a14:backgroundMark x1="77772" y1="91899" x2="77561" y2="92251"/>
                          <a14:backgroundMark x1="81970" y1="84903" x2="80328" y2="87638"/>
                          <a14:backgroundMark x1="69286" y1="93994" x2="66212" y2="93994"/>
                          <a14:backgroundMark x1="76515" y1="93994" x2="69954" y2="93994"/>
                          <a14:backgroundMark x1="66212" y1="93994" x2="64394" y2="96104"/>
                          <a14:backgroundMark x1="84545" y1="81981" x2="81515" y2="92045"/>
                          <a14:backgroundMark x1="81515" y1="92045" x2="71364" y2="99513"/>
                          <a14:backgroundMark x1="71364" y1="99513" x2="69848" y2="97403"/>
                          <a14:backgroundMark x1="83333" y1="93831" x2="73485" y2="98052"/>
                          <a14:backgroundMark x1="73485" y1="98052" x2="82576" y2="92532"/>
                          <a14:backgroundMark x1="82576" y1="92532" x2="82576" y2="92532"/>
                          <a14:backgroundMark x1="86970" y1="83766" x2="84545" y2="79545"/>
                          <a14:backgroundMark x1="91667" y1="35714" x2="91040" y2="36471"/>
                          <a14:backgroundMark x1="88617" y1="51979" x2="91667" y2="49513"/>
                          <a14:backgroundMark x1="87305" y1="53040" x2="88130" y2="52373"/>
                          <a14:backgroundMark x1="91667" y1="49513" x2="93030" y2="38149"/>
                          <a14:backgroundMark x1="91692" y1="36333" x2="90758" y2="35065"/>
                          <a14:backgroundMark x1="93030" y1="38149" x2="91802" y2="36482"/>
                          <a14:backgroundMark x1="96818" y1="20617" x2="95758" y2="23701"/>
                          <a14:backgroundMark x1="13333" y1="51948" x2="11970" y2="60065"/>
                          <a14:backgroundMark x1="13636" y1="51948" x2="14545" y2="52273"/>
                          <a14:backgroundMark x1="9168" y1="78423" x2="9242" y2="77435"/>
                          <a14:backgroundMark x1="9114" y1="79146" x2="9137" y2="78844"/>
                          <a14:backgroundMark x1="8939" y1="81494" x2="9047" y2="80054"/>
                          <a14:backgroundMark x1="68809" y1="37332" x2="71061" y2="41071"/>
                          <a14:backgroundMark x1="68030" y1="36039" x2="68247" y2="36400"/>
                          <a14:backgroundMark x1="73182" y1="32630" x2="72121" y2="35065"/>
                          <a14:backgroundMark x1="35455" y1="60065" x2="28485" y2="70292"/>
                          <a14:backgroundMark x1="28485" y1="70292" x2="30000" y2="81169"/>
                          <a14:backgroundMark x1="30000" y1="81169" x2="36818" y2="73864"/>
                          <a14:backgroundMark x1="36818" y1="73864" x2="39242" y2="62825"/>
                          <a14:backgroundMark x1="39242" y1="62825" x2="34545" y2="57305"/>
                          <a14:backgroundMark x1="46667" y1="30682" x2="46515" y2="31494"/>
                          <a14:backgroundMark x1="41364" y1="39123" x2="41824" y2="39945"/>
                          <a14:backgroundMark x1="31970" y1="59253" x2="31212" y2="63799"/>
                          <a14:backgroundMark x1="30758" y1="59091" x2="30152" y2="60390"/>
                          <a14:backgroundMark x1="35303" y1="63474" x2="37273" y2="73701"/>
                          <a14:backgroundMark x1="37273" y1="73701" x2="34242" y2="76136"/>
                          <a14:backgroundMark x1="37576" y1="64935" x2="34697" y2="74026"/>
                          <a14:backgroundMark x1="33333" y1="73701" x2="34697" y2="76786"/>
                          <a14:backgroundMark x1="34697" y1="76786" x2="32424" y2="93831"/>
                          <a14:backgroundMark x1="38182" y1="93344" x2="48030" y2="94481"/>
                          <a14:backgroundMark x1="37424" y1="93344" x2="38636" y2="93182"/>
                          <a14:backgroundMark x1="54332" y1="78193" x2="53182" y2="84578"/>
                          <a14:backgroundMark x1="58501" y1="57160" x2="60758" y2="59578"/>
                          <a14:backgroundMark x1="36710" y1="92886" x2="38636" y2="92370"/>
                          <a14:backgroundMark x1="35000" y1="93344" x2="35999" y2="93076"/>
                          <a14:backgroundMark x1="34242" y1="91558" x2="35000" y2="90422"/>
                          <a14:backgroundMark x1="9034" y1="81331" x2="8636" y2="82468"/>
                          <a14:backgroundMark x1="72121" y1="33766" x2="71364" y2="36851"/>
                          <a14:backgroundMark x1="88030" y1="28409" x2="80758" y2="29383"/>
                          <a14:backgroundMark x1="87931" y1="54275" x2="86061" y2="64935"/>
                          <a14:backgroundMark x1="90303" y1="40747" x2="88167" y2="52925"/>
                          <a14:backgroundMark x1="85758" y1="64448" x2="79848" y2="89610"/>
                          <a14:backgroundMark x1="86364" y1="82143" x2="84697" y2="82468"/>
                          <a14:backgroundMark x1="86212" y1="89448" x2="79091" y2="99026"/>
                          <a14:backgroundMark x1="80303" y1="98701" x2="75758" y2="99513"/>
                          <a14:backgroundMark x1="78485" y1="99513" x2="80909" y2="99675"/>
                          <a14:backgroundMark x1="77879" y1="91883" x2="77326" y2="91856"/>
                          <a14:backgroundMark x1="63636" y1="81006" x2="61061" y2="88474"/>
                          <a14:backgroundMark x1="64545" y1="81006" x2="64242" y2="81656"/>
                          <a14:backgroundMark x1="66364" y1="93831" x2="66364" y2="92857"/>
                          <a14:backgroundMark x1="66970" y1="92045" x2="66364" y2="91883"/>
                          <a14:backgroundMark x1="34697" y1="90584" x2="35000" y2="92045"/>
                          <a14:backgroundMark x1="87121" y1="54221" x2="87121" y2="54708"/>
                          <a14:backgroundMark x1="87576" y1="53084" x2="87424" y2="54383"/>
                          <a14:backgroundMark x1="90758" y1="40097" x2="90455" y2="40097"/>
                          <a14:backgroundMark x1="91667" y1="39448" x2="90455" y2="39448"/>
                          <a14:backgroundMark x1="90909" y1="38799" x2="89848" y2="41721"/>
                          <a14:backgroundMark x1="9091" y1="79870" x2="9394" y2="79221"/>
                          <a14:backgroundMark x1="9242" y1="79545" x2="9242" y2="80195"/>
                          <a14:backgroundMark x1="30758" y1="55844" x2="30758" y2="55844"/>
                        </a14:backgroundRemoval>
                      </a14:imgEffect>
                    </a14:imgLayer>
                  </a14:imgProps>
                </a:ext>
                <a:ext uri="{28A0092B-C50C-407E-A947-70E740481C1C}">
                  <a14:useLocalDpi xmlns:a14="http://schemas.microsoft.com/office/drawing/2010/main"/>
                </a:ext>
              </a:extLst>
            </a:blip>
            <a:stretch>
              <a:fillRect/>
            </a:stretch>
          </p:blipFill>
          <p:spPr>
            <a:xfrm>
              <a:off x="696566" y="859846"/>
              <a:ext cx="1205365" cy="1116687"/>
            </a:xfrm>
            <a:prstGeom prst="rect">
              <a:avLst/>
            </a:prstGeom>
          </p:spPr>
        </p:pic>
      </p:grpSp>
      <p:pic>
        <p:nvPicPr>
          <p:cNvPr id="14" name="Picture 4" descr="カラフルな囲み枠2 | 無料イラスト素材｜素材ラボ">
            <a:extLst>
              <a:ext uri="{FF2B5EF4-FFF2-40B4-BE49-F238E27FC236}">
                <a16:creationId xmlns:a16="http://schemas.microsoft.com/office/drawing/2014/main" id="{312342C3-EB53-D116-A607-05B8717323F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61468" y="4033999"/>
            <a:ext cx="8018585" cy="284120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BDCE75B-E1C7-954C-C5E2-C7CDFAB562F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0956" y="96039"/>
            <a:ext cx="4737919" cy="6683131"/>
          </a:xfrm>
          <a:prstGeom prst="rect">
            <a:avLst/>
          </a:prstGeom>
          <a:ln>
            <a:solidFill>
              <a:schemeClr val="bg1">
                <a:lumMod val="75000"/>
              </a:schemeClr>
            </a:solidFill>
          </a:ln>
        </p:spPr>
      </p:pic>
      <p:pic>
        <p:nvPicPr>
          <p:cNvPr id="1026" name="Picture 2" descr="「プレゼント」のイラスト文字">
            <a:extLst>
              <a:ext uri="{FF2B5EF4-FFF2-40B4-BE49-F238E27FC236}">
                <a16:creationId xmlns:a16="http://schemas.microsoft.com/office/drawing/2014/main" id="{863F6191-FCA9-FC27-BAE1-2B463D2B8BC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312481">
            <a:off x="9141816" y="4538507"/>
            <a:ext cx="2708157" cy="187539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F951DA1-A7C6-01F4-E875-F31472AEBBA3}"/>
              </a:ext>
            </a:extLst>
          </p:cNvPr>
          <p:cNvSpPr txBox="1"/>
          <p:nvPr/>
        </p:nvSpPr>
        <p:spPr>
          <a:xfrm>
            <a:off x="5214294" y="4274651"/>
            <a:ext cx="651213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今ならなんと！</a:t>
            </a:r>
            <a:endParaRPr kumimoji="1" lang="en-US" altLang="ja-JP" sz="28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dirty="0">
                <a:ln>
                  <a:solidFill>
                    <a:prstClr val="black"/>
                  </a:solidFill>
                </a:ln>
                <a:solidFill>
                  <a:srgbClr val="FF0000"/>
                </a:solidFill>
                <a:latin typeface="HGP創英角ﾎﾟｯﾌﾟ体" panose="040B0A00000000000000" pitchFamily="50" charset="-128"/>
                <a:ea typeface="HGP創英角ﾎﾟｯﾌﾟ体" panose="040B0A00000000000000" pitchFamily="50" charset="-128"/>
              </a:rPr>
              <a:t>アンケートに答えるだけで！</a:t>
            </a:r>
            <a:endParaRPr kumimoji="1" lang="ja-JP" altLang="en-US" sz="28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nvGrpSpPr>
          <p:cNvPr id="5" name="グループ化 4">
            <a:extLst>
              <a:ext uri="{FF2B5EF4-FFF2-40B4-BE49-F238E27FC236}">
                <a16:creationId xmlns:a16="http://schemas.microsoft.com/office/drawing/2014/main" id="{11CDFD16-5889-EDDA-8ECE-E11F13E5E801}"/>
              </a:ext>
            </a:extLst>
          </p:cNvPr>
          <p:cNvGrpSpPr/>
          <p:nvPr/>
        </p:nvGrpSpPr>
        <p:grpSpPr>
          <a:xfrm>
            <a:off x="5339351" y="5371242"/>
            <a:ext cx="4896740" cy="1173673"/>
            <a:chOff x="5214294" y="4903795"/>
            <a:chExt cx="4896740" cy="1173673"/>
          </a:xfrm>
        </p:grpSpPr>
        <p:pic>
          <p:nvPicPr>
            <p:cNvPr id="6" name="Picture 2" descr="商品一覧：1,000円券 | 商品情報 | 【公式】ギフトといえばQUOカード（クオカード）">
              <a:extLst>
                <a:ext uri="{FF2B5EF4-FFF2-40B4-BE49-F238E27FC236}">
                  <a16:creationId xmlns:a16="http://schemas.microsoft.com/office/drawing/2014/main" id="{340A094F-D5F4-FDE8-5DB3-939A56E778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14294" y="4903795"/>
              <a:ext cx="1734995" cy="11736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36BA00E-A564-8FB4-5602-F73342677C17}"/>
                </a:ext>
              </a:extLst>
            </p:cNvPr>
            <p:cNvSpPr txBox="1"/>
            <p:nvPr/>
          </p:nvSpPr>
          <p:spPr>
            <a:xfrm>
              <a:off x="7245621" y="5008758"/>
              <a:ext cx="2865413" cy="954107"/>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クオカード</a:t>
              </a:r>
              <a:endParaRPr kumimoji="1" lang="en-US" altLang="ja-JP" sz="2800"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1000</a:t>
              </a:r>
              <a:r>
                <a:rPr kumimoji="1" lang="ja-JP" altLang="en-US" sz="2800" dirty="0">
                  <a:latin typeface="Meiryo UI" panose="020B0604030504040204" pitchFamily="50" charset="-128"/>
                  <a:ea typeface="Meiryo UI" panose="020B0604030504040204" pitchFamily="50" charset="-128"/>
                </a:rPr>
                <a:t>円</a:t>
              </a:r>
              <a:r>
                <a:rPr lang="ja-JP" altLang="en-US" sz="2800" dirty="0">
                  <a:latin typeface="Meiryo UI" panose="020B0604030504040204" pitchFamily="50" charset="-128"/>
                  <a:ea typeface="Meiryo UI" panose="020B0604030504040204" pitchFamily="50" charset="-128"/>
                </a:rPr>
                <a:t>分</a:t>
              </a:r>
              <a:endParaRPr kumimoji="1" lang="en-US" altLang="ja-JP" sz="28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205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7414C2BD-AAEE-53BE-7427-C3D0BC02B7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834" y="-189180"/>
            <a:ext cx="3030460" cy="215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1">
            <a:extLst>
              <a:ext uri="{FF2B5EF4-FFF2-40B4-BE49-F238E27FC236}">
                <a16:creationId xmlns:a16="http://schemas.microsoft.com/office/drawing/2014/main" id="{3A54B5F1-50A6-B3A6-7FBD-D6B5BEC69471}"/>
              </a:ext>
            </a:extLst>
          </p:cNvPr>
          <p:cNvSpPr>
            <a:spLocks noGrp="1"/>
          </p:cNvSpPr>
          <p:nvPr>
            <p:ph type="title"/>
          </p:nvPr>
        </p:nvSpPr>
        <p:spPr>
          <a:xfrm>
            <a:off x="3681335" y="225205"/>
            <a:ext cx="6407210" cy="1325563"/>
          </a:xfrm>
        </p:spPr>
        <p:txBody>
          <a:bodyPr>
            <a:noAutofit/>
          </a:bodyPr>
          <a:lstStyle/>
          <a:p>
            <a:r>
              <a:rPr lang="ja-JP" altLang="en-US" sz="5400" dirty="0">
                <a:latin typeface="HGS創英角ﾎﾟｯﾌﾟ体" panose="040B0A00000000000000" pitchFamily="50" charset="-128"/>
                <a:ea typeface="HGS創英角ﾎﾟｯﾌﾟ体" panose="040B0A00000000000000" pitchFamily="50" charset="-128"/>
              </a:rPr>
              <a:t>「ろうきん」は</a:t>
            </a:r>
            <a:br>
              <a:rPr lang="en-US" altLang="ja-JP" sz="5400" dirty="0">
                <a:latin typeface="HGS創英角ﾎﾟｯﾌﾟ体" panose="040B0A00000000000000" pitchFamily="50" charset="-128"/>
                <a:ea typeface="HGS創英角ﾎﾟｯﾌﾟ体" panose="040B0A00000000000000" pitchFamily="50" charset="-128"/>
              </a:rPr>
            </a:br>
            <a:r>
              <a:rPr lang="ja-JP" altLang="en-US" sz="5400" dirty="0">
                <a:latin typeface="HGS創英角ﾎﾟｯﾌﾟ体" panose="040B0A00000000000000" pitchFamily="50" charset="-128"/>
                <a:ea typeface="HGS創英角ﾎﾟｯﾌﾟ体" panose="040B0A00000000000000" pitchFamily="50" charset="-128"/>
              </a:rPr>
              <a:t>どこがお得なの？</a:t>
            </a:r>
            <a:endParaRPr kumimoji="1" lang="ja-JP" altLang="en-US" sz="5400" dirty="0">
              <a:latin typeface="HGS創英角ﾎﾟｯﾌﾟ体" panose="040B0A00000000000000" pitchFamily="50" charset="-128"/>
              <a:ea typeface="HGS創英角ﾎﾟｯﾌﾟ体" panose="040B0A00000000000000" pitchFamily="50" charset="-128"/>
            </a:endParaRPr>
          </a:p>
        </p:txBody>
      </p:sp>
      <p:sp>
        <p:nvSpPr>
          <p:cNvPr id="5" name="コンテンツ プレースホルダー 2">
            <a:extLst>
              <a:ext uri="{FF2B5EF4-FFF2-40B4-BE49-F238E27FC236}">
                <a16:creationId xmlns:a16="http://schemas.microsoft.com/office/drawing/2014/main" id="{484BE8F6-6615-E057-6839-853DED4A0146}"/>
              </a:ext>
            </a:extLst>
          </p:cNvPr>
          <p:cNvSpPr>
            <a:spLocks noGrp="1"/>
          </p:cNvSpPr>
          <p:nvPr>
            <p:ph idx="1"/>
          </p:nvPr>
        </p:nvSpPr>
        <p:spPr>
          <a:xfrm>
            <a:off x="876300" y="2346398"/>
            <a:ext cx="6710916" cy="3849450"/>
          </a:xfrm>
        </p:spPr>
        <p:txBody>
          <a:bodyPr>
            <a:normAutofit/>
          </a:bodyPr>
          <a:lstStyle/>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全国の</a:t>
            </a:r>
            <a:r>
              <a:rPr kumimoji="1" lang="en-US" altLang="ja-JP" sz="4000" dirty="0">
                <a:latin typeface="HGP創英角ﾎﾟｯﾌﾟ体" panose="040B0A00000000000000" pitchFamily="50" charset="-128"/>
                <a:ea typeface="HGP創英角ﾎﾟｯﾌﾟ体" panose="040B0A00000000000000" pitchFamily="50" charset="-128"/>
              </a:rPr>
              <a:t>ATM</a:t>
            </a:r>
            <a:r>
              <a:rPr kumimoji="1" lang="ja-JP" altLang="en-US" sz="4000" dirty="0">
                <a:latin typeface="HGP創英角ﾎﾟｯﾌﾟ体" panose="040B0A00000000000000" pitchFamily="50" charset="-128"/>
                <a:ea typeface="HGP創英角ﾎﾟｯﾌﾟ体" panose="040B0A00000000000000" pitchFamily="50" charset="-128"/>
              </a:rPr>
              <a:t>で利用可能</a:t>
            </a:r>
            <a:endParaRPr kumimoji="1" lang="en-US" altLang="ja-JP" sz="4000" dirty="0">
              <a:latin typeface="HGP創英角ﾎﾟｯﾌﾟ体" panose="040B0A00000000000000" pitchFamily="50" charset="-128"/>
              <a:ea typeface="HGP創英角ﾎﾟｯﾌﾟ体" panose="040B0A00000000000000" pitchFamily="50" charset="-128"/>
            </a:endParaRPr>
          </a:p>
          <a:p>
            <a:endParaRPr kumimoji="1" lang="en-US" altLang="ja-JP" sz="4000" dirty="0">
              <a:latin typeface="HGP創英角ﾎﾟｯﾌﾟ体" panose="040B0A00000000000000" pitchFamily="50" charset="-128"/>
              <a:ea typeface="HGP創英角ﾎﾟｯﾌﾟ体" panose="040B0A00000000000000" pitchFamily="50" charset="-128"/>
            </a:endParaRPr>
          </a:p>
          <a:p>
            <a:endParaRPr kumimoji="1" lang="ja-JP" altLang="en-US" sz="4000" dirty="0">
              <a:latin typeface="HGP創英角ﾎﾟｯﾌﾟ体" panose="040B0A00000000000000" pitchFamily="50" charset="-128"/>
              <a:ea typeface="HGP創英角ﾎﾟｯﾌﾟ体" panose="040B0A00000000000000" pitchFamily="50" charset="-128"/>
            </a:endParaRPr>
          </a:p>
          <a:p>
            <a:endParaRPr kumimoji="1"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手数料</a:t>
            </a:r>
            <a:r>
              <a:rPr lang="ja-JP" altLang="en-US" sz="4000" dirty="0">
                <a:latin typeface="HGP創英角ﾎﾟｯﾌﾟ体" panose="040B0A00000000000000" pitchFamily="50" charset="-128"/>
                <a:ea typeface="HGP創英角ﾎﾟｯﾌﾟ体" panose="040B0A00000000000000" pitchFamily="50" charset="-128"/>
              </a:rPr>
              <a:t>  </a:t>
            </a:r>
            <a:r>
              <a:rPr kumimoji="1" lang="ja-JP" altLang="en-US" sz="4000" dirty="0">
                <a:solidFill>
                  <a:srgbClr val="FF0000"/>
                </a:solidFill>
                <a:latin typeface="HGP創英角ﾎﾟｯﾌﾟ体" panose="040B0A00000000000000" pitchFamily="50" charset="-128"/>
                <a:ea typeface="HGP創英角ﾎﾟｯﾌﾟ体" panose="040B0A00000000000000" pitchFamily="50" charset="-128"/>
              </a:rPr>
              <a:t>無料</a:t>
            </a:r>
          </a:p>
        </p:txBody>
      </p:sp>
      <p:sp>
        <p:nvSpPr>
          <p:cNvPr id="7" name="コンテンツ プレースホルダー 6">
            <a:extLst>
              <a:ext uri="{FF2B5EF4-FFF2-40B4-BE49-F238E27FC236}">
                <a16:creationId xmlns:a16="http://schemas.microsoft.com/office/drawing/2014/main" id="{7EA81DA1-26D2-5204-E038-D288461342EE}"/>
              </a:ext>
            </a:extLst>
          </p:cNvPr>
          <p:cNvSpPr txBox="1">
            <a:spLocks/>
          </p:cNvSpPr>
          <p:nvPr/>
        </p:nvSpPr>
        <p:spPr>
          <a:xfrm>
            <a:off x="1605672" y="3225630"/>
            <a:ext cx="6449839" cy="1325563"/>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sz="2800" dirty="0">
                <a:latin typeface="HGP創英角ﾎﾟｯﾌﾟ体" panose="040B0A00000000000000" pitchFamily="50" charset="-128"/>
                <a:ea typeface="HGP創英角ﾎﾟｯﾌﾟ体" panose="040B0A00000000000000" pitchFamily="50" charset="-128"/>
              </a:rPr>
              <a:t>コンビニや銀行、ゆうちょの</a:t>
            </a:r>
            <a:r>
              <a:rPr lang="en-US" altLang="ja-JP" sz="2800" dirty="0">
                <a:latin typeface="HGP創英角ﾎﾟｯﾌﾟ体" panose="040B0A00000000000000" pitchFamily="50" charset="-128"/>
                <a:ea typeface="HGP創英角ﾎﾟｯﾌﾟ体" panose="040B0A00000000000000" pitchFamily="50" charset="-128"/>
              </a:rPr>
              <a:t>ATM</a:t>
            </a:r>
            <a:r>
              <a:rPr lang="ja-JP" altLang="en-US" sz="2800" dirty="0">
                <a:latin typeface="HGP創英角ﾎﾟｯﾌﾟ体" panose="040B0A00000000000000" pitchFamily="50" charset="-128"/>
                <a:ea typeface="HGP創英角ﾎﾟｯﾌﾟ体" panose="040B0A00000000000000" pitchFamily="50" charset="-128"/>
              </a:rPr>
              <a:t>で使えて、</a:t>
            </a: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Font typeface="Wingdings" panose="05000000000000000000" pitchFamily="2" charset="2"/>
              <a:buNone/>
            </a:pP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手数料が全額キャッシュバック</a:t>
            </a:r>
            <a:r>
              <a:rPr lang="ja-JP" altLang="en-US" sz="2800" dirty="0">
                <a:latin typeface="HGP創英角ﾎﾟｯﾌﾟ体" panose="040B0A00000000000000" pitchFamily="50" charset="-128"/>
                <a:ea typeface="HGP創英角ﾎﾟｯﾌﾟ体" panose="040B0A00000000000000" pitchFamily="50" charset="-128"/>
              </a:rPr>
              <a:t>されます</a:t>
            </a:r>
            <a:endParaRPr lang="en-US" altLang="ja-JP" sz="2800" dirty="0">
              <a:latin typeface="HGP創英角ﾎﾟｯﾌﾟ体" panose="040B0A00000000000000" pitchFamily="50" charset="-128"/>
              <a:ea typeface="HGP創英角ﾎﾟｯﾌﾟ体" panose="040B0A00000000000000" pitchFamily="50" charset="-128"/>
            </a:endParaRPr>
          </a:p>
        </p:txBody>
      </p:sp>
      <p:pic>
        <p:nvPicPr>
          <p:cNvPr id="10" name="Picture 2">
            <a:extLst>
              <a:ext uri="{FF2B5EF4-FFF2-40B4-BE49-F238E27FC236}">
                <a16:creationId xmlns:a16="http://schemas.microsoft.com/office/drawing/2014/main" id="{3F2F0C9D-F579-04E1-5C55-474E9933E3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16022" y="2532521"/>
            <a:ext cx="3578469" cy="4037343"/>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2">
            <a:extLst>
              <a:ext uri="{FF2B5EF4-FFF2-40B4-BE49-F238E27FC236}">
                <a16:creationId xmlns:a16="http://schemas.microsoft.com/office/drawing/2014/main" id="{639987CE-BE3A-1D46-FB7E-CC588A78A483}"/>
              </a:ext>
            </a:extLst>
          </p:cNvPr>
          <p:cNvSpPr txBox="1">
            <a:spLocks/>
          </p:cNvSpPr>
          <p:nvPr/>
        </p:nvSpPr>
        <p:spPr>
          <a:xfrm>
            <a:off x="8935073" y="72795"/>
            <a:ext cx="3256927" cy="47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詳しくは組合の担当者まで！</a:t>
            </a:r>
            <a:endParaRPr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8" name="吹き出し: 角を丸めた四角形 7">
            <a:extLst>
              <a:ext uri="{FF2B5EF4-FFF2-40B4-BE49-F238E27FC236}">
                <a16:creationId xmlns:a16="http://schemas.microsoft.com/office/drawing/2014/main" id="{5DCF14E2-37C6-A34B-BD42-78C18F258088}"/>
              </a:ext>
            </a:extLst>
          </p:cNvPr>
          <p:cNvSpPr/>
          <p:nvPr/>
        </p:nvSpPr>
        <p:spPr>
          <a:xfrm>
            <a:off x="9405256" y="809648"/>
            <a:ext cx="2632668" cy="1482240"/>
          </a:xfrm>
          <a:prstGeom prst="wedgeRoundRectCallout">
            <a:avLst>
              <a:gd name="adj1" fmla="val -31902"/>
              <a:gd name="adj2" fmla="val 67245"/>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200" dirty="0">
                <a:solidFill>
                  <a:schemeClr val="tx1"/>
                </a:solidFill>
                <a:latin typeface="HGP創英角ﾎﾟｯﾌﾟ体" panose="040B0A00000000000000" pitchFamily="50" charset="-128"/>
                <a:ea typeface="HGP創英角ﾎﾟｯﾌﾟ体" panose="040B0A00000000000000" pitchFamily="50" charset="-128"/>
              </a:rPr>
              <a:t>2</a:t>
            </a:r>
            <a:r>
              <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rPr>
              <a:t>次会のお金も</a:t>
            </a:r>
            <a:endParaRPr kumimoji="1"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手数料を気にせず</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200" dirty="0">
                <a:solidFill>
                  <a:schemeClr val="tx1"/>
                </a:solidFill>
                <a:latin typeface="HGP創英角ﾎﾟｯﾌﾟ体" panose="040B0A00000000000000" pitchFamily="50" charset="-128"/>
                <a:ea typeface="HGP創英角ﾎﾟｯﾌﾟ体" panose="040B0A00000000000000" pitchFamily="50" charset="-128"/>
              </a:rPr>
              <a:t>引き出せる！</a:t>
            </a:r>
          </a:p>
        </p:txBody>
      </p:sp>
    </p:spTree>
    <p:extLst>
      <p:ext uri="{BB962C8B-B14F-4D97-AF65-F5344CB8AC3E}">
        <p14:creationId xmlns:p14="http://schemas.microsoft.com/office/powerpoint/2010/main" val="5567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496EFA9-70EC-BB44-8FCD-A430847F93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834" y="-189180"/>
            <a:ext cx="3030460" cy="215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1">
            <a:extLst>
              <a:ext uri="{FF2B5EF4-FFF2-40B4-BE49-F238E27FC236}">
                <a16:creationId xmlns:a16="http://schemas.microsoft.com/office/drawing/2014/main" id="{98A3AE3F-DDE6-EB93-31CC-7A072598B1E6}"/>
              </a:ext>
            </a:extLst>
          </p:cNvPr>
          <p:cNvSpPr>
            <a:spLocks noGrp="1"/>
          </p:cNvSpPr>
          <p:nvPr>
            <p:ph type="title"/>
          </p:nvPr>
        </p:nvSpPr>
        <p:spPr>
          <a:xfrm>
            <a:off x="3681334" y="225205"/>
            <a:ext cx="8510665" cy="1325563"/>
          </a:xfrm>
        </p:spPr>
        <p:txBody>
          <a:bodyPr>
            <a:noAutofit/>
          </a:bodyPr>
          <a:lstStyle/>
          <a:p>
            <a:r>
              <a:rPr lang="ja-JP" altLang="en-US" sz="5400" dirty="0">
                <a:latin typeface="HGS創英角ﾎﾟｯﾌﾟ体" panose="040B0A00000000000000" pitchFamily="50" charset="-128"/>
                <a:ea typeface="HGS創英角ﾎﾟｯﾌﾟ体" panose="040B0A00000000000000" pitchFamily="50" charset="-128"/>
              </a:rPr>
              <a:t>他にも、お得がいっぱい！</a:t>
            </a:r>
            <a:endParaRPr kumimoji="1" lang="ja-JP" altLang="en-US" sz="5400" dirty="0">
              <a:latin typeface="HGS創英角ﾎﾟｯﾌﾟ体" panose="040B0A00000000000000" pitchFamily="50" charset="-128"/>
              <a:ea typeface="HGS創英角ﾎﾟｯﾌﾟ体" panose="040B0A00000000000000" pitchFamily="50" charset="-128"/>
            </a:endParaRPr>
          </a:p>
        </p:txBody>
      </p:sp>
      <p:sp>
        <p:nvSpPr>
          <p:cNvPr id="5" name="コンテンツ プレースホルダー 2">
            <a:extLst>
              <a:ext uri="{FF2B5EF4-FFF2-40B4-BE49-F238E27FC236}">
                <a16:creationId xmlns:a16="http://schemas.microsoft.com/office/drawing/2014/main" id="{27DB7849-A65E-461B-AD59-C41D7327D7FC}"/>
              </a:ext>
            </a:extLst>
          </p:cNvPr>
          <p:cNvSpPr>
            <a:spLocks noGrp="1"/>
          </p:cNvSpPr>
          <p:nvPr>
            <p:ph idx="1"/>
          </p:nvPr>
        </p:nvSpPr>
        <p:spPr>
          <a:xfrm>
            <a:off x="876300" y="2346398"/>
            <a:ext cx="6710916" cy="3849450"/>
          </a:xfrm>
        </p:spPr>
        <p:txBody>
          <a:bodyPr>
            <a:normAutofit/>
          </a:bodyPr>
          <a:lstStyle/>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ローンの金利がお得</a:t>
            </a:r>
            <a:endParaRPr kumimoji="1" lang="en-US" altLang="ja-JP" sz="4000" dirty="0">
              <a:latin typeface="HGP創英角ﾎﾟｯﾌﾟ体" panose="040B0A00000000000000" pitchFamily="50" charset="-128"/>
              <a:ea typeface="HGP創英角ﾎﾟｯﾌﾟ体" panose="040B0A00000000000000" pitchFamily="50" charset="-128"/>
            </a:endParaRPr>
          </a:p>
          <a:p>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4000" dirty="0">
                <a:latin typeface="HGP創英角ﾎﾟｯﾌﾟ体" panose="040B0A00000000000000" pitchFamily="50" charset="-128"/>
                <a:ea typeface="HGP創英角ﾎﾟｯﾌﾟ体" panose="040B0A00000000000000" pitchFamily="50" charset="-128"/>
              </a:rPr>
              <a:t>住宅ローン保証料  </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無料</a:t>
            </a:r>
            <a:endParaRPr kumimoji="1"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6">
            <a:extLst>
              <a:ext uri="{FF2B5EF4-FFF2-40B4-BE49-F238E27FC236}">
                <a16:creationId xmlns:a16="http://schemas.microsoft.com/office/drawing/2014/main" id="{1811B408-7D67-240B-8A1A-871EA00CCA71}"/>
              </a:ext>
            </a:extLst>
          </p:cNvPr>
          <p:cNvSpPr txBox="1">
            <a:spLocks/>
          </p:cNvSpPr>
          <p:nvPr/>
        </p:nvSpPr>
        <p:spPr>
          <a:xfrm>
            <a:off x="1406770" y="4462041"/>
            <a:ext cx="5419700" cy="978753"/>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sz="2800" dirty="0">
                <a:latin typeface="HGS創英角ﾎﾟｯﾌﾟ体" panose="040B0A00000000000000" pitchFamily="50" charset="-128"/>
                <a:ea typeface="HGS創英角ﾎﾟｯﾌﾟ体" panose="040B0A00000000000000" pitchFamily="50" charset="-128"/>
              </a:rPr>
              <a:t>住宅ローン契約時の保証料は、</a:t>
            </a:r>
            <a:endParaRPr lang="en-US" altLang="ja-JP" sz="2800" dirty="0">
              <a:latin typeface="HGS創英角ﾎﾟｯﾌﾟ体" panose="040B0A00000000000000" pitchFamily="50" charset="-128"/>
              <a:ea typeface="HGS創英角ﾎﾟｯﾌﾟ体" panose="040B0A00000000000000" pitchFamily="50" charset="-128"/>
            </a:endParaRPr>
          </a:p>
          <a:p>
            <a:pPr marL="0" indent="0">
              <a:buFont typeface="Wingdings" panose="05000000000000000000" pitchFamily="2" charset="2"/>
              <a:buNone/>
            </a:pPr>
            <a:r>
              <a:rPr lang="ja-JP" altLang="en-US" sz="2800" dirty="0">
                <a:latin typeface="HGS創英角ﾎﾟｯﾌﾟ体" panose="040B0A00000000000000" pitchFamily="50" charset="-128"/>
                <a:ea typeface="HGS創英角ﾎﾟｯﾌﾟ体" panose="040B0A00000000000000" pitchFamily="50" charset="-128"/>
              </a:rPr>
              <a:t>ろうきんが負担するため無料です</a:t>
            </a:r>
            <a:endParaRPr lang="en-US" altLang="ja-JP" sz="2800" dirty="0">
              <a:latin typeface="HGS創英角ﾎﾟｯﾌﾟ体" panose="040B0A00000000000000" pitchFamily="50" charset="-128"/>
              <a:ea typeface="HGS創英角ﾎﾟｯﾌﾟ体" panose="040B0A00000000000000" pitchFamily="50" charset="-128"/>
            </a:endParaRPr>
          </a:p>
        </p:txBody>
      </p:sp>
      <p:pic>
        <p:nvPicPr>
          <p:cNvPr id="9" name="Picture 2" descr="奨学金を貰った学生のイラスト（男子）">
            <a:extLst>
              <a:ext uri="{FF2B5EF4-FFF2-40B4-BE49-F238E27FC236}">
                <a16:creationId xmlns:a16="http://schemas.microsoft.com/office/drawing/2014/main" id="{562C4B09-1BD6-7F82-AE8C-421824546C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6011" y="2457474"/>
            <a:ext cx="1746909" cy="1746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81C2B4E6-F353-A07B-0701-6ED8C3955DC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86747" y="2856338"/>
            <a:ext cx="1951177" cy="1448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マイホームを買った男性のイラスト">
            <a:extLst>
              <a:ext uri="{FF2B5EF4-FFF2-40B4-BE49-F238E27FC236}">
                <a16:creationId xmlns:a16="http://schemas.microsoft.com/office/drawing/2014/main" id="{16A1B0BD-1CE0-688E-3EE8-DF3F0E5C08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87216" y="3961959"/>
            <a:ext cx="4033482" cy="2896042"/>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2">
            <a:extLst>
              <a:ext uri="{FF2B5EF4-FFF2-40B4-BE49-F238E27FC236}">
                <a16:creationId xmlns:a16="http://schemas.microsoft.com/office/drawing/2014/main" id="{7D16BFFA-5084-6F9A-CFC4-B5507DBB8D25}"/>
              </a:ext>
            </a:extLst>
          </p:cNvPr>
          <p:cNvSpPr txBox="1">
            <a:spLocks/>
          </p:cNvSpPr>
          <p:nvPr/>
        </p:nvSpPr>
        <p:spPr>
          <a:xfrm>
            <a:off x="8935073" y="72795"/>
            <a:ext cx="3256927" cy="47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詳しくは組合の担当者まで！</a:t>
            </a:r>
            <a:endParaRPr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8" name="吹き出し: 角を丸めた四角形 7">
            <a:extLst>
              <a:ext uri="{FF2B5EF4-FFF2-40B4-BE49-F238E27FC236}">
                <a16:creationId xmlns:a16="http://schemas.microsoft.com/office/drawing/2014/main" id="{CF66A2B4-131F-1960-65D6-8650C86D91F7}"/>
              </a:ext>
            </a:extLst>
          </p:cNvPr>
          <p:cNvSpPr/>
          <p:nvPr/>
        </p:nvSpPr>
        <p:spPr>
          <a:xfrm>
            <a:off x="8158283" y="1501661"/>
            <a:ext cx="3256927" cy="1325563"/>
          </a:xfrm>
          <a:prstGeom prst="wedgeRoundRectCallout">
            <a:avLst>
              <a:gd name="adj1" fmla="val -40110"/>
              <a:gd name="adj2" fmla="val 66290"/>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低金利で利用できる</a:t>
            </a:r>
            <a:r>
              <a:rPr lang="ja-JP" altLang="en-US" sz="2000" dirty="0">
                <a:solidFill>
                  <a:schemeClr val="tx1"/>
                </a:solidFill>
                <a:latin typeface="HGP創英角ﾎﾟｯﾌﾟ体" panose="040B0A00000000000000" pitchFamily="50" charset="-128"/>
                <a:ea typeface="HGP創英角ﾎﾟｯﾌﾟ体" panose="040B0A00000000000000" pitchFamily="50" charset="-128"/>
              </a:rPr>
              <a:t>から、</a:t>
            </a:r>
            <a:endParaRPr lang="en-US" altLang="ja-JP" sz="20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2000" dirty="0">
                <a:solidFill>
                  <a:schemeClr val="tx1"/>
                </a:solidFill>
                <a:latin typeface="HGP創英角ﾎﾟｯﾌﾟ体" panose="040B0A00000000000000" pitchFamily="50" charset="-128"/>
                <a:ea typeface="HGP創英角ﾎﾟｯﾌﾟ体" panose="040B0A00000000000000" pitchFamily="50" charset="-128"/>
              </a:rPr>
              <a:t>ありがたい！</a:t>
            </a:r>
            <a:endPar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755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682F097-583F-6139-F1E9-1BA116A0BA5E}"/>
              </a:ext>
            </a:extLst>
          </p:cNvPr>
          <p:cNvSpPr>
            <a:spLocks noGrp="1"/>
          </p:cNvSpPr>
          <p:nvPr>
            <p:ph type="title"/>
          </p:nvPr>
        </p:nvSpPr>
        <p:spPr>
          <a:xfrm>
            <a:off x="1350116" y="121438"/>
            <a:ext cx="9662877" cy="1325563"/>
          </a:xfrm>
        </p:spPr>
        <p:txBody>
          <a:bodyPr>
            <a:noAutofit/>
          </a:bodyPr>
          <a:lstStyle/>
          <a:p>
            <a:r>
              <a:rPr lang="ja-JP" altLang="en-US" sz="5400" dirty="0">
                <a:latin typeface="HGS創英角ﾎﾟｯﾌﾟ体" panose="040B0A00000000000000" pitchFamily="50" charset="-128"/>
                <a:ea typeface="HGS創英角ﾎﾟｯﾌﾟ体" panose="040B0A00000000000000" pitchFamily="50" charset="-128"/>
              </a:rPr>
              <a:t>「ろうきん」を使うメリット</a:t>
            </a:r>
            <a:endParaRPr kumimoji="1" lang="ja-JP" altLang="en-US" sz="54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4CA57181-13CA-EF85-6306-5FA1628D0E4B}"/>
              </a:ext>
            </a:extLst>
          </p:cNvPr>
          <p:cNvSpPr>
            <a:spLocks noGrp="1"/>
          </p:cNvSpPr>
          <p:nvPr>
            <p:ph idx="1"/>
          </p:nvPr>
        </p:nvSpPr>
        <p:spPr>
          <a:xfrm>
            <a:off x="2252924" y="1793414"/>
            <a:ext cx="7433688" cy="1502121"/>
          </a:xfrm>
        </p:spPr>
        <p:txBody>
          <a:bodyPr>
            <a:normAutofit/>
          </a:bodyPr>
          <a:lstStyle/>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①　勤務先等で手続きや相談が可能</a:t>
            </a: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②　契約後もフォローを行い、「不安」を解消</a:t>
            </a: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③　スマホやパソコンから様々な手続きができる</a:t>
            </a:r>
          </a:p>
        </p:txBody>
      </p:sp>
      <p:pic>
        <p:nvPicPr>
          <p:cNvPr id="5" name="Picture 2">
            <a:extLst>
              <a:ext uri="{FF2B5EF4-FFF2-40B4-BE49-F238E27FC236}">
                <a16:creationId xmlns:a16="http://schemas.microsoft.com/office/drawing/2014/main" id="{7A085F20-27AE-6E93-60F1-0CCE3680A6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718" y="4271123"/>
            <a:ext cx="2266571" cy="161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表 5">
            <a:extLst>
              <a:ext uri="{FF2B5EF4-FFF2-40B4-BE49-F238E27FC236}">
                <a16:creationId xmlns:a16="http://schemas.microsoft.com/office/drawing/2014/main" id="{C555A9A6-2F3A-5C85-57CB-479A8A9044E9}"/>
              </a:ext>
            </a:extLst>
          </p:cNvPr>
          <p:cNvGraphicFramePr>
            <a:graphicFrameLocks noGrp="1"/>
          </p:cNvGraphicFramePr>
          <p:nvPr>
            <p:extLst>
              <p:ext uri="{D42A27DB-BD31-4B8C-83A1-F6EECF244321}">
                <p14:modId xmlns:p14="http://schemas.microsoft.com/office/powerpoint/2010/main" val="2017987925"/>
              </p:ext>
            </p:extLst>
          </p:nvPr>
        </p:nvGraphicFramePr>
        <p:xfrm>
          <a:off x="3112282" y="4042797"/>
          <a:ext cx="8607973" cy="2286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225503809"/>
                    </a:ext>
                  </a:extLst>
                </a:gridCol>
                <a:gridCol w="5864773">
                  <a:extLst>
                    <a:ext uri="{9D8B030D-6E8A-4147-A177-3AD203B41FA5}">
                      <a16:colId xmlns:a16="http://schemas.microsoft.com/office/drawing/2014/main" val="1054895064"/>
                    </a:ext>
                  </a:extLst>
                </a:gridCol>
              </a:tblGrid>
              <a:tr h="167495">
                <a:tc>
                  <a:txBody>
                    <a:bodyPr/>
                    <a:lstStyle/>
                    <a:p>
                      <a:pPr algn="ctr"/>
                      <a:endParaRPr kumimoji="1" lang="ja-JP" altLang="en-US" dirty="0"/>
                    </a:p>
                  </a:txBody>
                  <a:tcPr/>
                </a:tc>
                <a:tc>
                  <a:txBody>
                    <a:bodyPr/>
                    <a:lstStyle/>
                    <a:p>
                      <a:pPr algn="ctr"/>
                      <a:r>
                        <a:rPr kumimoji="1" lang="ja-JP" altLang="en-US" dirty="0"/>
                        <a:t>主な機能</a:t>
                      </a:r>
                    </a:p>
                  </a:txBody>
                  <a:tcPr/>
                </a:tc>
                <a:extLst>
                  <a:ext uri="{0D108BD9-81ED-4DB2-BD59-A6C34878D82A}">
                    <a16:rowId xmlns:a16="http://schemas.microsoft.com/office/drawing/2014/main" val="4285137204"/>
                  </a:ext>
                </a:extLst>
              </a:tr>
              <a:tr h="288759">
                <a:tc>
                  <a:txBody>
                    <a:bodyPr/>
                    <a:lstStyle/>
                    <a:p>
                      <a:pPr algn="ctr"/>
                      <a:r>
                        <a:rPr kumimoji="1" lang="ja-JP" altLang="en-US" dirty="0"/>
                        <a:t>ろうきんアプリ</a:t>
                      </a:r>
                      <a:endParaRPr kumimoji="1" lang="en-US" altLang="ja-JP" dirty="0"/>
                    </a:p>
                    <a:p>
                      <a:pPr algn="ctr"/>
                      <a:endParaRPr kumimoji="1" lang="ja-JP" altLang="en-US" dirty="0"/>
                    </a:p>
                  </a:txBody>
                  <a:tcPr/>
                </a:tc>
                <a:tc>
                  <a:txBody>
                    <a:bodyPr/>
                    <a:lstStyle/>
                    <a:p>
                      <a:r>
                        <a:rPr kumimoji="1" lang="ja-JP" altLang="en-US" dirty="0"/>
                        <a:t>普通預金の口座開設および残高・明細確認、</a:t>
                      </a:r>
                      <a:endParaRPr kumimoji="1" lang="en-US" altLang="ja-JP" dirty="0"/>
                    </a:p>
                    <a:p>
                      <a:r>
                        <a:rPr kumimoji="1" lang="ja-JP" altLang="en-US" dirty="0"/>
                        <a:t>住所変更、ローン相談予約など</a:t>
                      </a:r>
                    </a:p>
                  </a:txBody>
                  <a:tcPr/>
                </a:tc>
                <a:extLst>
                  <a:ext uri="{0D108BD9-81ED-4DB2-BD59-A6C34878D82A}">
                    <a16:rowId xmlns:a16="http://schemas.microsoft.com/office/drawing/2014/main" val="1452602158"/>
                  </a:ext>
                </a:extLst>
              </a:tr>
              <a:tr h="288759">
                <a:tc>
                  <a:txBody>
                    <a:bodyPr/>
                    <a:lstStyle/>
                    <a:p>
                      <a:pPr algn="ctr"/>
                      <a:r>
                        <a:rPr kumimoji="1" lang="ja-JP" altLang="en-US" dirty="0"/>
                        <a:t>ろうきんダイレクト</a:t>
                      </a:r>
                      <a:endParaRPr kumimoji="1" lang="en-US" altLang="ja-JP" dirty="0"/>
                    </a:p>
                    <a:p>
                      <a:pPr algn="ctr"/>
                      <a:r>
                        <a:rPr kumimoji="1" lang="ja-JP" altLang="en-US" sz="1400" dirty="0"/>
                        <a:t>（インターネットバンキング）</a:t>
                      </a:r>
                    </a:p>
                  </a:txBody>
                  <a:tcPr/>
                </a:tc>
                <a:tc>
                  <a:txBody>
                    <a:bodyPr/>
                    <a:lstStyle/>
                    <a:p>
                      <a:r>
                        <a:rPr kumimoji="1" lang="ja-JP" altLang="en-US" dirty="0"/>
                        <a:t>振込（手数料もお得）、エース預金、一般財形支払い、投資信託購入・解約、エース・定期預金口座開設など</a:t>
                      </a:r>
                      <a:endParaRPr kumimoji="1" lang="en-US" altLang="ja-JP" dirty="0"/>
                    </a:p>
                  </a:txBody>
                  <a:tcPr/>
                </a:tc>
                <a:extLst>
                  <a:ext uri="{0D108BD9-81ED-4DB2-BD59-A6C34878D82A}">
                    <a16:rowId xmlns:a16="http://schemas.microsoft.com/office/drawing/2014/main" val="266579992"/>
                  </a:ext>
                </a:extLst>
              </a:tr>
              <a:tr h="288759">
                <a:tc>
                  <a:txBody>
                    <a:bodyPr/>
                    <a:lstStyle/>
                    <a:p>
                      <a:pPr algn="ctr"/>
                      <a:r>
                        <a:rPr kumimoji="1" lang="ja-JP" altLang="en-US" dirty="0"/>
                        <a:t>キャッシュレス決算</a:t>
                      </a:r>
                      <a:endParaRPr kumimoji="1" lang="en-US" altLang="ja-JP" dirty="0"/>
                    </a:p>
                    <a:p>
                      <a:pPr algn="ctr"/>
                      <a:r>
                        <a:rPr kumimoji="1" lang="ja-JP" altLang="en-US" dirty="0"/>
                        <a:t>アプリとの口座連携</a:t>
                      </a:r>
                    </a:p>
                  </a:txBody>
                  <a:tcPr/>
                </a:tc>
                <a:tc>
                  <a:txBody>
                    <a:bodyPr/>
                    <a:lstStyle/>
                    <a:p>
                      <a:r>
                        <a:rPr kumimoji="1" lang="ja-JP" altLang="en-US" dirty="0"/>
                        <a:t>各種スマホ決済アプリと連携</a:t>
                      </a:r>
                      <a:endParaRPr kumimoji="1" lang="en-US" altLang="ja-JP" dirty="0"/>
                    </a:p>
                  </a:txBody>
                  <a:tcPr/>
                </a:tc>
                <a:extLst>
                  <a:ext uri="{0D108BD9-81ED-4DB2-BD59-A6C34878D82A}">
                    <a16:rowId xmlns:a16="http://schemas.microsoft.com/office/drawing/2014/main" val="864203640"/>
                  </a:ext>
                </a:extLst>
              </a:tr>
            </a:tbl>
          </a:graphicData>
        </a:graphic>
      </p:graphicFrame>
      <p:sp>
        <p:nvSpPr>
          <p:cNvPr id="7" name="コンテンツ プレースホルダー 2">
            <a:extLst>
              <a:ext uri="{FF2B5EF4-FFF2-40B4-BE49-F238E27FC236}">
                <a16:creationId xmlns:a16="http://schemas.microsoft.com/office/drawing/2014/main" id="{2F832C89-C846-0736-CEEF-E3A18B907E34}"/>
              </a:ext>
            </a:extLst>
          </p:cNvPr>
          <p:cNvSpPr txBox="1">
            <a:spLocks/>
          </p:cNvSpPr>
          <p:nvPr/>
        </p:nvSpPr>
        <p:spPr>
          <a:xfrm>
            <a:off x="8935073" y="72795"/>
            <a:ext cx="3256927" cy="477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詳しくは組合の担当者まで！</a:t>
            </a:r>
            <a:endParaRPr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09417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00559F9-66C5-571C-15B1-38065CB4FC2C}"/>
              </a:ext>
            </a:extLst>
          </p:cNvPr>
          <p:cNvSpPr>
            <a:spLocks noGrp="1"/>
          </p:cNvSpPr>
          <p:nvPr>
            <p:ph type="title"/>
          </p:nvPr>
        </p:nvSpPr>
        <p:spPr>
          <a:xfrm>
            <a:off x="1621552" y="242860"/>
            <a:ext cx="8948895" cy="1325563"/>
          </a:xfrm>
        </p:spPr>
        <p:txBody>
          <a:bodyPr>
            <a:normAutofit/>
          </a:bodyPr>
          <a:lstStyle/>
          <a:p>
            <a:r>
              <a:rPr kumimoji="1" lang="ja-JP" altLang="en-US" sz="6600" dirty="0">
                <a:latin typeface="HG創英角ﾎﾟｯﾌﾟ体" panose="040B0A09000000000000" pitchFamily="49" charset="-128"/>
                <a:ea typeface="HG創英角ﾎﾟｯﾌﾟ体" panose="040B0A09000000000000" pitchFamily="49" charset="-128"/>
              </a:rPr>
              <a:t>労働組合事務所の場所</a:t>
            </a:r>
          </a:p>
        </p:txBody>
      </p:sp>
      <p:sp>
        <p:nvSpPr>
          <p:cNvPr id="3" name="コンテンツ プレースホルダー 2">
            <a:extLst>
              <a:ext uri="{FF2B5EF4-FFF2-40B4-BE49-F238E27FC236}">
                <a16:creationId xmlns:a16="http://schemas.microsoft.com/office/drawing/2014/main" id="{E617568B-0CF3-0D99-7C2F-D771025431B6}"/>
              </a:ext>
            </a:extLst>
          </p:cNvPr>
          <p:cNvSpPr>
            <a:spLocks noGrp="1"/>
          </p:cNvSpPr>
          <p:nvPr>
            <p:ph idx="1"/>
          </p:nvPr>
        </p:nvSpPr>
        <p:spPr>
          <a:xfrm>
            <a:off x="1404646" y="2378875"/>
            <a:ext cx="5257800" cy="2219978"/>
          </a:xfrm>
        </p:spPr>
        <p:txBody>
          <a:bodyPr>
            <a:normAutofit/>
          </a:bodyPr>
          <a:lstStyle/>
          <a:p>
            <a:pPr marL="0" indent="0">
              <a:buNone/>
            </a:pPr>
            <a:r>
              <a:rPr kumimoji="1" lang="ja-JP" altLang="en-US" sz="5400" dirty="0">
                <a:latin typeface="HGP創英角ﾎﾟｯﾌﾟ体" panose="040B0A00000000000000" pitchFamily="50" charset="-128"/>
                <a:ea typeface="HGP創英角ﾎﾟｯﾌﾟ体" panose="040B0A00000000000000" pitchFamily="50" charset="-128"/>
              </a:rPr>
              <a:t>●●棟●階</a:t>
            </a:r>
          </a:p>
          <a:p>
            <a:pPr marL="0" indent="0">
              <a:buNone/>
            </a:pPr>
            <a:r>
              <a:rPr kumimoji="1" lang="ja-JP" altLang="en-US" sz="5400" dirty="0">
                <a:latin typeface="HGP創英角ﾎﾟｯﾌﾟ体" panose="040B0A00000000000000" pitchFamily="50" charset="-128"/>
                <a:ea typeface="HGP創英角ﾎﾟｯﾌﾟ体" panose="040B0A00000000000000" pitchFamily="50" charset="-128"/>
              </a:rPr>
              <a:t>内線●●番</a:t>
            </a:r>
          </a:p>
        </p:txBody>
      </p:sp>
      <p:pic>
        <p:nvPicPr>
          <p:cNvPr id="5" name="Picture 6">
            <a:extLst>
              <a:ext uri="{FF2B5EF4-FFF2-40B4-BE49-F238E27FC236}">
                <a16:creationId xmlns:a16="http://schemas.microsoft.com/office/drawing/2014/main" id="{3DD55051-3459-226E-05CF-044928AB6D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5746" y="2785437"/>
            <a:ext cx="2903536" cy="3115567"/>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3B275819-1DDD-0750-7134-6F3AE98CA479}"/>
              </a:ext>
            </a:extLst>
          </p:cNvPr>
          <p:cNvSpPr txBox="1">
            <a:spLocks/>
          </p:cNvSpPr>
          <p:nvPr/>
        </p:nvSpPr>
        <p:spPr>
          <a:xfrm>
            <a:off x="891372" y="4500922"/>
            <a:ext cx="6835809" cy="908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HGS創英角ﾎﾟｯﾌﾟ体" panose="040B0A00000000000000" pitchFamily="50" charset="-128"/>
                <a:ea typeface="HGS創英角ﾎﾟｯﾌﾟ体" panose="040B0A00000000000000" pitchFamily="50" charset="-128"/>
              </a:rPr>
              <a:t>何でも相談に来てください！</a:t>
            </a:r>
          </a:p>
        </p:txBody>
      </p:sp>
      <p:sp>
        <p:nvSpPr>
          <p:cNvPr id="7" name="タイトル 1">
            <a:extLst>
              <a:ext uri="{FF2B5EF4-FFF2-40B4-BE49-F238E27FC236}">
                <a16:creationId xmlns:a16="http://schemas.microsoft.com/office/drawing/2014/main" id="{D67466C3-50AB-D345-F597-C383FD392441}"/>
              </a:ext>
            </a:extLst>
          </p:cNvPr>
          <p:cNvSpPr txBox="1">
            <a:spLocks/>
          </p:cNvSpPr>
          <p:nvPr/>
        </p:nvSpPr>
        <p:spPr>
          <a:xfrm>
            <a:off x="972718" y="5172767"/>
            <a:ext cx="6451655" cy="115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n>
                  <a:solidFill>
                    <a:schemeClr val="tx1"/>
                  </a:solidFill>
                </a:ln>
                <a:solidFill>
                  <a:srgbClr val="FFFF00"/>
                </a:solidFill>
                <a:latin typeface="HGS創英角ﾎﾟｯﾌﾟ体" panose="040B0A00000000000000" pitchFamily="50" charset="-128"/>
                <a:ea typeface="HGS創英角ﾎﾟｯﾌﾟ体" panose="040B0A00000000000000" pitchFamily="50" charset="-128"/>
              </a:rPr>
              <a:t>「医労連共済」や「ろうきん」のことも気軽に聞きに来てください！</a:t>
            </a:r>
          </a:p>
        </p:txBody>
      </p:sp>
    </p:spTree>
    <p:extLst>
      <p:ext uri="{BB962C8B-B14F-4D97-AF65-F5344CB8AC3E}">
        <p14:creationId xmlns:p14="http://schemas.microsoft.com/office/powerpoint/2010/main" val="41136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180201F0-527B-CB7F-E167-5ECB30F6EC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45F9F95D-2DA2-E5F0-98E7-5D06ED34FB53}"/>
              </a:ext>
            </a:extLst>
          </p:cNvPr>
          <p:cNvSpPr>
            <a:spLocks noGrp="1"/>
          </p:cNvSpPr>
          <p:nvPr>
            <p:ph type="title"/>
          </p:nvPr>
        </p:nvSpPr>
        <p:spPr>
          <a:xfrm>
            <a:off x="205154" y="152180"/>
            <a:ext cx="10515600" cy="1325563"/>
          </a:xfrm>
        </p:spPr>
        <p:txBody>
          <a:bodyPr>
            <a:normAutofit/>
          </a:bodyPr>
          <a:lstStyle/>
          <a:p>
            <a:r>
              <a:rPr kumimoji="1" lang="ja-JP" altLang="en-US" sz="6600" dirty="0">
                <a:latin typeface="HGS創英角ﾎﾟｯﾌﾟ体" panose="040B0A00000000000000" pitchFamily="50" charset="-128"/>
                <a:ea typeface="HGS創英角ﾎﾟｯﾌﾟ体" panose="040B0A00000000000000" pitchFamily="50" charset="-128"/>
              </a:rPr>
              <a:t>労働組合の大切さ</a:t>
            </a:r>
          </a:p>
        </p:txBody>
      </p:sp>
      <p:sp>
        <p:nvSpPr>
          <p:cNvPr id="6" name="コンテンツ プレースホルダー 2">
            <a:extLst>
              <a:ext uri="{FF2B5EF4-FFF2-40B4-BE49-F238E27FC236}">
                <a16:creationId xmlns:a16="http://schemas.microsoft.com/office/drawing/2014/main" id="{E622877D-DD42-F030-45D7-1C60993C6521}"/>
              </a:ext>
            </a:extLst>
          </p:cNvPr>
          <p:cNvSpPr txBox="1">
            <a:spLocks/>
          </p:cNvSpPr>
          <p:nvPr/>
        </p:nvSpPr>
        <p:spPr>
          <a:xfrm>
            <a:off x="838200" y="2741228"/>
            <a:ext cx="10701494" cy="1507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HGS創英角ﾎﾟｯﾌﾟ体" panose="040B0A00000000000000" pitchFamily="50" charset="-128"/>
                <a:ea typeface="HGS創英角ﾎﾟｯﾌﾟ体" panose="040B0A00000000000000" pitchFamily="50" charset="-128"/>
              </a:rPr>
              <a:t>②みんなの声で</a:t>
            </a:r>
            <a:r>
              <a:rPr lang="ja-JP" altLang="en-US" sz="4000" dirty="0">
                <a:ln w="19050">
                  <a:solidFill>
                    <a:srgbClr val="FF0000"/>
                  </a:solidFill>
                </a:ln>
                <a:solidFill>
                  <a:srgbClr val="FFFF00"/>
                </a:solidFill>
                <a:latin typeface="HGS創英角ﾎﾟｯﾌﾟ体" panose="040B0A00000000000000" pitchFamily="50" charset="-128"/>
                <a:ea typeface="HGS創英角ﾎﾟｯﾌﾟ体" panose="040B0A00000000000000" pitchFamily="50" charset="-128"/>
              </a:rPr>
              <a:t>働きやすい職場環境づくりを</a:t>
            </a:r>
            <a:endParaRPr lang="en-US" altLang="ja-JP" sz="4000" dirty="0">
              <a:ln w="19050">
                <a:solidFill>
                  <a:srgbClr val="FF0000"/>
                </a:solidFill>
              </a:ln>
              <a:solidFill>
                <a:srgbClr val="FFFF00"/>
              </a:solidFill>
              <a:latin typeface="HGS創英角ﾎﾟｯﾌﾟ体" panose="040B0A00000000000000" pitchFamily="50" charset="-128"/>
              <a:ea typeface="HGS創英角ﾎﾟｯﾌﾟ体" panose="040B0A00000000000000" pitchFamily="50" charset="-128"/>
            </a:endParaRPr>
          </a:p>
          <a:p>
            <a:pPr marL="0" indent="0">
              <a:buFont typeface="Arial" panose="020B0604020202020204" pitchFamily="34" charset="0"/>
              <a:buNone/>
            </a:pPr>
            <a:r>
              <a:rPr lang="ja-JP" altLang="en-US" sz="4000" dirty="0">
                <a:ln w="19050">
                  <a:solidFill>
                    <a:srgbClr val="FF0000"/>
                  </a:solidFill>
                </a:ln>
                <a:solidFill>
                  <a:srgbClr val="FFFF00"/>
                </a:solidFill>
                <a:latin typeface="HGS創英角ﾎﾟｯﾌﾟ体" panose="040B0A00000000000000" pitchFamily="50" charset="-128"/>
                <a:ea typeface="HGS創英角ﾎﾟｯﾌﾟ体" panose="040B0A00000000000000" pitchFamily="50" charset="-128"/>
              </a:rPr>
              <a:t>実現しよう</a:t>
            </a:r>
            <a:r>
              <a:rPr lang="ja-JP" altLang="en-US" sz="4000" dirty="0">
                <a:latin typeface="HGS創英角ﾎﾟｯﾌﾟ体" panose="040B0A00000000000000" pitchFamily="50" charset="-128"/>
                <a:ea typeface="HGS創英角ﾎﾟｯﾌﾟ体" panose="040B0A00000000000000" pitchFamily="50" charset="-128"/>
              </a:rPr>
              <a:t>！</a:t>
            </a:r>
            <a:endParaRPr lang="en-US" altLang="ja-JP" sz="4000" dirty="0">
              <a:latin typeface="HGS創英角ﾎﾟｯﾌﾟ体" panose="040B0A00000000000000" pitchFamily="50" charset="-128"/>
              <a:ea typeface="HGS創英角ﾎﾟｯﾌﾟ体" panose="040B0A00000000000000" pitchFamily="50" charset="-128"/>
            </a:endParaRPr>
          </a:p>
          <a:p>
            <a:endParaRPr lang="ja-JP" altLang="en-US" sz="4000" dirty="0">
              <a:latin typeface="HGS創英角ﾎﾟｯﾌﾟ体" panose="040B0A00000000000000" pitchFamily="50" charset="-128"/>
              <a:ea typeface="HGS創英角ﾎﾟｯﾌﾟ体" panose="040B0A00000000000000" pitchFamily="50" charset="-128"/>
            </a:endParaRPr>
          </a:p>
        </p:txBody>
      </p:sp>
      <p:sp>
        <p:nvSpPr>
          <p:cNvPr id="7" name="コンテンツ プレースホルダー 2">
            <a:extLst>
              <a:ext uri="{FF2B5EF4-FFF2-40B4-BE49-F238E27FC236}">
                <a16:creationId xmlns:a16="http://schemas.microsoft.com/office/drawing/2014/main" id="{C758FA20-C325-3331-42B8-EB0F1A9662AE}"/>
              </a:ext>
            </a:extLst>
          </p:cNvPr>
          <p:cNvSpPr txBox="1">
            <a:spLocks/>
          </p:cNvSpPr>
          <p:nvPr/>
        </p:nvSpPr>
        <p:spPr>
          <a:xfrm>
            <a:off x="838200" y="1651886"/>
            <a:ext cx="11792578" cy="674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HGS創英角ﾎﾟｯﾌﾟ体" panose="040B0A00000000000000" pitchFamily="50" charset="-128"/>
                <a:ea typeface="HGS創英角ﾎﾟｯﾌﾟ体" panose="040B0A00000000000000" pitchFamily="50" charset="-128"/>
              </a:rPr>
              <a:t>①労働組合は「</a:t>
            </a:r>
            <a:r>
              <a:rPr lang="ja-JP" altLang="en-US" sz="4000" dirty="0">
                <a:ln w="19050">
                  <a:solidFill>
                    <a:srgbClr val="FFFF00"/>
                  </a:solidFill>
                </a:ln>
                <a:solidFill>
                  <a:srgbClr val="FF0000"/>
                </a:solidFill>
                <a:latin typeface="HGS創英角ﾎﾟｯﾌﾟ体" panose="040B0A00000000000000" pitchFamily="50" charset="-128"/>
                <a:ea typeface="HGS創英角ﾎﾟｯﾌﾟ体" panose="040B0A00000000000000" pitchFamily="50" charset="-128"/>
              </a:rPr>
              <a:t>働く人たちが集まって作る組織</a:t>
            </a:r>
            <a:r>
              <a:rPr lang="ja-JP" altLang="en-US" sz="4000" dirty="0">
                <a:latin typeface="HGS創英角ﾎﾟｯﾌﾟ体" panose="040B0A00000000000000" pitchFamily="50" charset="-128"/>
                <a:ea typeface="HGS創英角ﾎﾟｯﾌﾟ体" panose="040B0A00000000000000" pitchFamily="50" charset="-128"/>
              </a:rPr>
              <a:t>」</a:t>
            </a:r>
            <a:endParaRPr lang="en-US" altLang="ja-JP" sz="4000" dirty="0">
              <a:latin typeface="HGS創英角ﾎﾟｯﾌﾟ体" panose="040B0A00000000000000" pitchFamily="50" charset="-128"/>
              <a:ea typeface="HGS創英角ﾎﾟｯﾌﾟ体" panose="040B0A00000000000000" pitchFamily="50" charset="-128"/>
            </a:endParaRPr>
          </a:p>
          <a:p>
            <a:endParaRPr lang="ja-JP" altLang="en-US" sz="40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81DB5428-D4D8-AF94-19CC-ED3ABA0FC60B}"/>
              </a:ext>
            </a:extLst>
          </p:cNvPr>
          <p:cNvSpPr txBox="1">
            <a:spLocks/>
          </p:cNvSpPr>
          <p:nvPr/>
        </p:nvSpPr>
        <p:spPr>
          <a:xfrm>
            <a:off x="267537" y="4743040"/>
            <a:ext cx="8235462" cy="1764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800" dirty="0">
                <a:solidFill>
                  <a:srgbClr val="FF0000"/>
                </a:solidFill>
                <a:latin typeface="HGS創英角ﾎﾟｯﾌﾟ体" panose="040B0A00000000000000" pitchFamily="50" charset="-128"/>
                <a:ea typeface="HGS創英角ﾎﾟｯﾌﾟ体" panose="040B0A00000000000000" pitchFamily="50" charset="-128"/>
              </a:rPr>
              <a:t>労働組合は皆さんが目指す</a:t>
            </a:r>
            <a:endParaRPr lang="en-US" altLang="ja-JP" sz="4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Font typeface="Arial" panose="020B0604020202020204" pitchFamily="34" charset="0"/>
              <a:buNone/>
            </a:pPr>
            <a:r>
              <a:rPr lang="ja-JP" altLang="en-US" sz="4800" dirty="0">
                <a:solidFill>
                  <a:srgbClr val="FF0000"/>
                </a:solidFill>
                <a:latin typeface="HGS創英角ﾎﾟｯﾌﾟ体" panose="040B0A00000000000000" pitchFamily="50" charset="-128"/>
                <a:ea typeface="HGS創英角ﾎﾟｯﾌﾟ体" panose="040B0A00000000000000" pitchFamily="50" charset="-128"/>
              </a:rPr>
              <a:t>医療・介護を応援します！</a:t>
            </a:r>
          </a:p>
        </p:txBody>
      </p:sp>
      <p:sp>
        <p:nvSpPr>
          <p:cNvPr id="5" name="四角形: 角を丸くする 4">
            <a:extLst>
              <a:ext uri="{FF2B5EF4-FFF2-40B4-BE49-F238E27FC236}">
                <a16:creationId xmlns:a16="http://schemas.microsoft.com/office/drawing/2014/main" id="{E76BBEA7-6B19-25B0-6DA4-5A17290873B3}"/>
              </a:ext>
            </a:extLst>
          </p:cNvPr>
          <p:cNvSpPr/>
          <p:nvPr/>
        </p:nvSpPr>
        <p:spPr>
          <a:xfrm>
            <a:off x="7650024" y="6059155"/>
            <a:ext cx="3242389" cy="66676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34B66C69-475D-2937-86B1-AECE86EBD7E8}"/>
              </a:ext>
            </a:extLst>
          </p:cNvPr>
          <p:cNvSpPr txBox="1">
            <a:spLocks/>
          </p:cNvSpPr>
          <p:nvPr/>
        </p:nvSpPr>
        <p:spPr>
          <a:xfrm>
            <a:off x="7650024" y="5922377"/>
            <a:ext cx="3413211" cy="902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HG創英角ﾎﾟｯﾌﾟ体" panose="040B0A09000000000000" pitchFamily="49" charset="-128"/>
                <a:ea typeface="HG創英角ﾎﾟｯﾌﾟ体" panose="040B0A09000000000000" pitchFamily="49" charset="-128"/>
              </a:rPr>
              <a:t>組合加入用紙は会場にいる</a:t>
            </a:r>
            <a:endParaRPr lang="en-US" altLang="ja-JP" sz="2000" dirty="0">
              <a:latin typeface="HG創英角ﾎﾟｯﾌﾟ体" panose="040B0A09000000000000" pitchFamily="49" charset="-128"/>
              <a:ea typeface="HG創英角ﾎﾟｯﾌﾟ体" panose="040B0A09000000000000" pitchFamily="49" charset="-128"/>
            </a:endParaRPr>
          </a:p>
          <a:p>
            <a:r>
              <a:rPr lang="ja-JP" altLang="en-US" sz="2000" dirty="0">
                <a:latin typeface="HG創英角ﾎﾟｯﾌﾟ体" panose="040B0A09000000000000" pitchFamily="49" charset="-128"/>
                <a:ea typeface="HG創英角ﾎﾟｯﾌﾟ体" panose="040B0A09000000000000" pitchFamily="49" charset="-128"/>
              </a:rPr>
              <a:t>先輩に渡してください！！</a:t>
            </a:r>
          </a:p>
        </p:txBody>
      </p:sp>
      <p:pic>
        <p:nvPicPr>
          <p:cNvPr id="2050" name="Picture 2" descr="有給休暇を申請する人のイラスト（女性）">
            <a:extLst>
              <a:ext uri="{FF2B5EF4-FFF2-40B4-BE49-F238E27FC236}">
                <a16:creationId xmlns:a16="http://schemas.microsoft.com/office/drawing/2014/main" id="{A68B8C76-1C06-BEB7-EB59-26F5DF8B99F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0378584" y="4304992"/>
            <a:ext cx="2022757" cy="24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63A7BC8D-ADF5-3A71-8312-3159415238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5F5E3FD1-E67D-9788-6F81-C77DE00F6028}"/>
              </a:ext>
            </a:extLst>
          </p:cNvPr>
          <p:cNvSpPr>
            <a:spLocks noGrp="1"/>
          </p:cNvSpPr>
          <p:nvPr>
            <p:ph type="title"/>
          </p:nvPr>
        </p:nvSpPr>
        <p:spPr>
          <a:xfrm>
            <a:off x="838200" y="365125"/>
            <a:ext cx="10515600" cy="1325563"/>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組合員の職員たち</a:t>
            </a:r>
          </a:p>
        </p:txBody>
      </p:sp>
      <p:sp>
        <p:nvSpPr>
          <p:cNvPr id="6" name="テキスト ボックス 5">
            <a:extLst>
              <a:ext uri="{FF2B5EF4-FFF2-40B4-BE49-F238E27FC236}">
                <a16:creationId xmlns:a16="http://schemas.microsoft.com/office/drawing/2014/main" id="{532B16C2-141D-1737-2938-C3F7B9268471}"/>
              </a:ext>
            </a:extLst>
          </p:cNvPr>
          <p:cNvSpPr txBox="1"/>
          <p:nvPr/>
        </p:nvSpPr>
        <p:spPr>
          <a:xfrm>
            <a:off x="7597050" y="5726056"/>
            <a:ext cx="3243943" cy="584775"/>
          </a:xfrm>
          <a:prstGeom prst="rect">
            <a:avLst/>
          </a:prstGeom>
          <a:noFill/>
        </p:spPr>
        <p:txBody>
          <a:bodyPr vert="horz" wrap="square" rtlCol="0">
            <a:spAutoFit/>
          </a:bodyPr>
          <a:lstStyle/>
          <a:p>
            <a:pPr algn="r"/>
            <a:r>
              <a:rPr lang="ja-JP" altLang="en-US" sz="3200" dirty="0"/>
              <a:t>　組合員の様子</a:t>
            </a:r>
            <a:endParaRPr kumimoji="1" lang="ja-JP" altLang="en-US" sz="3200" dirty="0"/>
          </a:p>
        </p:txBody>
      </p:sp>
      <p:grpSp>
        <p:nvGrpSpPr>
          <p:cNvPr id="7" name="グループ化 6">
            <a:extLst>
              <a:ext uri="{FF2B5EF4-FFF2-40B4-BE49-F238E27FC236}">
                <a16:creationId xmlns:a16="http://schemas.microsoft.com/office/drawing/2014/main" id="{4C35EB0B-8D58-0404-26B9-60BFE4887196}"/>
              </a:ext>
            </a:extLst>
          </p:cNvPr>
          <p:cNvGrpSpPr/>
          <p:nvPr/>
        </p:nvGrpSpPr>
        <p:grpSpPr>
          <a:xfrm>
            <a:off x="1351004" y="1566511"/>
            <a:ext cx="9489989" cy="4034164"/>
            <a:chOff x="1351004" y="1566511"/>
            <a:chExt cx="9489989" cy="4034164"/>
          </a:xfrm>
        </p:grpSpPr>
        <p:sp>
          <p:nvSpPr>
            <p:cNvPr id="8" name="正方形/長方形 7">
              <a:extLst>
                <a:ext uri="{FF2B5EF4-FFF2-40B4-BE49-F238E27FC236}">
                  <a16:creationId xmlns:a16="http://schemas.microsoft.com/office/drawing/2014/main" id="{DEA8941A-8589-DF85-B1CA-C78EDE23E240}"/>
                </a:ext>
              </a:extLst>
            </p:cNvPr>
            <p:cNvSpPr/>
            <p:nvPr/>
          </p:nvSpPr>
          <p:spPr>
            <a:xfrm>
              <a:off x="1351004" y="1566511"/>
              <a:ext cx="9489989" cy="40341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4">
              <a:extLst>
                <a:ext uri="{FF2B5EF4-FFF2-40B4-BE49-F238E27FC236}">
                  <a16:creationId xmlns:a16="http://schemas.microsoft.com/office/drawing/2014/main" id="{8328F8F2-BED4-0564-694A-8CAD6A3441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7074" y="1799543"/>
              <a:ext cx="4017847" cy="36610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05CAE7CD-027C-75BA-93F2-ADEAB1519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A60D3748-FC23-E696-DAAF-685CFBF2F8B1}"/>
              </a:ext>
            </a:extLst>
          </p:cNvPr>
          <p:cNvSpPr>
            <a:spLocks noGrp="1"/>
          </p:cNvSpPr>
          <p:nvPr>
            <p:ph type="title"/>
          </p:nvPr>
        </p:nvSpPr>
        <p:spPr>
          <a:xfrm>
            <a:off x="756557" y="865868"/>
            <a:ext cx="10515600" cy="1325563"/>
          </a:xfrm>
        </p:spPr>
        <p:txBody>
          <a:bodyPr>
            <a:normAutofit/>
          </a:bodyPr>
          <a:lstStyle/>
          <a:p>
            <a:pPr algn="ctr"/>
            <a:r>
              <a:rPr lang="ja-JP" altLang="en-US" sz="7200" dirty="0">
                <a:latin typeface="HG創英角ﾎﾟｯﾌﾟ体" panose="040B0A09000000000000" pitchFamily="49" charset="-128"/>
                <a:ea typeface="HG創英角ﾎﾟｯﾌﾟ体" panose="040B0A09000000000000" pitchFamily="49" charset="-128"/>
              </a:rPr>
              <a:t>本日のお話しは３点</a:t>
            </a:r>
            <a:endParaRPr kumimoji="1" lang="ja-JP" altLang="en-US" sz="7200" dirty="0">
              <a:latin typeface="HG創英角ﾎﾟｯﾌﾟ体" panose="040B0A09000000000000" pitchFamily="49" charset="-128"/>
              <a:ea typeface="HG創英角ﾎﾟｯﾌﾟ体" panose="040B0A09000000000000" pitchFamily="49" charset="-128"/>
            </a:endParaRPr>
          </a:p>
        </p:txBody>
      </p:sp>
      <p:sp>
        <p:nvSpPr>
          <p:cNvPr id="6" name="コンテンツ プレースホルダー 2">
            <a:extLst>
              <a:ext uri="{FF2B5EF4-FFF2-40B4-BE49-F238E27FC236}">
                <a16:creationId xmlns:a16="http://schemas.microsoft.com/office/drawing/2014/main" id="{41552F66-866C-0744-24AD-37FF1B86E20B}"/>
              </a:ext>
            </a:extLst>
          </p:cNvPr>
          <p:cNvSpPr>
            <a:spLocks noGrp="1"/>
          </p:cNvSpPr>
          <p:nvPr>
            <p:ph idx="1"/>
          </p:nvPr>
        </p:nvSpPr>
        <p:spPr>
          <a:xfrm>
            <a:off x="1212501" y="2642716"/>
            <a:ext cx="10427273" cy="3607357"/>
          </a:xfrm>
        </p:spPr>
        <p:txBody>
          <a:bodyPr>
            <a:normAutofit fontScale="92500"/>
          </a:bodyPr>
          <a:lstStyle/>
          <a:p>
            <a:pPr marL="0" indent="0">
              <a:buNone/>
            </a:pPr>
            <a:r>
              <a:rPr kumimoji="1" lang="ja-JP" altLang="en-US" sz="4500" dirty="0">
                <a:latin typeface="HGP創英角ﾎﾟｯﾌﾟ体" panose="040B0A00000000000000" pitchFamily="50" charset="-128"/>
                <a:ea typeface="HGP創英角ﾎﾟｯﾌﾟ体" panose="040B0A00000000000000" pitchFamily="50" charset="-128"/>
              </a:rPr>
              <a:t>①　労働組合</a:t>
            </a:r>
            <a:r>
              <a:rPr lang="ja-JP" altLang="en-US" sz="4500" dirty="0">
                <a:latin typeface="HGP創英角ﾎﾟｯﾌﾟ体" panose="040B0A00000000000000" pitchFamily="50" charset="-128"/>
                <a:ea typeface="HGP創英角ﾎﾟｯﾌﾟ体" panose="040B0A00000000000000" pitchFamily="50" charset="-128"/>
              </a:rPr>
              <a:t>ってなぁに？</a:t>
            </a:r>
            <a:endParaRPr lang="en-US" altLang="ja-JP" sz="4500" dirty="0">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sz="45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4500" dirty="0">
                <a:latin typeface="HGP創英角ﾎﾟｯﾌﾟ体" panose="040B0A00000000000000" pitchFamily="50" charset="-128"/>
                <a:ea typeface="HGP創英角ﾎﾟｯﾌﾟ体" panose="040B0A00000000000000" pitchFamily="50" charset="-128"/>
              </a:rPr>
              <a:t>②　</a:t>
            </a:r>
            <a:r>
              <a:rPr kumimoji="1" lang="ja-JP" altLang="en-US" sz="4500" dirty="0">
                <a:latin typeface="HGP創英角ﾎﾟｯﾌﾟ体" panose="040B0A00000000000000" pitchFamily="50" charset="-128"/>
                <a:ea typeface="HGP創英角ﾎﾟｯﾌﾟ体" panose="040B0A00000000000000" pitchFamily="50" charset="-128"/>
              </a:rPr>
              <a:t>労働組合に入る</a:t>
            </a:r>
            <a:r>
              <a:rPr kumimoji="1" lang="en-US" altLang="ja-JP" sz="4500" dirty="0">
                <a:latin typeface="HGP創英角ﾎﾟｯﾌﾟ体" panose="040B0A00000000000000" pitchFamily="50" charset="-128"/>
                <a:ea typeface="HGP創英角ﾎﾟｯﾌﾟ体" panose="040B0A00000000000000" pitchFamily="50" charset="-128"/>
              </a:rPr>
              <a:t>4</a:t>
            </a:r>
            <a:r>
              <a:rPr kumimoji="1" lang="ja-JP" altLang="en-US" sz="4500" dirty="0">
                <a:latin typeface="HGP創英角ﾎﾟｯﾌﾟ体" panose="040B0A00000000000000" pitchFamily="50" charset="-128"/>
                <a:ea typeface="HGP創英角ﾎﾟｯﾌﾟ体" panose="040B0A00000000000000" pitchFamily="50" charset="-128"/>
              </a:rPr>
              <a:t>つのメリット</a:t>
            </a:r>
            <a:endParaRPr kumimoji="1" lang="en-US" altLang="ja-JP" sz="4500"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45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4500" dirty="0">
                <a:latin typeface="HGP創英角ﾎﾟｯﾌﾟ体" panose="040B0A00000000000000" pitchFamily="50" charset="-128"/>
                <a:ea typeface="HGP創英角ﾎﾟｯﾌﾟ体" panose="040B0A00000000000000" pitchFamily="50" charset="-128"/>
              </a:rPr>
              <a:t>③　組合員だからこそ活用できる福利厚生</a:t>
            </a:r>
            <a:endParaRPr kumimoji="1" lang="en-US" altLang="ja-JP" sz="45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2430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パステルな夜空の背景・イラスト・フリー素材 - oishii ...">
            <a:extLst>
              <a:ext uri="{FF2B5EF4-FFF2-40B4-BE49-F238E27FC236}">
                <a16:creationId xmlns:a16="http://schemas.microsoft.com/office/drawing/2014/main" id="{05CAE7CD-027C-75BA-93F2-ADEAB1519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3ED9B923-7E63-67D6-528D-9A60F84236E9}"/>
              </a:ext>
            </a:extLst>
          </p:cNvPr>
          <p:cNvSpPr>
            <a:spLocks noGrp="1"/>
          </p:cNvSpPr>
          <p:nvPr>
            <p:ph type="title"/>
          </p:nvPr>
        </p:nvSpPr>
        <p:spPr>
          <a:xfrm>
            <a:off x="117764" y="109775"/>
            <a:ext cx="8693727" cy="1325563"/>
          </a:xfrm>
        </p:spPr>
        <p:txBody>
          <a:bodyPr>
            <a:normAutofit/>
          </a:bodyPr>
          <a:lstStyle/>
          <a:p>
            <a:pPr algn="ctr"/>
            <a:r>
              <a:rPr kumimoji="1" lang="ja-JP" altLang="en-US" sz="6600" dirty="0">
                <a:latin typeface="HG創英角ﾎﾟｯﾌﾟ体" panose="040B0A09000000000000" pitchFamily="49" charset="-128"/>
                <a:ea typeface="HG創英角ﾎﾟｯﾌﾟ体" panose="040B0A09000000000000" pitchFamily="49" charset="-128"/>
              </a:rPr>
              <a:t>労働組合ってなぁに？</a:t>
            </a:r>
          </a:p>
        </p:txBody>
      </p:sp>
      <p:sp>
        <p:nvSpPr>
          <p:cNvPr id="10" name="コンテンツ プレースホルダー 2">
            <a:extLst>
              <a:ext uri="{FF2B5EF4-FFF2-40B4-BE49-F238E27FC236}">
                <a16:creationId xmlns:a16="http://schemas.microsoft.com/office/drawing/2014/main" id="{0EE52DD6-1ABB-499F-4131-4CC77B15965C}"/>
              </a:ext>
            </a:extLst>
          </p:cNvPr>
          <p:cNvSpPr>
            <a:spLocks noGrp="1"/>
          </p:cNvSpPr>
          <p:nvPr>
            <p:ph idx="1"/>
          </p:nvPr>
        </p:nvSpPr>
        <p:spPr>
          <a:xfrm>
            <a:off x="1271964" y="3699618"/>
            <a:ext cx="9980580" cy="2768146"/>
          </a:xfrm>
        </p:spPr>
        <p:txBody>
          <a:bodyPr>
            <a:noAutofit/>
          </a:bodyPr>
          <a:lstStyle/>
          <a:p>
            <a:pPr marL="0" indent="0">
              <a:buNone/>
            </a:pPr>
            <a:r>
              <a:rPr kumimoji="1" lang="ja-JP" altLang="en-US" sz="4500" dirty="0">
                <a:latin typeface="HGP創英角ﾎﾟｯﾌﾟ体" panose="040B0A00000000000000" pitchFamily="50" charset="-128"/>
                <a:ea typeface="HGP創英角ﾎﾟｯﾌﾟ体" panose="040B0A00000000000000" pitchFamily="50" charset="-128"/>
              </a:rPr>
              <a:t>患者利用者の生活と権利を守りつつ</a:t>
            </a:r>
            <a:endParaRPr kumimoji="1" lang="en-US" altLang="ja-JP" sz="4500"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sz="4500" dirty="0">
                <a:ln w="190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rPr>
              <a:t>やりがいのある医療・介護をし続ける</a:t>
            </a:r>
            <a:endParaRPr lang="en-US" altLang="ja-JP" sz="4500" dirty="0">
              <a:ln w="19050">
                <a:solidFill>
                  <a:srgbClr val="FFFF00"/>
                </a:solidFill>
              </a:ln>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4500" dirty="0">
                <a:latin typeface="HGP創英角ﾎﾟｯﾌﾟ体" panose="040B0A00000000000000" pitchFamily="50" charset="-128"/>
                <a:ea typeface="HGP創英角ﾎﾟｯﾌﾟ体" panose="040B0A00000000000000" pitchFamily="50" charset="-128"/>
              </a:rPr>
              <a:t>ために、皆で知恵を出し合い</a:t>
            </a:r>
            <a:r>
              <a:rPr lang="ja-JP" altLang="en-US" sz="4500" dirty="0">
                <a:solidFill>
                  <a:srgbClr val="FF0000"/>
                </a:solidFill>
                <a:latin typeface="HGP創英角ﾎﾟｯﾌﾟ体" panose="040B0A00000000000000" pitchFamily="50" charset="-128"/>
                <a:ea typeface="HGP創英角ﾎﾟｯﾌﾟ体" panose="040B0A00000000000000" pitchFamily="50" charset="-128"/>
              </a:rPr>
              <a:t>働く環境を良くしよう！</a:t>
            </a:r>
            <a:endParaRPr kumimoji="1" lang="en-US" altLang="ja-JP" sz="4500"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4500" dirty="0">
                <a:latin typeface="HGP創英角ﾎﾟｯﾌﾟ体" panose="040B0A00000000000000" pitchFamily="50" charset="-128"/>
                <a:ea typeface="HGP創英角ﾎﾟｯﾌﾟ体" panose="040B0A00000000000000" pitchFamily="50" charset="-128"/>
              </a:rPr>
              <a:t>　　</a:t>
            </a:r>
            <a:endParaRPr kumimoji="1" lang="ja-JP" altLang="en-US" sz="4500" dirty="0">
              <a:latin typeface="HGP創英角ﾎﾟｯﾌﾟ体" panose="040B0A00000000000000" pitchFamily="50" charset="-128"/>
              <a:ea typeface="HGP創英角ﾎﾟｯﾌﾟ体" panose="040B0A00000000000000" pitchFamily="50" charset="-128"/>
            </a:endParaRPr>
          </a:p>
        </p:txBody>
      </p:sp>
      <p:sp>
        <p:nvSpPr>
          <p:cNvPr id="12" name="コンテンツ プレースホルダー 2">
            <a:extLst>
              <a:ext uri="{FF2B5EF4-FFF2-40B4-BE49-F238E27FC236}">
                <a16:creationId xmlns:a16="http://schemas.microsoft.com/office/drawing/2014/main" id="{3806B553-7C7E-C7F7-1EC7-A728B8F63614}"/>
              </a:ext>
            </a:extLst>
          </p:cNvPr>
          <p:cNvSpPr txBox="1">
            <a:spLocks/>
          </p:cNvSpPr>
          <p:nvPr/>
        </p:nvSpPr>
        <p:spPr>
          <a:xfrm>
            <a:off x="468401" y="2009819"/>
            <a:ext cx="8343090" cy="813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500" dirty="0">
                <a:latin typeface="HGP創英角ﾎﾟｯﾌﾟ体" panose="040B0A00000000000000" pitchFamily="50" charset="-128"/>
                <a:ea typeface="HGP創英角ﾎﾟｯﾌﾟ体" panose="040B0A00000000000000" pitchFamily="50" charset="-128"/>
              </a:rPr>
              <a:t>働く人たち皆で集まって作る組織</a:t>
            </a:r>
            <a:endParaRPr lang="en-US" altLang="ja-JP" sz="45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500" dirty="0">
                <a:latin typeface="HGP創英角ﾎﾟｯﾌﾟ体" panose="040B0A00000000000000" pitchFamily="50" charset="-128"/>
                <a:ea typeface="HGP創英角ﾎﾟｯﾌﾟ体" panose="040B0A00000000000000" pitchFamily="50" charset="-128"/>
              </a:rPr>
              <a:t>　　</a:t>
            </a:r>
          </a:p>
        </p:txBody>
      </p:sp>
      <p:pic>
        <p:nvPicPr>
          <p:cNvPr id="3074" name="Picture 2" descr="輪になる棒人間のイラスト（俯瞰）">
            <a:extLst>
              <a:ext uri="{FF2B5EF4-FFF2-40B4-BE49-F238E27FC236}">
                <a16:creationId xmlns:a16="http://schemas.microsoft.com/office/drawing/2014/main" id="{FC68CEA5-FB1F-3C27-E44C-A7EBB74AD4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1981" y="206374"/>
            <a:ext cx="3191618" cy="319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42477BC-6388-2240-120C-8AFA738806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858833"/>
            <a:ext cx="3446677" cy="2929434"/>
          </a:xfrm>
          <a:prstGeom prst="rect">
            <a:avLst/>
          </a:prstGeom>
          <a:noFill/>
          <a:extLst>
            <a:ext uri="{909E8E84-426E-40DD-AFC4-6F175D3DCCD1}">
              <a14:hiddenFill xmlns:a14="http://schemas.microsoft.com/office/drawing/2010/main">
                <a:solidFill>
                  <a:srgbClr val="FFFFFF"/>
                </a:solidFill>
              </a14:hiddenFill>
            </a:ext>
          </a:extLst>
        </p:spPr>
      </p:pic>
      <p:sp>
        <p:nvSpPr>
          <p:cNvPr id="5" name="思考の吹き出し: 雲形 4">
            <a:extLst>
              <a:ext uri="{FF2B5EF4-FFF2-40B4-BE49-F238E27FC236}">
                <a16:creationId xmlns:a16="http://schemas.microsoft.com/office/drawing/2014/main" id="{ED1E61E8-9F4E-5155-8128-AA69FC74B6E6}"/>
              </a:ext>
            </a:extLst>
          </p:cNvPr>
          <p:cNvSpPr/>
          <p:nvPr/>
        </p:nvSpPr>
        <p:spPr>
          <a:xfrm>
            <a:off x="4748981" y="368709"/>
            <a:ext cx="7108722" cy="5196349"/>
          </a:xfrm>
          <a:prstGeom prst="cloudCallout">
            <a:avLst>
              <a:gd name="adj1" fmla="val -51822"/>
              <a:gd name="adj2" fmla="val 62167"/>
            </a:avLst>
          </a:prstGeom>
          <a:solidFill>
            <a:schemeClr val="bg1"/>
          </a:solidFill>
          <a:ln w="76200">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Rockwell" panose="02060603020205020403"/>
              <a:ea typeface="HG明朝B" panose="02020809000000000000" pitchFamily="17" charset="-128"/>
              <a:cs typeface="+mn-cs"/>
            </a:endParaRPr>
          </a:p>
        </p:txBody>
      </p:sp>
      <p:sp>
        <p:nvSpPr>
          <p:cNvPr id="6" name="テキスト ボックス 5">
            <a:extLst>
              <a:ext uri="{FF2B5EF4-FFF2-40B4-BE49-F238E27FC236}">
                <a16:creationId xmlns:a16="http://schemas.microsoft.com/office/drawing/2014/main" id="{77939D3D-74BE-478B-E3A1-A7EAA068D2A1}"/>
              </a:ext>
            </a:extLst>
          </p:cNvPr>
          <p:cNvSpPr txBox="1"/>
          <p:nvPr/>
        </p:nvSpPr>
        <p:spPr>
          <a:xfrm>
            <a:off x="5667441" y="1055210"/>
            <a:ext cx="6190262"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ボーナスが</a:t>
            </a:r>
            <a:endParaRPr kumimoji="1" lang="en-US" altLang="ja-JP"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足りない！</a:t>
            </a:r>
          </a:p>
        </p:txBody>
      </p:sp>
      <p:sp>
        <p:nvSpPr>
          <p:cNvPr id="7" name="テキスト ボックス 6">
            <a:extLst>
              <a:ext uri="{FF2B5EF4-FFF2-40B4-BE49-F238E27FC236}">
                <a16:creationId xmlns:a16="http://schemas.microsoft.com/office/drawing/2014/main" id="{29DF5A9A-13C7-D093-655A-F6AF5262AF3D}"/>
              </a:ext>
            </a:extLst>
          </p:cNvPr>
          <p:cNvSpPr txBox="1"/>
          <p:nvPr/>
        </p:nvSpPr>
        <p:spPr>
          <a:xfrm>
            <a:off x="334297" y="130742"/>
            <a:ext cx="5005474"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rPr>
              <a:t>労働組合が</a:t>
            </a:r>
            <a:endParaRPr kumimoji="1" lang="en-US" altLang="ja-JP" sz="6000" b="0" i="0" u="none" strike="noStrike" kern="1200" cap="none" spc="0" normalizeH="0" baseline="0" noProof="0" dirty="0">
              <a:ln>
                <a:solidFill>
                  <a:prstClr val="black"/>
                </a:solid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rPr>
              <a:t>無い場合・・・</a:t>
            </a:r>
          </a:p>
        </p:txBody>
      </p:sp>
      <p:sp>
        <p:nvSpPr>
          <p:cNvPr id="8" name="テキスト ボックス 7">
            <a:extLst>
              <a:ext uri="{FF2B5EF4-FFF2-40B4-BE49-F238E27FC236}">
                <a16:creationId xmlns:a16="http://schemas.microsoft.com/office/drawing/2014/main" id="{E11B8C5B-DEFD-1172-689F-0F8E2CAB6805}"/>
              </a:ext>
            </a:extLst>
          </p:cNvPr>
          <p:cNvSpPr txBox="1"/>
          <p:nvPr/>
        </p:nvSpPr>
        <p:spPr>
          <a:xfrm>
            <a:off x="5953431" y="3609755"/>
            <a:ext cx="36133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rPr>
              <a:t>でも、もらえるだけ</a:t>
            </a:r>
            <a:endParaRPr kumimoji="1" lang="en-US" altLang="ja-JP" sz="2400" b="0" i="0" u="none" strike="noStrike" kern="1200" cap="none" spc="0" normalizeH="0" baseline="0" noProof="0" dirty="0">
              <a:ln>
                <a:no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F0"/>
                </a:solidFill>
                <a:effectLst/>
                <a:uLnTx/>
                <a:uFillTx/>
                <a:latin typeface="HGP創英角ﾎﾟｯﾌﾟ体" panose="040B0A00000000000000" pitchFamily="50" charset="-128"/>
                <a:ea typeface="HGP創英角ﾎﾟｯﾌﾟ体" panose="040B0A00000000000000" pitchFamily="50" charset="-128"/>
                <a:cs typeface="+mn-cs"/>
              </a:rPr>
              <a:t>有難いことなんだよな・・</a:t>
            </a:r>
          </a:p>
        </p:txBody>
      </p:sp>
      <p:pic>
        <p:nvPicPr>
          <p:cNvPr id="9" name="Picture 4">
            <a:extLst>
              <a:ext uri="{FF2B5EF4-FFF2-40B4-BE49-F238E27FC236}">
                <a16:creationId xmlns:a16="http://schemas.microsoft.com/office/drawing/2014/main" id="{0CA01528-D0F2-3C1E-C523-8371F33DE6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2192" y="3972443"/>
            <a:ext cx="2821780" cy="282178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76C01BFD-8A6E-BEEA-3022-46E95A2C03ED}"/>
              </a:ext>
            </a:extLst>
          </p:cNvPr>
          <p:cNvPicPr>
            <a:picLocks noChangeAspect="1"/>
          </p:cNvPicPr>
          <p:nvPr/>
        </p:nvPicPr>
        <p:blipFill>
          <a:blip r:embed="rId5"/>
          <a:stretch>
            <a:fillRect/>
          </a:stretch>
        </p:blipFill>
        <p:spPr>
          <a:xfrm>
            <a:off x="11330946" y="6073138"/>
            <a:ext cx="743054" cy="726202"/>
          </a:xfrm>
          <a:prstGeom prst="rect">
            <a:avLst/>
          </a:prstGeom>
        </p:spPr>
      </p:pic>
    </p:spTree>
    <p:extLst>
      <p:ext uri="{BB962C8B-B14F-4D97-AF65-F5344CB8AC3E}">
        <p14:creationId xmlns:p14="http://schemas.microsoft.com/office/powerpoint/2010/main" val="22928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4" name="Picture 4" descr="怒っている女性会社員のイラスト">
            <a:extLst>
              <a:ext uri="{FF2B5EF4-FFF2-40B4-BE49-F238E27FC236}">
                <a16:creationId xmlns:a16="http://schemas.microsoft.com/office/drawing/2014/main" id="{94594995-BE7A-B703-A182-915D65980C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6569" y="2295206"/>
            <a:ext cx="1916551" cy="214139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4F3BFED-4013-F123-28EA-2750BBB4DB26}"/>
              </a:ext>
            </a:extLst>
          </p:cNvPr>
          <p:cNvSpPr txBox="1"/>
          <p:nvPr/>
        </p:nvSpPr>
        <p:spPr>
          <a:xfrm>
            <a:off x="459716" y="207171"/>
            <a:ext cx="5005474"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労働組合が</a:t>
            </a:r>
            <a:endParaRPr kumimoji="1" lang="en-US" altLang="ja-JP"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ある場合・・・</a:t>
            </a:r>
          </a:p>
        </p:txBody>
      </p:sp>
      <p:sp>
        <p:nvSpPr>
          <p:cNvPr id="8" name="吹き出し: 四角形 7">
            <a:extLst>
              <a:ext uri="{FF2B5EF4-FFF2-40B4-BE49-F238E27FC236}">
                <a16:creationId xmlns:a16="http://schemas.microsoft.com/office/drawing/2014/main" id="{D5291EF9-7C46-891B-5EC7-3768B184C073}"/>
              </a:ext>
            </a:extLst>
          </p:cNvPr>
          <p:cNvSpPr/>
          <p:nvPr/>
        </p:nvSpPr>
        <p:spPr>
          <a:xfrm>
            <a:off x="4744063" y="368709"/>
            <a:ext cx="7128387" cy="5515897"/>
          </a:xfrm>
          <a:prstGeom prst="wedgeRectCallout">
            <a:avLst>
              <a:gd name="adj1" fmla="val -59592"/>
              <a:gd name="adj2" fmla="val 39148"/>
            </a:avLst>
          </a:prstGeom>
          <a:solidFill>
            <a:schemeClr val="bg1"/>
          </a:solidFill>
          <a:ln w="76200">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Rockwell" panose="02060603020205020403"/>
              <a:ea typeface="HG明朝B" panose="02020809000000000000" pitchFamily="17" charset="-128"/>
              <a:cs typeface="+mn-cs"/>
            </a:endParaRPr>
          </a:p>
        </p:txBody>
      </p:sp>
      <p:pic>
        <p:nvPicPr>
          <p:cNvPr id="9" name="Picture 2" descr="怒っている男性会社員会社員のイラスト">
            <a:extLst>
              <a:ext uri="{FF2B5EF4-FFF2-40B4-BE49-F238E27FC236}">
                <a16:creationId xmlns:a16="http://schemas.microsoft.com/office/drawing/2014/main" id="{16334B31-3898-847F-079E-49E17AB211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7796" y="2156145"/>
            <a:ext cx="2142769" cy="23941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怒っている女性看護師さんのイラスト">
            <a:extLst>
              <a:ext uri="{FF2B5EF4-FFF2-40B4-BE49-F238E27FC236}">
                <a16:creationId xmlns:a16="http://schemas.microsoft.com/office/drawing/2014/main" id="{CD3D844F-386F-37CA-AB60-F6102E3FB86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76" y="2106542"/>
            <a:ext cx="2593042" cy="30064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C6486B9B-65C7-B057-3FC0-72949BB41A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5455" y="3264309"/>
            <a:ext cx="4124105"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F1EE487-FB9B-CA81-E7B3-9D965BD263C0}"/>
              </a:ext>
            </a:extLst>
          </p:cNvPr>
          <p:cNvSpPr txBox="1"/>
          <p:nvPr/>
        </p:nvSpPr>
        <p:spPr>
          <a:xfrm>
            <a:off x="5667441" y="1055210"/>
            <a:ext cx="6190262"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ボーナスが</a:t>
            </a:r>
            <a:endParaRPr kumimoji="1" lang="en-US" altLang="ja-JP"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足りない！</a:t>
            </a:r>
          </a:p>
        </p:txBody>
      </p:sp>
      <p:sp>
        <p:nvSpPr>
          <p:cNvPr id="7" name="テキスト ボックス 6">
            <a:extLst>
              <a:ext uri="{FF2B5EF4-FFF2-40B4-BE49-F238E27FC236}">
                <a16:creationId xmlns:a16="http://schemas.microsoft.com/office/drawing/2014/main" id="{50EADD4E-D782-3C00-9436-DF01048B5E8C}"/>
              </a:ext>
            </a:extLst>
          </p:cNvPr>
          <p:cNvSpPr txBox="1"/>
          <p:nvPr/>
        </p:nvSpPr>
        <p:spPr>
          <a:xfrm>
            <a:off x="4862907" y="3827025"/>
            <a:ext cx="7329094"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これじゃ生活できない！</a:t>
            </a:r>
            <a:br>
              <a:rPr kumimoji="1" lang="en-US" altLang="ja-JP" sz="4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br>
            <a:r>
              <a:rPr lang="ja-JP" altLang="en-US" sz="4400" noProof="0" dirty="0">
                <a:solidFill>
                  <a:srgbClr val="FF0000"/>
                </a:solidFill>
                <a:latin typeface="HGP創英角ﾎﾟｯﾌﾟ体" panose="040B0A00000000000000" pitchFamily="50" charset="-128"/>
                <a:ea typeface="HGP創英角ﾎﾟｯﾌﾟ体" panose="040B0A00000000000000" pitchFamily="50" charset="-128"/>
              </a:rPr>
              <a:t>ボーナスの支給額を増やせ！</a:t>
            </a:r>
            <a:endParaRPr kumimoji="1" lang="ja-JP" altLang="en-US" sz="4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pic>
        <p:nvPicPr>
          <p:cNvPr id="2" name="図 1">
            <a:extLst>
              <a:ext uri="{FF2B5EF4-FFF2-40B4-BE49-F238E27FC236}">
                <a16:creationId xmlns:a16="http://schemas.microsoft.com/office/drawing/2014/main" id="{36F49BCC-0815-D484-FD70-DDA7604BCC29}"/>
              </a:ext>
            </a:extLst>
          </p:cNvPr>
          <p:cNvPicPr>
            <a:picLocks noChangeAspect="1"/>
          </p:cNvPicPr>
          <p:nvPr/>
        </p:nvPicPr>
        <p:blipFill>
          <a:blip r:embed="rId7"/>
          <a:stretch>
            <a:fillRect/>
          </a:stretch>
        </p:blipFill>
        <p:spPr>
          <a:xfrm>
            <a:off x="11330946" y="6073138"/>
            <a:ext cx="743054" cy="726202"/>
          </a:xfrm>
          <a:prstGeom prst="rect">
            <a:avLst/>
          </a:prstGeom>
        </p:spPr>
      </p:pic>
    </p:spTree>
    <p:extLst>
      <p:ext uri="{BB962C8B-B14F-4D97-AF65-F5344CB8AC3E}">
        <p14:creationId xmlns:p14="http://schemas.microsoft.com/office/powerpoint/2010/main" val="25838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001C8E5-73AE-BA9B-892C-309C64C9876F}"/>
              </a:ext>
            </a:extLst>
          </p:cNvPr>
          <p:cNvPicPr>
            <a:picLocks noChangeAspect="1"/>
          </p:cNvPicPr>
          <p:nvPr/>
        </p:nvPicPr>
        <p:blipFill>
          <a:blip r:embed="rId3"/>
          <a:stretch>
            <a:fillRect/>
          </a:stretch>
        </p:blipFill>
        <p:spPr>
          <a:xfrm>
            <a:off x="11330946" y="6073138"/>
            <a:ext cx="743054" cy="726202"/>
          </a:xfrm>
          <a:prstGeom prst="rect">
            <a:avLst/>
          </a:prstGeom>
        </p:spPr>
      </p:pic>
      <p:sp>
        <p:nvSpPr>
          <p:cNvPr id="4" name="テキスト ボックス 3">
            <a:extLst>
              <a:ext uri="{FF2B5EF4-FFF2-40B4-BE49-F238E27FC236}">
                <a16:creationId xmlns:a16="http://schemas.microsoft.com/office/drawing/2014/main" id="{4E1BC816-4C32-81E6-5297-7B89A57D6CCA}"/>
              </a:ext>
            </a:extLst>
          </p:cNvPr>
          <p:cNvSpPr txBox="1"/>
          <p:nvPr/>
        </p:nvSpPr>
        <p:spPr>
          <a:xfrm>
            <a:off x="648928" y="2320412"/>
            <a:ext cx="11051458"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労働組合があるからこそ</a:t>
            </a:r>
            <a:endParaRPr kumimoji="1" lang="en-US" altLang="ja-JP" sz="8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要求できるんです！</a:t>
            </a:r>
          </a:p>
        </p:txBody>
      </p:sp>
      <p:sp>
        <p:nvSpPr>
          <p:cNvPr id="5" name="楕円 4">
            <a:extLst>
              <a:ext uri="{FF2B5EF4-FFF2-40B4-BE49-F238E27FC236}">
                <a16:creationId xmlns:a16="http://schemas.microsoft.com/office/drawing/2014/main" id="{569770B9-5491-5D2A-116A-F5FF5C12EF2A}"/>
              </a:ext>
            </a:extLst>
          </p:cNvPr>
          <p:cNvSpPr/>
          <p:nvPr/>
        </p:nvSpPr>
        <p:spPr>
          <a:xfrm>
            <a:off x="648928" y="471949"/>
            <a:ext cx="2910348" cy="1710813"/>
          </a:xfrm>
          <a:prstGeom prst="ellips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賃金</a:t>
            </a:r>
            <a:endParaRPr kumimoji="1" lang="en-US" altLang="ja-JP" sz="3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一時金</a:t>
            </a:r>
          </a:p>
        </p:txBody>
      </p:sp>
      <p:sp>
        <p:nvSpPr>
          <p:cNvPr id="6" name="楕円 5">
            <a:extLst>
              <a:ext uri="{FF2B5EF4-FFF2-40B4-BE49-F238E27FC236}">
                <a16:creationId xmlns:a16="http://schemas.microsoft.com/office/drawing/2014/main" id="{A90E6E16-E540-475E-08A4-F244FA5578BC}"/>
              </a:ext>
            </a:extLst>
          </p:cNvPr>
          <p:cNvSpPr/>
          <p:nvPr/>
        </p:nvSpPr>
        <p:spPr>
          <a:xfrm>
            <a:off x="4195247" y="471948"/>
            <a:ext cx="2910348" cy="1710813"/>
          </a:xfrm>
          <a:prstGeom prst="ellips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労働条件</a:t>
            </a:r>
          </a:p>
        </p:txBody>
      </p:sp>
      <p:sp>
        <p:nvSpPr>
          <p:cNvPr id="7" name="楕円 6">
            <a:extLst>
              <a:ext uri="{FF2B5EF4-FFF2-40B4-BE49-F238E27FC236}">
                <a16:creationId xmlns:a16="http://schemas.microsoft.com/office/drawing/2014/main" id="{D2A7C97F-BAA2-39A4-2A40-5FEE241B153A}"/>
              </a:ext>
            </a:extLst>
          </p:cNvPr>
          <p:cNvSpPr/>
          <p:nvPr/>
        </p:nvSpPr>
        <p:spPr>
          <a:xfrm>
            <a:off x="7741566" y="471947"/>
            <a:ext cx="2910348" cy="1710813"/>
          </a:xfrm>
          <a:prstGeom prst="ellips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人員補充</a:t>
            </a:r>
          </a:p>
        </p:txBody>
      </p:sp>
      <p:sp>
        <p:nvSpPr>
          <p:cNvPr id="8" name="テキスト ボックス 7">
            <a:extLst>
              <a:ext uri="{FF2B5EF4-FFF2-40B4-BE49-F238E27FC236}">
                <a16:creationId xmlns:a16="http://schemas.microsoft.com/office/drawing/2014/main" id="{A299DE75-BB4B-C42A-D17C-7A91987B65B6}"/>
              </a:ext>
            </a:extLst>
          </p:cNvPr>
          <p:cNvSpPr txBox="1"/>
          <p:nvPr/>
        </p:nvSpPr>
        <p:spPr>
          <a:xfrm>
            <a:off x="339214" y="5012607"/>
            <a:ext cx="1015180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solidFill>
                    <a:prstClr val="black"/>
                  </a:solidFill>
                </a:ln>
                <a:solidFill>
                  <a:srgbClr val="FFC000"/>
                </a:solidFill>
                <a:effectLst/>
                <a:uLnTx/>
                <a:uFillTx/>
                <a:latin typeface="HGP創英角ﾎﾟｯﾌﾟ体" panose="040B0A00000000000000" pitchFamily="50" charset="-128"/>
                <a:ea typeface="HGP創英角ﾎﾟｯﾌﾟ体" panose="040B0A00000000000000" pitchFamily="50" charset="-128"/>
                <a:cs typeface="+mn-cs"/>
              </a:rPr>
              <a:t>労働組合のない職場では一人ひとりの</a:t>
            </a:r>
          </a:p>
        </p:txBody>
      </p:sp>
      <p:sp>
        <p:nvSpPr>
          <p:cNvPr id="9" name="テキスト ボックス 8">
            <a:extLst>
              <a:ext uri="{FF2B5EF4-FFF2-40B4-BE49-F238E27FC236}">
                <a16:creationId xmlns:a16="http://schemas.microsoft.com/office/drawing/2014/main" id="{DF78AC22-0E05-9083-33F8-807788C87399}"/>
              </a:ext>
            </a:extLst>
          </p:cNvPr>
          <p:cNvSpPr txBox="1"/>
          <p:nvPr/>
        </p:nvSpPr>
        <p:spPr>
          <a:xfrm>
            <a:off x="4124633" y="5720530"/>
            <a:ext cx="806736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solidFill>
                    <a:prstClr val="black"/>
                  </a:solidFill>
                </a:ln>
                <a:solidFill>
                  <a:srgbClr val="7030A0"/>
                </a:solidFill>
                <a:effectLst/>
                <a:uLnTx/>
                <a:uFillTx/>
                <a:latin typeface="HGP創英角ﾎﾟｯﾌﾟ体" panose="040B0A00000000000000" pitchFamily="50" charset="-128"/>
                <a:ea typeface="HGP創英角ﾎﾟｯﾌﾟ体" panose="040B0A00000000000000" pitchFamily="50" charset="-128"/>
                <a:cs typeface="+mn-cs"/>
              </a:rPr>
              <a:t>愚痴</a:t>
            </a:r>
            <a:r>
              <a:rPr kumimoji="1" lang="ja-JP" altLang="en-US" sz="4800" b="0" i="0" u="none" strike="noStrike" kern="1200" cap="none" spc="0" normalizeH="0" baseline="0" noProof="0" dirty="0">
                <a:ln>
                  <a:solidFill>
                    <a:prstClr val="black"/>
                  </a:solidFill>
                </a:ln>
                <a:solidFill>
                  <a:srgbClr val="FFC000"/>
                </a:solidFill>
                <a:effectLst/>
                <a:uLnTx/>
                <a:uFillTx/>
                <a:latin typeface="HGP創英角ﾎﾟｯﾌﾟ体" panose="040B0A00000000000000" pitchFamily="50" charset="-128"/>
                <a:ea typeface="HGP創英角ﾎﾟｯﾌﾟ体" panose="040B0A00000000000000" pitchFamily="50" charset="-128"/>
                <a:cs typeface="+mn-cs"/>
              </a:rPr>
              <a:t>で終わってしまいます・・・</a:t>
            </a:r>
          </a:p>
        </p:txBody>
      </p:sp>
      <p:sp>
        <p:nvSpPr>
          <p:cNvPr id="10" name="テキスト ボックス 9">
            <a:extLst>
              <a:ext uri="{FF2B5EF4-FFF2-40B4-BE49-F238E27FC236}">
                <a16:creationId xmlns:a16="http://schemas.microsoft.com/office/drawing/2014/main" id="{515316B4-34A1-E135-8EAC-6FCDC8950032}"/>
              </a:ext>
            </a:extLst>
          </p:cNvPr>
          <p:cNvSpPr txBox="1"/>
          <p:nvPr/>
        </p:nvSpPr>
        <p:spPr>
          <a:xfrm>
            <a:off x="9421091" y="1599378"/>
            <a:ext cx="3585572"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solidFill>
                    <a:prstClr val="white"/>
                  </a:solidFill>
                </a:ln>
                <a:solidFill>
                  <a:sysClr val="windowText" lastClr="000000"/>
                </a:solidFill>
                <a:effectLst/>
                <a:uLnTx/>
                <a:uFillTx/>
                <a:latin typeface="HGP創英角ﾎﾟｯﾌﾟ体" panose="040B0A00000000000000" pitchFamily="50" charset="-128"/>
                <a:ea typeface="HGP創英角ﾎﾟｯﾌﾟ体" panose="040B0A00000000000000" pitchFamily="50" charset="-128"/>
                <a:cs typeface="+mn-cs"/>
              </a:rPr>
              <a:t>etc.</a:t>
            </a:r>
            <a:endParaRPr kumimoji="1" lang="ja-JP" altLang="en-US" sz="4400" b="0" i="0" u="none" strike="noStrike" kern="1200" cap="none" spc="0" normalizeH="0" baseline="0" noProof="0" dirty="0">
              <a:ln>
                <a:solidFill>
                  <a:prstClr val="white"/>
                </a:solidFill>
              </a:ln>
              <a:solidFill>
                <a:sysClr val="windowText" lastClr="00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386009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250E09-C6B7-1730-AF9C-4E755B4EBD9B}"/>
              </a:ext>
            </a:extLst>
          </p:cNvPr>
          <p:cNvSpPr txBox="1"/>
          <p:nvPr/>
        </p:nvSpPr>
        <p:spPr>
          <a:xfrm>
            <a:off x="459716" y="207171"/>
            <a:ext cx="546974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solidFill>
                    <a:prstClr val="black"/>
                  </a:solid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具体的には・・・</a:t>
            </a:r>
          </a:p>
        </p:txBody>
      </p:sp>
      <p:sp>
        <p:nvSpPr>
          <p:cNvPr id="3" name="コンテンツ プレースホルダー 2">
            <a:extLst>
              <a:ext uri="{FF2B5EF4-FFF2-40B4-BE49-F238E27FC236}">
                <a16:creationId xmlns:a16="http://schemas.microsoft.com/office/drawing/2014/main" id="{2812E4C5-56E0-D7C0-C93F-F40899A78577}"/>
              </a:ext>
            </a:extLst>
          </p:cNvPr>
          <p:cNvSpPr txBox="1">
            <a:spLocks/>
          </p:cNvSpPr>
          <p:nvPr/>
        </p:nvSpPr>
        <p:spPr>
          <a:xfrm>
            <a:off x="611697" y="1485125"/>
            <a:ext cx="454639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給料や働く条件を</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良くしたい！　　</a:t>
            </a:r>
          </a:p>
        </p:txBody>
      </p:sp>
      <p:pic>
        <p:nvPicPr>
          <p:cNvPr id="6148" name="Picture 4" descr="カラフルな囲み枠2 | 無料イラスト素材｜素材ラボ">
            <a:extLst>
              <a:ext uri="{FF2B5EF4-FFF2-40B4-BE49-F238E27FC236}">
                <a16:creationId xmlns:a16="http://schemas.microsoft.com/office/drawing/2014/main" id="{81023C2C-D2B1-E2DC-8EBD-668AEB4839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1" y="3101563"/>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a:extLst>
              <a:ext uri="{FF2B5EF4-FFF2-40B4-BE49-F238E27FC236}">
                <a16:creationId xmlns:a16="http://schemas.microsoft.com/office/drawing/2014/main" id="{807672A9-2E48-14C6-CAB2-B7A62FF0433C}"/>
              </a:ext>
            </a:extLst>
          </p:cNvPr>
          <p:cNvSpPr txBox="1">
            <a:spLocks/>
          </p:cNvSpPr>
          <p:nvPr/>
        </p:nvSpPr>
        <p:spPr>
          <a:xfrm>
            <a:off x="763678" y="3532434"/>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労働組合が働く人たちの代表として会社と</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話し合いを行います！　</a:t>
            </a:r>
          </a:p>
        </p:txBody>
      </p:sp>
      <p:sp>
        <p:nvSpPr>
          <p:cNvPr id="6" name="コンテンツ プレースホルダー 2">
            <a:extLst>
              <a:ext uri="{FF2B5EF4-FFF2-40B4-BE49-F238E27FC236}">
                <a16:creationId xmlns:a16="http://schemas.microsoft.com/office/drawing/2014/main" id="{6F7141B5-5086-642A-A2DB-478241225B45}"/>
              </a:ext>
            </a:extLst>
          </p:cNvPr>
          <p:cNvSpPr txBox="1">
            <a:spLocks/>
          </p:cNvSpPr>
          <p:nvPr/>
        </p:nvSpPr>
        <p:spPr>
          <a:xfrm>
            <a:off x="360725" y="5794195"/>
            <a:ext cx="11951855" cy="114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↳組合員みんなから寄せられる声が何より大切！</a:t>
            </a:r>
          </a:p>
        </p:txBody>
      </p:sp>
      <p:sp>
        <p:nvSpPr>
          <p:cNvPr id="7" name="コンテンツ プレースホルダー 2">
            <a:extLst>
              <a:ext uri="{FF2B5EF4-FFF2-40B4-BE49-F238E27FC236}">
                <a16:creationId xmlns:a16="http://schemas.microsoft.com/office/drawing/2014/main" id="{336B4383-7EEB-ED18-ACE1-DDAE7EF6AEC9}"/>
              </a:ext>
            </a:extLst>
          </p:cNvPr>
          <p:cNvSpPr txBox="1">
            <a:spLocks/>
          </p:cNvSpPr>
          <p:nvPr/>
        </p:nvSpPr>
        <p:spPr>
          <a:xfrm>
            <a:off x="7141807" y="1485125"/>
            <a:ext cx="4546392" cy="1525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働いている環境が</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4400" dirty="0">
                <a:latin typeface="HGP創英角ﾎﾟｯﾌﾟ体" panose="040B0A00000000000000" pitchFamily="50" charset="-128"/>
                <a:ea typeface="HGP創英角ﾎﾟｯﾌﾟ体" panose="040B0A00000000000000" pitchFamily="50" charset="-128"/>
              </a:rPr>
              <a:t>危険かも・・・・</a:t>
            </a:r>
          </a:p>
        </p:txBody>
      </p:sp>
      <p:pic>
        <p:nvPicPr>
          <p:cNvPr id="8" name="Picture 4" descr="カラフルな囲み枠2 | 無料イラスト素材｜素材ラボ">
            <a:extLst>
              <a:ext uri="{FF2B5EF4-FFF2-40B4-BE49-F238E27FC236}">
                <a16:creationId xmlns:a16="http://schemas.microsoft.com/office/drawing/2014/main" id="{57DF8C07-E004-E70F-E9E0-2F6CDAF71F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0655" y="3101562"/>
            <a:ext cx="5469744" cy="2440255"/>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a:extLst>
              <a:ext uri="{FF2B5EF4-FFF2-40B4-BE49-F238E27FC236}">
                <a16:creationId xmlns:a16="http://schemas.microsoft.com/office/drawing/2014/main" id="{9B6A9CCD-CAD1-5406-F918-82600271C940}"/>
              </a:ext>
            </a:extLst>
          </p:cNvPr>
          <p:cNvSpPr txBox="1">
            <a:spLocks/>
          </p:cNvSpPr>
          <p:nvPr/>
        </p:nvSpPr>
        <p:spPr>
          <a:xfrm>
            <a:off x="7217797" y="3532434"/>
            <a:ext cx="4394411" cy="1578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労働組合が安全な職場づくりに向けて会社に</a:t>
            </a:r>
            <a:endParaRPr lang="en-US" altLang="ja-JP" sz="3200" dirty="0">
              <a:latin typeface="HGP創英角ﾎﾟｯﾌﾟ体" panose="040B0A00000000000000" pitchFamily="50" charset="-128"/>
              <a:ea typeface="HGP創英角ﾎﾟｯﾌﾟ体" panose="040B0A00000000000000" pitchFamily="50" charset="-128"/>
            </a:endParaRPr>
          </a:p>
          <a:p>
            <a:pPr marL="0" indent="0">
              <a:buFont typeface="Arial" panose="020B0604020202020204" pitchFamily="34" charset="0"/>
              <a:buNone/>
            </a:pPr>
            <a:r>
              <a:rPr lang="ja-JP" altLang="en-US" sz="3200" dirty="0">
                <a:latin typeface="HGP創英角ﾎﾟｯﾌﾟ体" panose="040B0A00000000000000" pitchFamily="50" charset="-128"/>
                <a:ea typeface="HGP創英角ﾎﾟｯﾌﾟ体" panose="040B0A00000000000000" pitchFamily="50" charset="-128"/>
              </a:rPr>
              <a:t>提案します！</a:t>
            </a:r>
          </a:p>
        </p:txBody>
      </p:sp>
    </p:spTree>
    <p:extLst>
      <p:ext uri="{BB962C8B-B14F-4D97-AF65-F5344CB8AC3E}">
        <p14:creationId xmlns:p14="http://schemas.microsoft.com/office/powerpoint/2010/main" val="173199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TotalTime>
  <Words>4241</Words>
  <Application>Microsoft Office PowerPoint</Application>
  <PresentationFormat>ワイド画面</PresentationFormat>
  <Paragraphs>409</Paragraphs>
  <Slides>28</Slides>
  <Notes>28</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28</vt:i4>
      </vt:variant>
    </vt:vector>
  </HeadingPairs>
  <TitlesOfParts>
    <vt:vector size="41" baseType="lpstr">
      <vt:lpstr>HGP創英角ﾎﾟｯﾌﾟ体</vt:lpstr>
      <vt:lpstr>HGSｺﾞｼｯｸE</vt:lpstr>
      <vt:lpstr>HGS創英角ﾎﾟｯﾌﾟ体</vt:lpstr>
      <vt:lpstr>HG創英角ﾎﾟｯﾌﾟ体</vt:lpstr>
      <vt:lpstr>Meiryo UI</vt:lpstr>
      <vt:lpstr>游ゴシック</vt:lpstr>
      <vt:lpstr>游ゴシック Light</vt:lpstr>
      <vt:lpstr>Arial</vt:lpstr>
      <vt:lpstr>Rockwell</vt:lpstr>
      <vt:lpstr>Rockwell Condensed</vt:lpstr>
      <vt:lpstr>Wingdings</vt:lpstr>
      <vt:lpstr>Office テーマ</vt:lpstr>
      <vt:lpstr>木版活字</vt:lpstr>
      <vt:lpstr>新入職員の皆さん ご入職おめでとうございます</vt:lpstr>
      <vt:lpstr>自己紹介</vt:lpstr>
      <vt:lpstr>組合員の職員たち</vt:lpstr>
      <vt:lpstr>本日のお話しは３点</vt:lpstr>
      <vt:lpstr>労働組合ってなぁに？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労働組合に入る4つのメリット</vt:lpstr>
      <vt:lpstr>皆さんから組合費を いただいています！</vt:lpstr>
      <vt:lpstr>組合費は具体的にどれくらい？ そして何に使われているの？</vt:lpstr>
      <vt:lpstr>どうやって労働組合に入るの？</vt:lpstr>
      <vt:lpstr>労働組合で開催している イベントについて</vt:lpstr>
      <vt:lpstr>全国規模でも企画が 行われています！</vt:lpstr>
      <vt:lpstr>労働組合は平和運動も 大切にしている</vt:lpstr>
      <vt:lpstr>組合員だからこそ活用できる福利厚生</vt:lpstr>
      <vt:lpstr>　 医労連共済って？</vt:lpstr>
      <vt:lpstr>　 つまりどういうこと？</vt:lpstr>
      <vt:lpstr>PowerPoint プレゼンテーション</vt:lpstr>
      <vt:lpstr>「ろうきん」は どこがお得なの？</vt:lpstr>
      <vt:lpstr>他にも、お得がいっぱい！</vt:lpstr>
      <vt:lpstr>「ろうきん」を使うメリット</vt:lpstr>
      <vt:lpstr>労働組合事務所の場所</vt:lpstr>
      <vt:lpstr>労働組合の大切さ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書記局 道医労連</dc:creator>
  <cp:lastModifiedBy>IROREN-PC14</cp:lastModifiedBy>
  <cp:revision>12</cp:revision>
  <dcterms:created xsi:type="dcterms:W3CDTF">2026-01-27T02:01:09Z</dcterms:created>
  <dcterms:modified xsi:type="dcterms:W3CDTF">2026-02-13T01:12:03Z</dcterms:modified>
</cp:coreProperties>
</file>