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4" r:id="rId2"/>
    <p:sldMasterId id="2147483726" r:id="rId3"/>
    <p:sldMasterId id="2147483738" r:id="rId4"/>
    <p:sldMasterId id="2147483750" r:id="rId5"/>
    <p:sldMasterId id="2147483762" r:id="rId6"/>
    <p:sldMasterId id="2147483774" r:id="rId7"/>
    <p:sldMasterId id="2147483786" r:id="rId8"/>
    <p:sldMasterId id="2147483798" r:id="rId9"/>
  </p:sldMasterIdLst>
  <p:notesMasterIdLst>
    <p:notesMasterId r:id="rId25"/>
  </p:notesMasterIdLst>
  <p:sldIdLst>
    <p:sldId id="288" r:id="rId10"/>
    <p:sldId id="290" r:id="rId11"/>
    <p:sldId id="289" r:id="rId12"/>
    <p:sldId id="292" r:id="rId13"/>
    <p:sldId id="293" r:id="rId14"/>
    <p:sldId id="291" r:id="rId15"/>
    <p:sldId id="295" r:id="rId16"/>
    <p:sldId id="294" r:id="rId17"/>
    <p:sldId id="300" r:id="rId18"/>
    <p:sldId id="297" r:id="rId19"/>
    <p:sldId id="298" r:id="rId20"/>
    <p:sldId id="299" r:id="rId21"/>
    <p:sldId id="296" r:id="rId22"/>
    <p:sldId id="301" r:id="rId23"/>
    <p:sldId id="277" r:id="rId24"/>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99"/>
    <a:srgbClr val="FF0066"/>
    <a:srgbClr val="0099FF"/>
    <a:srgbClr val="FFFF00"/>
    <a:srgbClr val="DD09A0"/>
    <a:srgbClr val="99FF66"/>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23" autoAdjust="0"/>
  </p:normalViewPr>
  <p:slideViewPr>
    <p:cSldViewPr>
      <p:cViewPr>
        <p:scale>
          <a:sx n="70" d="100"/>
          <a:sy n="70" d="100"/>
        </p:scale>
        <p:origin x="-270"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EA3BD844-1C97-4ABF-85F2-9176242251D2}" type="datetimeFigureOut">
              <a:rPr kumimoji="1" lang="ja-JP" altLang="en-US" smtClean="0"/>
              <a:t>2019/3/15</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22F7DBEB-95FE-48F0-807F-40A142064841}" type="slidenum">
              <a:rPr kumimoji="1" lang="ja-JP" altLang="en-US" smtClean="0"/>
              <a:t>‹#›</a:t>
            </a:fld>
            <a:endParaRPr kumimoji="1" lang="ja-JP" altLang="en-US"/>
          </a:p>
        </p:txBody>
      </p:sp>
    </p:spTree>
    <p:extLst>
      <p:ext uri="{BB962C8B-B14F-4D97-AF65-F5344CB8AC3E}">
        <p14:creationId xmlns:p14="http://schemas.microsoft.com/office/powerpoint/2010/main" val="29209143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76827f2e_0_5: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76827f2e_0_5: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smtClean="0"/>
              <a:t>新入職員の皆さん、こんにちは。（施設名）へご入職おめでとうございます。</a:t>
            </a:r>
          </a:p>
          <a:p>
            <a:endParaRPr lang="ja-JP" altLang="en-US" dirty="0" smtClean="0"/>
          </a:p>
          <a:p>
            <a:r>
              <a:rPr lang="ja-JP" altLang="en-US" dirty="0" smtClean="0"/>
              <a:t>これから○○労働組合の紹介をさせていただきます。よろしくお願いします。</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9047b3a3_0_18: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9047b3a3_0_18: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defTabSz="954634">
              <a:defRPr/>
            </a:pPr>
            <a:r>
              <a:rPr lang="ja-JP" altLang="en-US" sz="1300" dirty="0">
                <a:solidFill>
                  <a:prstClr val="black"/>
                </a:solidFill>
              </a:rPr>
              <a:t>他にも、青年部や女性部など専門部もあります。</a:t>
            </a:r>
            <a:endParaRPr lang="en-US" altLang="ja-JP" sz="1300" dirty="0">
              <a:solidFill>
                <a:prstClr val="black"/>
              </a:solidFill>
            </a:endParaRPr>
          </a:p>
          <a:p>
            <a:pPr defTabSz="954634">
              <a:defRPr/>
            </a:pPr>
            <a:endParaRPr lang="en-US" altLang="ja-JP" sz="1300" dirty="0">
              <a:solidFill>
                <a:prstClr val="black"/>
              </a:solidFill>
            </a:endParaRPr>
          </a:p>
          <a:p>
            <a:pPr defTabSz="954634">
              <a:defRPr/>
            </a:pPr>
            <a:r>
              <a:rPr lang="ja-JP" altLang="en-US" sz="1300" dirty="0">
                <a:solidFill>
                  <a:prstClr val="black"/>
                </a:solidFill>
              </a:rPr>
              <a:t>青年部は</a:t>
            </a:r>
            <a:r>
              <a:rPr lang="en-US" altLang="ja-JP" sz="1300" dirty="0">
                <a:solidFill>
                  <a:prstClr val="black"/>
                </a:solidFill>
              </a:rPr>
              <a:t>2</a:t>
            </a:r>
            <a:r>
              <a:rPr lang="ja-JP" altLang="en-US" sz="1300" dirty="0">
                <a:solidFill>
                  <a:prstClr val="black"/>
                </a:solidFill>
              </a:rPr>
              <a:t>年に一回全国アクトという青年の交流の場があり、</a:t>
            </a:r>
            <a:r>
              <a:rPr lang="en-US" altLang="ja-JP" sz="1300" dirty="0">
                <a:solidFill>
                  <a:prstClr val="black"/>
                </a:solidFill>
              </a:rPr>
              <a:t>500</a:t>
            </a:r>
            <a:r>
              <a:rPr lang="ja-JP" altLang="en-US" sz="1300" dirty="0">
                <a:solidFill>
                  <a:prstClr val="black"/>
                </a:solidFill>
              </a:rPr>
              <a:t>人以上集まります。</a:t>
            </a:r>
            <a:endParaRPr lang="en-US" altLang="ja-JP" sz="1300" dirty="0">
              <a:solidFill>
                <a:prstClr val="black"/>
              </a:solidFill>
            </a:endParaRPr>
          </a:p>
          <a:p>
            <a:pPr defTabSz="954634">
              <a:defRPr/>
            </a:pPr>
            <a:endParaRPr lang="en-US" altLang="ja-JP" sz="1300" dirty="0">
              <a:solidFill>
                <a:prstClr val="black"/>
              </a:solidFill>
            </a:endParaRPr>
          </a:p>
          <a:p>
            <a:pPr defTabSz="954634">
              <a:defRPr/>
            </a:pPr>
            <a:r>
              <a:rPr lang="ja-JP" altLang="en-US" sz="1300" dirty="0">
                <a:solidFill>
                  <a:prstClr val="black"/>
                </a:solidFill>
              </a:rPr>
              <a:t>今年は北海道で開催されるので、是非参加してください。</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9047b3a3_0_18: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9047b3a3_0_18: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smtClean="0"/>
              <a:t>労働組合に入っていれば、様々な助け合い共済にも加入することができます。</a:t>
            </a:r>
          </a:p>
          <a:p>
            <a:endParaRPr lang="ja-JP" altLang="en-US" dirty="0" smtClean="0"/>
          </a:p>
          <a:p>
            <a:r>
              <a:rPr lang="ja-JP" altLang="en-US" dirty="0" smtClean="0"/>
              <a:t>民間保険会社と</a:t>
            </a:r>
            <a:r>
              <a:rPr lang="ja-JP" altLang="en-US" smtClean="0"/>
              <a:t>違って、営利を目的にしないので</a:t>
            </a:r>
            <a:endParaRPr lang="ja-JP" altLang="en-US" dirty="0" smtClean="0"/>
          </a:p>
          <a:p>
            <a:endParaRPr lang="ja-JP" altLang="en-US" dirty="0" smtClean="0"/>
          </a:p>
          <a:p>
            <a:r>
              <a:rPr lang="ja-JP" altLang="en-US" dirty="0" smtClean="0"/>
              <a:t>安い掛け金で大きな保障を受けることができます。</a:t>
            </a:r>
          </a:p>
          <a:p>
            <a:endParaRPr lang="ja-JP" altLang="en-US" dirty="0" smtClean="0"/>
          </a:p>
          <a:p>
            <a:r>
              <a:rPr lang="ja-JP" altLang="en-US" dirty="0" smtClean="0"/>
              <a:t>生命・医療・交通災害といったセット共済と、自動車共済や火災共済などがあります！</a:t>
            </a:r>
          </a:p>
          <a:p>
            <a:endParaRPr lang="ja-JP"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9047b3a3_0_29: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39047b3a3_0_29: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u="none" dirty="0" smtClean="0"/>
              <a:t>労働組合の信頼があるから、入った人だけのお得な「ろうきん」も活用することができます。</a:t>
            </a:r>
          </a:p>
          <a:p>
            <a:endParaRPr lang="ja-JP" altLang="en-US" u="none" dirty="0" smtClean="0"/>
          </a:p>
          <a:p>
            <a:r>
              <a:rPr lang="ja-JP" altLang="en-US" u="none" dirty="0" smtClean="0"/>
              <a:t>今後車の購入や家を建てることを考えている人は、低金利でローン他を組むことができます。</a:t>
            </a:r>
            <a:endParaRPr lang="en-US" altLang="ja-JP" u="none" dirty="0" smtClean="0"/>
          </a:p>
          <a:p>
            <a:endParaRPr lang="en-US" altLang="ja-JP" u="none" dirty="0" smtClean="0"/>
          </a:p>
          <a:p>
            <a:r>
              <a:rPr lang="ja-JP" altLang="en-US" u="none" dirty="0" smtClean="0"/>
              <a:t>最近では低金利でローンが組めるため、奨学金の返済で活用している人も増えています。</a:t>
            </a:r>
          </a:p>
          <a:p>
            <a:endParaRPr u="non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76827f2e_0_154: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76827f2e_0_154: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9047b3a3_0_37: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39047b3a3_0_37: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smtClean="0"/>
              <a:t>組合費は毎月の給与の○％となります。</a:t>
            </a:r>
          </a:p>
          <a:p>
            <a:r>
              <a:rPr lang="ja-JP" altLang="en-US" u="none" dirty="0" smtClean="0"/>
              <a:t>組合として活動をしていくためには、どうしても活動費が必要になってきます。そのため、毎月、組合員の皆さんから組合費を◯◯◯○円いただいています。</a:t>
            </a:r>
          </a:p>
          <a:p>
            <a:r>
              <a:rPr lang="ja-JP" altLang="en-US" u="none" dirty="0" smtClean="0"/>
              <a:t>　組合費は、賃金や労働条件を改善するための交渉や会議の開催費用、新聞やビラ、パンフレット、署名用紙などの作成費用、組合事務所を運営していくための費用や人件費など、様々な活動に使われていま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smtClean="0"/>
              <a:t>以上で、組合についての説明を終わりますが、正直わからないことも多かったかと思います。</a:t>
            </a:r>
          </a:p>
          <a:p>
            <a:r>
              <a:rPr kumimoji="1" lang="ja-JP" altLang="en-US" u="none" dirty="0" smtClean="0"/>
              <a:t>　組合は、自分自身のため、みんなのための組織です。働くみんなは仲間であり助け合っていくことが大切だと思います。</a:t>
            </a:r>
          </a:p>
          <a:p>
            <a:r>
              <a:rPr kumimoji="1" lang="ja-JP" altLang="en-US" u="none" dirty="0" smtClean="0"/>
              <a:t>　今日となりにいる同期や先輩、全国の病院で働く人たちも仲間です。組合は、困っている人がいたら一人にはしません！</a:t>
            </a:r>
          </a:p>
          <a:p>
            <a:r>
              <a:rPr kumimoji="1" lang="ja-JP" altLang="en-US" u="none" dirty="0" smtClean="0"/>
              <a:t>　みんなが安心して、楽しく、笑顔で働ける職場にしていくために、一緒に頑張りましょう！</a:t>
            </a:r>
          </a:p>
        </p:txBody>
      </p:sp>
      <p:sp>
        <p:nvSpPr>
          <p:cNvPr id="4" name="スライド番号プレースホルダー 3"/>
          <p:cNvSpPr>
            <a:spLocks noGrp="1"/>
          </p:cNvSpPr>
          <p:nvPr>
            <p:ph type="sldNum" sz="quarter" idx="10"/>
          </p:nvPr>
        </p:nvSpPr>
        <p:spPr/>
        <p:txBody>
          <a:bodyPr/>
          <a:lstStyle/>
          <a:p>
            <a:fld id="{22F7DBEB-95FE-48F0-807F-40A142064841}" type="slidenum">
              <a:rPr kumimoji="1" lang="ja-JP" altLang="en-US" smtClean="0"/>
              <a:t>15</a:t>
            </a:fld>
            <a:endParaRPr kumimoji="1" lang="ja-JP" altLang="en-US"/>
          </a:p>
        </p:txBody>
      </p:sp>
    </p:spTree>
    <p:extLst>
      <p:ext uri="{BB962C8B-B14F-4D97-AF65-F5344CB8AC3E}">
        <p14:creationId xmlns:p14="http://schemas.microsoft.com/office/powerpoint/2010/main" val="180956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39047b3a3_0_11: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39047b3a3_0_11: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smtClean="0"/>
              <a:t>まず、はじめに自己紹介をさせていただきます。</a:t>
            </a:r>
          </a:p>
          <a:p>
            <a:endParaRPr lang="ja-JP" altLang="en-US" dirty="0" smtClean="0"/>
          </a:p>
          <a:p>
            <a:r>
              <a:rPr lang="ja-JP" altLang="en-US" dirty="0" smtClean="0"/>
              <a:t>わたしは○○労働組合で（　役職　）をしています（　名前　）といいます。</a:t>
            </a:r>
          </a:p>
          <a:p>
            <a:endParaRPr lang="ja-JP" altLang="en-US" dirty="0" smtClean="0"/>
          </a:p>
          <a:p>
            <a:r>
              <a:rPr lang="ja-JP" altLang="en-US" dirty="0" smtClean="0"/>
              <a:t>（　職場　）で（　職種　）として働いています。</a:t>
            </a:r>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39047b3a3_0_0: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39047b3a3_0_0: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smtClean="0"/>
              <a:t>皆さん</a:t>
            </a:r>
            <a:r>
              <a:rPr lang="en-US" altLang="ja-JP" dirty="0" smtClean="0"/>
              <a:t>《</a:t>
            </a:r>
            <a:r>
              <a:rPr lang="ja-JP" altLang="en-US" dirty="0" smtClean="0"/>
              <a:t>労働組合</a:t>
            </a:r>
            <a:r>
              <a:rPr lang="en-US" altLang="ja-JP" dirty="0" smtClean="0"/>
              <a:t>》</a:t>
            </a:r>
            <a:r>
              <a:rPr lang="ja-JP" altLang="en-US" dirty="0" err="1" smtClean="0"/>
              <a:t>って</a:t>
            </a:r>
            <a:r>
              <a:rPr lang="ja-JP" altLang="en-US" dirty="0" smtClean="0"/>
              <a:t>何かご存知ですか？</a:t>
            </a:r>
          </a:p>
          <a:p>
            <a:endParaRPr lang="ja-JP" altLang="en-US" dirty="0" smtClean="0"/>
          </a:p>
          <a:p>
            <a:r>
              <a:rPr lang="ja-JP" altLang="en-US" dirty="0" smtClean="0"/>
              <a:t>聞いたことはあるけど、何かはよくわからないなぁという方が多いのではないでしょうか？</a:t>
            </a:r>
          </a:p>
          <a:p>
            <a:endParaRPr lang="ja-JP" altLang="en-US" dirty="0" smtClean="0"/>
          </a:p>
          <a:p>
            <a:endParaRPr lang="ja-JP" altLang="en-US" dirty="0" smtClean="0"/>
          </a:p>
          <a:p>
            <a:r>
              <a:rPr lang="en-US" altLang="ja-JP" dirty="0" smtClean="0"/>
              <a:t>1</a:t>
            </a:r>
            <a:r>
              <a:rPr lang="ja-JP" altLang="en-US" dirty="0" smtClean="0"/>
              <a:t>日より晴れて（　施設名　）に入職して私たちの仲間になり、</a:t>
            </a:r>
          </a:p>
          <a:p>
            <a:endParaRPr lang="ja-JP" altLang="en-US" dirty="0" smtClean="0"/>
          </a:p>
          <a:p>
            <a:r>
              <a:rPr lang="ja-JP" altLang="en-US" dirty="0" smtClean="0"/>
              <a:t>来週からはそれぞれの各部署に行き、先輩職員と共に業務に入っていくことになると思います。</a:t>
            </a:r>
          </a:p>
          <a:p>
            <a:endParaRPr lang="ja-JP" altLang="en-US" dirty="0" smtClean="0"/>
          </a:p>
          <a:p>
            <a:r>
              <a:rPr lang="ja-JP" altLang="en-US" dirty="0" smtClean="0"/>
              <a:t>きっと初めての職場ではわからないことばかりで不安なこともあるかとは思います。</a:t>
            </a:r>
          </a:p>
          <a:p>
            <a:endParaRPr lang="ja-JP" altLang="en-US" dirty="0" smtClean="0"/>
          </a:p>
          <a:p>
            <a:r>
              <a:rPr lang="ja-JP" altLang="en-US" dirty="0" smtClean="0"/>
              <a:t>そんなとき一人で悩まないで何でも相談できるのが労働組合です。</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9047b3a3_0_37: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39047b3a3_0_37: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smtClean="0"/>
              <a:t>たとえばこんな悩みはアルバイトを経験した方にはよく聞く話ではないでしょうか</a:t>
            </a:r>
            <a:r>
              <a:rPr lang="ja-JP" altLang="en-US" u="none" dirty="0" smtClean="0"/>
              <a:t>？「休憩がとれない、休みがとれない、サービス残業が多い」など。</a:t>
            </a:r>
          </a:p>
          <a:p>
            <a:endParaRPr lang="ja-JP" altLang="en-US" dirty="0" smtClean="0"/>
          </a:p>
          <a:p>
            <a:r>
              <a:rPr lang="ja-JP" altLang="en-US" dirty="0" smtClean="0"/>
              <a:t>しかし、ひとりでは経営者にこわくて言えない。言っても相手にしてもらえない。</a:t>
            </a:r>
          </a:p>
          <a:p>
            <a:endParaRPr lang="ja-JP" altLang="en-US" dirty="0" smtClean="0"/>
          </a:p>
          <a:p>
            <a:r>
              <a:rPr lang="ja-JP" altLang="en-US" dirty="0" smtClean="0"/>
              <a:t>そういって泣き寝入りしたこともあるのではないでしょうか？</a:t>
            </a: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9047b3a3_0_37: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39047b3a3_0_37: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smtClean="0"/>
              <a:t>もしも、職場で同じような悩みがあったとしっても、そんな時は労働組合に相談してください。</a:t>
            </a:r>
          </a:p>
          <a:p>
            <a:endParaRPr lang="ja-JP" altLang="en-US" dirty="0" smtClean="0"/>
          </a:p>
          <a:p>
            <a:r>
              <a:rPr lang="ja-JP" altLang="en-US" dirty="0" smtClean="0"/>
              <a:t>労働組合は憲法に保障された団体です。</a:t>
            </a:r>
          </a:p>
          <a:p>
            <a:endParaRPr lang="ja-JP" altLang="en-US" dirty="0" smtClean="0"/>
          </a:p>
          <a:p>
            <a:r>
              <a:rPr lang="ja-JP" altLang="en-US" dirty="0" smtClean="0"/>
              <a:t>経営者と対等にはなすことができる組織なので</a:t>
            </a:r>
          </a:p>
          <a:p>
            <a:endParaRPr lang="ja-JP" altLang="en-US" dirty="0" smtClean="0"/>
          </a:p>
          <a:p>
            <a:r>
              <a:rPr lang="ja-JP" altLang="en-US" dirty="0" smtClean="0"/>
              <a:t>悩みがあるときには気軽に相談してください。</a:t>
            </a:r>
          </a:p>
          <a:p>
            <a:endParaRPr lang="ja-JP" altLang="en-US" dirty="0" smtClean="0"/>
          </a:p>
          <a:p>
            <a:r>
              <a:rPr lang="ja-JP" altLang="en-US" dirty="0" smtClean="0"/>
              <a:t>一緒に声をあげて働き続けられる職場を作りましょう！</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9047b3a3_0_29: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39047b3a3_0_29: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defTabSz="954634">
              <a:defRPr/>
            </a:pPr>
            <a:r>
              <a:rPr lang="ja-JP" altLang="en-US" sz="1300" dirty="0">
                <a:solidFill>
                  <a:prstClr val="black"/>
                </a:solidFill>
              </a:rPr>
              <a:t>労働組合は様々な活動を行っています。</a:t>
            </a:r>
            <a:endParaRPr lang="en-US" altLang="ja-JP" sz="1300" dirty="0">
              <a:solidFill>
                <a:prstClr val="black"/>
              </a:solidFill>
            </a:endParaRPr>
          </a:p>
          <a:p>
            <a:pPr defTabSz="954634">
              <a:defRPr/>
            </a:pPr>
            <a:endParaRPr lang="en-US" altLang="ja-JP" sz="1300" dirty="0">
              <a:solidFill>
                <a:prstClr val="black"/>
              </a:solidFill>
            </a:endParaRPr>
          </a:p>
          <a:p>
            <a:pPr defTabSz="954634">
              <a:defRPr/>
            </a:pPr>
            <a:r>
              <a:rPr lang="ja-JP" altLang="en-US" sz="1300" dirty="0">
                <a:solidFill>
                  <a:prstClr val="black"/>
                </a:solidFill>
              </a:rPr>
              <a:t>大きく分けて</a:t>
            </a:r>
            <a:endParaRPr lang="en-US" altLang="ja-JP" sz="1300" dirty="0">
              <a:solidFill>
                <a:prstClr val="black"/>
              </a:solidFill>
            </a:endParaRPr>
          </a:p>
          <a:p>
            <a:pPr defTabSz="954634">
              <a:defRPr/>
            </a:pPr>
            <a:endParaRPr lang="en-US" altLang="ja-JP" sz="1300" dirty="0">
              <a:solidFill>
                <a:prstClr val="black"/>
              </a:solidFill>
            </a:endParaRPr>
          </a:p>
          <a:p>
            <a:pPr defTabSz="954634">
              <a:defRPr/>
            </a:pPr>
            <a:r>
              <a:rPr lang="ja-JP" altLang="en-US" sz="1300" dirty="0">
                <a:solidFill>
                  <a:prstClr val="black"/>
                </a:solidFill>
              </a:rPr>
              <a:t>給与や休暇など労働条件の改善</a:t>
            </a:r>
            <a:endParaRPr lang="en-US" altLang="ja-JP" sz="1300" dirty="0">
              <a:solidFill>
                <a:prstClr val="black"/>
              </a:solidFill>
            </a:endParaRPr>
          </a:p>
          <a:p>
            <a:pPr defTabSz="954634">
              <a:defRPr/>
            </a:pPr>
            <a:r>
              <a:rPr lang="ja-JP" altLang="en-US" sz="1300" dirty="0">
                <a:solidFill>
                  <a:prstClr val="black"/>
                </a:solidFill>
              </a:rPr>
              <a:t>医師・看護師・介護士など医療従事者の増員</a:t>
            </a:r>
            <a:endParaRPr lang="en-US" altLang="ja-JP" sz="1300" dirty="0">
              <a:solidFill>
                <a:prstClr val="black"/>
              </a:solidFill>
            </a:endParaRPr>
          </a:p>
          <a:p>
            <a:pPr defTabSz="954634">
              <a:defRPr/>
            </a:pPr>
            <a:r>
              <a:rPr lang="ja-JP" altLang="en-US" sz="1300" dirty="0">
                <a:solidFill>
                  <a:prstClr val="black"/>
                </a:solidFill>
              </a:rPr>
              <a:t>レクレーション・学習</a:t>
            </a:r>
            <a:endParaRPr lang="en-US" altLang="ja-JP" sz="1300" dirty="0">
              <a:solidFill>
                <a:prstClr val="black"/>
              </a:solidFill>
            </a:endParaRPr>
          </a:p>
          <a:p>
            <a:pPr defTabSz="954634">
              <a:defRPr/>
            </a:pPr>
            <a:endParaRPr lang="en-US" altLang="ja-JP" sz="1300" dirty="0">
              <a:solidFill>
                <a:prstClr val="black"/>
              </a:solidFill>
            </a:endParaRPr>
          </a:p>
          <a:p>
            <a:pPr defTabSz="954634">
              <a:defRPr/>
            </a:pPr>
            <a:r>
              <a:rPr lang="ja-JP" altLang="en-US" sz="1300" dirty="0">
                <a:solidFill>
                  <a:prstClr val="black"/>
                </a:solidFill>
              </a:rPr>
              <a:t>などを行っています。一つずつ見ていきましょう。</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4d84262fa_0_2: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4d84262fa_0_2: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smtClean="0"/>
              <a:t>まずは給与や休暇など労働条件の改善です。</a:t>
            </a:r>
          </a:p>
          <a:p>
            <a:endParaRPr lang="ja-JP" altLang="en-US" dirty="0" smtClean="0"/>
          </a:p>
          <a:p>
            <a:r>
              <a:rPr lang="ja-JP" altLang="en-US" dirty="0" smtClean="0"/>
              <a:t>ここでは皆さんも耳にしたことがあると思いますが、春闘や秋闘が中心となります。</a:t>
            </a:r>
          </a:p>
          <a:p>
            <a:endParaRPr lang="ja-JP" altLang="en-US" dirty="0" smtClean="0"/>
          </a:p>
          <a:p>
            <a:r>
              <a:rPr lang="ja-JP" altLang="en-US" dirty="0" smtClean="0"/>
              <a:t>これまでに私たちの先輩方が経営者と交渉してこのようなこと</a:t>
            </a:r>
            <a:r>
              <a:rPr lang="ja-JP" altLang="en-US" u="none" dirty="0" smtClean="0"/>
              <a:t>を獲得してきました。</a:t>
            </a:r>
          </a:p>
          <a:p>
            <a:endParaRPr lang="ja-JP" altLang="en-US" u="none" dirty="0" smtClean="0"/>
          </a:p>
          <a:p>
            <a:r>
              <a:rPr lang="ja-JP" altLang="en-US" u="none" dirty="0" smtClean="0"/>
              <a:t>（各単組の成果などを紹介する）</a:t>
            </a:r>
          </a:p>
          <a:p>
            <a:endParaRPr lang="ja-JP" altLang="en-US" u="none" dirty="0" smtClean="0"/>
          </a:p>
          <a:p>
            <a:r>
              <a:rPr lang="ja-JP" altLang="en-US" u="none" dirty="0" smtClean="0"/>
              <a:t>その他にも組合員さんからの相談にのり、話し合いの場を設けて改善に努めています。</a:t>
            </a:r>
          </a:p>
          <a:p>
            <a:endParaRPr u="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76827f2e_0_154: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76827f2e_0_154: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smtClean="0"/>
              <a:t>次に、医師や看護師・医療従事者の増員運動についてです。</a:t>
            </a:r>
          </a:p>
          <a:p>
            <a:endParaRPr lang="ja-JP" altLang="en-US" u="none" dirty="0" smtClean="0"/>
          </a:p>
          <a:p>
            <a:r>
              <a:rPr lang="ja-JP" altLang="en-US" u="none" dirty="0" smtClean="0"/>
              <a:t>経営者に「職員を増やしてほしい」と訴えていても、診療報酬など制度の限界もあって増やしたくても増やせないといった現状もあります。</a:t>
            </a:r>
          </a:p>
          <a:p>
            <a:endParaRPr lang="ja-JP" altLang="en-US" u="none" dirty="0" smtClean="0"/>
          </a:p>
          <a:p>
            <a:r>
              <a:rPr lang="ja-JP" altLang="en-US" u="none" dirty="0" smtClean="0"/>
              <a:t>そこで私たち労働組合は、全国のなかまと一緒に、地域や国に向けて署名や宣伝行動を通じてアピールをしています。</a:t>
            </a:r>
          </a:p>
          <a:p>
            <a:endParaRPr lang="ja-JP" altLang="en-US" u="none" dirty="0" smtClean="0"/>
          </a:p>
          <a:p>
            <a:r>
              <a:rPr lang="ja-JP" altLang="en-US" u="none" dirty="0" smtClean="0"/>
              <a:t>年に</a:t>
            </a:r>
            <a:r>
              <a:rPr lang="en-US" altLang="ja-JP" u="none" dirty="0" smtClean="0"/>
              <a:t>2</a:t>
            </a:r>
            <a:r>
              <a:rPr lang="ja-JP" altLang="en-US" u="none" dirty="0" smtClean="0"/>
              <a:t>回直接、厚生労働省や他の省庁と交渉もして、医療従事者の働き方の改善にむけて要請書をだしています。</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9047b3a3_0_29: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39047b3a3_0_29: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smtClean="0"/>
              <a:t>レクレーションや学習企画も開催しています。</a:t>
            </a:r>
            <a:endParaRPr lang="en-US" altLang="ja-JP" dirty="0" smtClean="0"/>
          </a:p>
          <a:p>
            <a:endParaRPr lang="ja-JP" altLang="en-US" dirty="0" smtClean="0"/>
          </a:p>
          <a:p>
            <a:r>
              <a:rPr lang="ja-JP" altLang="en-US" dirty="0" smtClean="0"/>
              <a:t>昨年は、「例：ビアガーデンやバスハイク、お花見」など楽しい企画もたくさん催してきました。</a:t>
            </a:r>
          </a:p>
          <a:p>
            <a:endParaRPr lang="ja-JP" altLang="en-US" dirty="0" smtClean="0"/>
          </a:p>
          <a:p>
            <a:r>
              <a:rPr lang="ja-JP" altLang="en-US" dirty="0" smtClean="0"/>
              <a:t>職場以外の方と交流する貴重な機会です！全国各地様々な仲間と出会うことができるのは労働組合の</a:t>
            </a:r>
            <a:r>
              <a:rPr lang="ja-JP" altLang="en-US" u="none" dirty="0" smtClean="0"/>
              <a:t>ステキな</a:t>
            </a:r>
            <a:r>
              <a:rPr lang="ja-JP" altLang="en-US" dirty="0" smtClean="0"/>
              <a:t>魅力です！</a:t>
            </a:r>
          </a:p>
          <a:p>
            <a:endParaRPr lang="ja-JP" altLang="en-US" dirty="0" smtClean="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ja-JP" altLang="en-US" smtClean="0"/>
              <a:t>マスター タイトルの書式設定</a:t>
            </a:r>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ja-JP" altLang="en-US" smtClean="0"/>
              <a:t>マスター テキストの書式設定</a:t>
            </a: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59454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344783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39446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661471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025198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75122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43177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716965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234814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93282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ja-JP" altLang="en-US" smtClean="0"/>
              <a:t>マスター タイトルの書式設定</a:t>
            </a:r>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ja-JP" altLang="en-US" smtClean="0"/>
              <a:t>マスター テキストの書式設定</a:t>
            </a: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ja-JP" altLang="en-US" smtClean="0"/>
              <a:t>マスター テキストの書式設定</a:t>
            </a: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62577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659664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645207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549155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953913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738549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488713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970244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595228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72202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ja-JP" altLang="en-US" smtClean="0"/>
              <a:t>マスター タイトルの書式設定</a:t>
            </a:r>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ja-JP" altLang="en-US" smtClean="0"/>
              <a:t>マスター テキストの書式設定</a:t>
            </a: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297899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843039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096174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218055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68318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6536823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834766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619878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4288191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91781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ja-JP" altLang="en-US" smtClean="0"/>
              <a:t>マスター タイトルの書式設定</a:t>
            </a:r>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491081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665264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831587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408347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4135114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117046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4433457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543241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615316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10373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ja-JP" altLang="en-US" smtClean="0"/>
              <a:t>マスター タイトルの書式設定</a:t>
            </a:r>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ja-JP" altLang="en-US" smtClean="0"/>
              <a:t>マスター サブタイトルの書式設定</a:t>
            </a:r>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ja-JP" altLang="en-US" smtClean="0"/>
              <a:t>マスター テキストの書式設定</a:t>
            </a: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836633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365073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596484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730210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641380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1826112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753687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40102229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849630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90740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pPr lvl="0"/>
            <a:r>
              <a:rPr lang="ja-JP" altLang="en-US" smtClean="0"/>
              <a:t>マスター テキストの書式設定</a:t>
            </a: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497982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513904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6090078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156087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995170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561688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9359334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2267912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9463500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27616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ja-JP" altLang="en-US" smtClean="0"/>
              <a:t>マスター テキストの書式設定</a:t>
            </a: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637915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882306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9145579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8705234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3675034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4243886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9689351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8306221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4584934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95884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0" y="6477000"/>
            <a:ext cx="1905000" cy="457200"/>
          </a:xfrm>
          <a:prstGeom prst="rect">
            <a:avLst/>
          </a:prstGeom>
        </p:spPr>
        <p:txBody>
          <a:bodyPr/>
          <a:lstStyle>
            <a:lvl1pPr>
              <a:defRPr/>
            </a:lvl1pPr>
          </a:lstStyle>
          <a:p>
            <a:fld id="{3CC4E478-6470-4A60-9598-E045525C635D}" type="datetimeFigureOut">
              <a:rPr kumimoji="1" lang="ja-JP" altLang="en-US" smtClean="0"/>
              <a:t>2019/3/15</a:t>
            </a:fld>
            <a:endParaRPr kumimoji="1" lang="ja-JP" altLang="en-US"/>
          </a:p>
        </p:txBody>
      </p:sp>
      <p:sp>
        <p:nvSpPr>
          <p:cNvPr id="5" name="フッター プレースホルダー 4"/>
          <p:cNvSpPr>
            <a:spLocks noGrp="1"/>
          </p:cNvSpPr>
          <p:nvPr>
            <p:ph type="ftr" sz="quarter" idx="11"/>
          </p:nvPr>
        </p:nvSpPr>
        <p:spPr>
          <a:xfrm>
            <a:off x="3124200" y="6477000"/>
            <a:ext cx="2895600" cy="457200"/>
          </a:xfrm>
          <a:prstGeom prst="rect">
            <a:avLst/>
          </a:prstGeom>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AC4248A2-FE7A-47B7-A41E-F1B8A733841A}" type="slidenum">
              <a:rPr kumimoji="1" lang="ja-JP" altLang="en-US" smtClean="0"/>
              <a:t>‹#›</a:t>
            </a:fld>
            <a:endParaRPr kumimoji="1" lang="ja-JP" altLang="en-US"/>
          </a:p>
        </p:txBody>
      </p:sp>
    </p:spTree>
    <p:extLst>
      <p:ext uri="{BB962C8B-B14F-4D97-AF65-F5344CB8AC3E}">
        <p14:creationId xmlns:p14="http://schemas.microsoft.com/office/powerpoint/2010/main" val="16772343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40313179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332683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9982911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853735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8422040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1127396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4017336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133167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41992892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275180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1821840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4818780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6913374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16443553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32004854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4393807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42776973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a:solidFill>
                <a:srgbClr val="595959"/>
              </a:solidFill>
            </a:endParaRPr>
          </a:p>
        </p:txBody>
      </p:sp>
    </p:spTree>
    <p:extLst>
      <p:ext uri="{BB962C8B-B14F-4D97-AF65-F5344CB8AC3E}">
        <p14:creationId xmlns:p14="http://schemas.microsoft.com/office/powerpoint/2010/main" val="78199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AC4248A2-FE7A-47B7-A41E-F1B8A733841A}" type="slidenum">
              <a:rPr kumimoji="1" lang="ja-JP" altLang="en-US" smtClean="0"/>
              <a:t>‹#›</a:t>
            </a:fld>
            <a:endParaRPr kumimoji="1" lang="ja-JP" altLang="en-US"/>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5" r:id="rId3"/>
    <p:sldLayoutId id="2147483706" r:id="rId4"/>
    <p:sldLayoutId id="2147483707" r:id="rId5"/>
    <p:sldLayoutId id="2147483708" r:id="rId6"/>
    <p:sldLayoutId id="2147483709" r:id="rId7"/>
    <p:sldLayoutId id="2147483711"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a:solidFill>
                <a:srgbClr val="595959"/>
              </a:solidFill>
              <a:cs typeface="Arial"/>
              <a:sym typeface="Arial"/>
            </a:endParaRPr>
          </a:p>
        </p:txBody>
      </p:sp>
    </p:spTree>
    <p:extLst>
      <p:ext uri="{BB962C8B-B14F-4D97-AF65-F5344CB8AC3E}">
        <p14:creationId xmlns:p14="http://schemas.microsoft.com/office/powerpoint/2010/main" val="192107436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a:solidFill>
                <a:srgbClr val="595959"/>
              </a:solidFill>
              <a:cs typeface="Arial"/>
              <a:sym typeface="Arial"/>
            </a:endParaRPr>
          </a:p>
        </p:txBody>
      </p:sp>
    </p:spTree>
    <p:extLst>
      <p:ext uri="{BB962C8B-B14F-4D97-AF65-F5344CB8AC3E}">
        <p14:creationId xmlns:p14="http://schemas.microsoft.com/office/powerpoint/2010/main" val="896619474"/>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a:solidFill>
                <a:srgbClr val="595959"/>
              </a:solidFill>
              <a:cs typeface="Arial"/>
              <a:sym typeface="Arial"/>
            </a:endParaRPr>
          </a:p>
        </p:txBody>
      </p:sp>
    </p:spTree>
    <p:extLst>
      <p:ext uri="{BB962C8B-B14F-4D97-AF65-F5344CB8AC3E}">
        <p14:creationId xmlns:p14="http://schemas.microsoft.com/office/powerpoint/2010/main" val="3247156027"/>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a:solidFill>
                <a:srgbClr val="595959"/>
              </a:solidFill>
              <a:cs typeface="Arial"/>
              <a:sym typeface="Arial"/>
            </a:endParaRPr>
          </a:p>
        </p:txBody>
      </p:sp>
    </p:spTree>
    <p:extLst>
      <p:ext uri="{BB962C8B-B14F-4D97-AF65-F5344CB8AC3E}">
        <p14:creationId xmlns:p14="http://schemas.microsoft.com/office/powerpoint/2010/main" val="1388700949"/>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a:solidFill>
                <a:srgbClr val="595959"/>
              </a:solidFill>
              <a:cs typeface="Arial"/>
              <a:sym typeface="Arial"/>
            </a:endParaRPr>
          </a:p>
        </p:txBody>
      </p:sp>
    </p:spTree>
    <p:extLst>
      <p:ext uri="{BB962C8B-B14F-4D97-AF65-F5344CB8AC3E}">
        <p14:creationId xmlns:p14="http://schemas.microsoft.com/office/powerpoint/2010/main" val="2603377057"/>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a:solidFill>
                <a:srgbClr val="595959"/>
              </a:solidFill>
              <a:cs typeface="Arial"/>
              <a:sym typeface="Arial"/>
            </a:endParaRPr>
          </a:p>
        </p:txBody>
      </p:sp>
    </p:spTree>
    <p:extLst>
      <p:ext uri="{BB962C8B-B14F-4D97-AF65-F5344CB8AC3E}">
        <p14:creationId xmlns:p14="http://schemas.microsoft.com/office/powerpoint/2010/main" val="1290610573"/>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a:solidFill>
                <a:srgbClr val="595959"/>
              </a:solidFill>
              <a:cs typeface="Arial"/>
              <a:sym typeface="Arial"/>
            </a:endParaRPr>
          </a:p>
        </p:txBody>
      </p:sp>
    </p:spTree>
    <p:extLst>
      <p:ext uri="{BB962C8B-B14F-4D97-AF65-F5344CB8AC3E}">
        <p14:creationId xmlns:p14="http://schemas.microsoft.com/office/powerpoint/2010/main" val="2147631518"/>
      </p:ext>
    </p:extLst>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a:solidFill>
                <a:srgbClr val="595959"/>
              </a:solidFill>
              <a:cs typeface="Arial"/>
              <a:sym typeface="Arial"/>
            </a:endParaRPr>
          </a:p>
        </p:txBody>
      </p:sp>
    </p:spTree>
    <p:extLst>
      <p:ext uri="{BB962C8B-B14F-4D97-AF65-F5344CB8AC3E}">
        <p14:creationId xmlns:p14="http://schemas.microsoft.com/office/powerpoint/2010/main" val="1647928879"/>
      </p:ext>
    </p:extLst>
  </p:cSld>
  <p:clrMap bg1="lt1" tx1="dk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7.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9.jp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40.jpeg"/><Relationship Id="rId4" Type="http://schemas.openxmlformats.org/officeDocument/2006/relationships/hyperlink" Target="http://irouren.or.jp/public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5.gif"/><Relationship Id="rId5" Type="http://schemas.openxmlformats.org/officeDocument/2006/relationships/hyperlink" Target="http://irouren.or.jp/member/assets_c/2013/07/kai05-thumb-700xauto-345.jpg" TargetMode="Externa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6" name="タイトル 5"/>
          <p:cNvSpPr txBox="1">
            <a:spLocks/>
          </p:cNvSpPr>
          <p:nvPr/>
        </p:nvSpPr>
        <p:spPr>
          <a:xfrm>
            <a:off x="395536" y="1052739"/>
            <a:ext cx="8686800" cy="19532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buClr>
                <a:srgbClr val="000000"/>
              </a:buClr>
              <a:buFont typeface="Arial"/>
              <a:buNone/>
            </a:pPr>
            <a:r>
              <a:rPr lang="ja-JP" altLang="en-US" sz="6000" b="1" spc="50" dirty="0" smtClean="0">
                <a:ln w="28575" cmpd="sng">
                  <a:solidFill>
                    <a:srgbClr val="0066FF"/>
                  </a:solidFill>
                  <a:prstDash val="solid"/>
                </a:ln>
                <a:solidFill>
                  <a:srgbClr val="70AD47">
                    <a:tint val="1000"/>
                  </a:srgbClr>
                </a:solidFill>
                <a:effectLst>
                  <a:glow rad="139700">
                    <a:srgbClr val="0097A7">
                      <a:satMod val="175000"/>
                      <a:alpha val="40000"/>
                    </a:srgbClr>
                  </a:glow>
                </a:effectLst>
                <a:latin typeface="HGP創英角ｺﾞｼｯｸUB" panose="020B0900000000000000" pitchFamily="50" charset="-128"/>
                <a:ea typeface="HGP創英角ｺﾞｼｯｸUB" panose="020B0900000000000000" pitchFamily="50" charset="-128"/>
                <a:sym typeface="Arial"/>
              </a:rPr>
              <a:t>２０１９年度　</a:t>
            </a:r>
            <a:br>
              <a:rPr lang="ja-JP" altLang="en-US" sz="6000" b="1" spc="50" dirty="0" smtClean="0">
                <a:ln w="28575" cmpd="sng">
                  <a:solidFill>
                    <a:srgbClr val="0066FF"/>
                  </a:solidFill>
                  <a:prstDash val="solid"/>
                </a:ln>
                <a:solidFill>
                  <a:srgbClr val="70AD47">
                    <a:tint val="1000"/>
                  </a:srgbClr>
                </a:solidFill>
                <a:effectLst>
                  <a:glow rad="139700">
                    <a:srgbClr val="0097A7">
                      <a:satMod val="175000"/>
                      <a:alpha val="40000"/>
                    </a:srgbClr>
                  </a:glow>
                </a:effectLst>
                <a:latin typeface="HGP創英角ｺﾞｼｯｸUB" panose="020B0900000000000000" pitchFamily="50" charset="-128"/>
                <a:ea typeface="HGP創英角ｺﾞｼｯｸUB" panose="020B0900000000000000" pitchFamily="50" charset="-128"/>
                <a:sym typeface="Arial"/>
              </a:rPr>
            </a:br>
            <a:r>
              <a:rPr lang="ja-JP" altLang="en-US" sz="6000" b="1" spc="50" dirty="0" smtClean="0">
                <a:ln w="28575" cmpd="sng">
                  <a:solidFill>
                    <a:srgbClr val="0066FF"/>
                  </a:solidFill>
                  <a:prstDash val="solid"/>
                </a:ln>
                <a:solidFill>
                  <a:srgbClr val="70AD47">
                    <a:tint val="1000"/>
                  </a:srgbClr>
                </a:solidFill>
                <a:effectLst>
                  <a:glow rad="139700">
                    <a:srgbClr val="0097A7">
                      <a:satMod val="175000"/>
                      <a:alpha val="40000"/>
                    </a:srgbClr>
                  </a:glow>
                </a:effectLst>
                <a:latin typeface="HGP創英角ｺﾞｼｯｸUB" panose="020B0900000000000000" pitchFamily="50" charset="-128"/>
                <a:ea typeface="HGP創英角ｺﾞｼｯｸUB" panose="020B0900000000000000" pitchFamily="50" charset="-128"/>
                <a:sym typeface="Arial"/>
              </a:rPr>
              <a:t>新入職員のみなさん</a:t>
            </a:r>
            <a:endParaRPr lang="ja-JP" altLang="en-US" sz="6000" dirty="0">
              <a:ln w="28575" cmpd="sng">
                <a:solidFill>
                  <a:srgbClr val="0066FF"/>
                </a:solidFill>
                <a:prstDash val="solid"/>
              </a:ln>
              <a:solidFill>
                <a:srgbClr val="000000"/>
              </a:solidFill>
              <a:effectLst>
                <a:glow rad="139700">
                  <a:srgbClr val="0097A7">
                    <a:satMod val="175000"/>
                    <a:alpha val="40000"/>
                  </a:srgbClr>
                </a:glow>
              </a:effectLst>
              <a:sym typeface="Arial"/>
            </a:endParaRPr>
          </a:p>
        </p:txBody>
      </p:sp>
      <p:sp>
        <p:nvSpPr>
          <p:cNvPr id="7" name="サブタイトル 6"/>
          <p:cNvSpPr txBox="1">
            <a:spLocks/>
          </p:cNvSpPr>
          <p:nvPr/>
        </p:nvSpPr>
        <p:spPr>
          <a:xfrm>
            <a:off x="820544" y="3127475"/>
            <a:ext cx="7772400" cy="19600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buClr>
                <a:srgbClr val="000000"/>
              </a:buClr>
            </a:pPr>
            <a:r>
              <a:rPr kumimoji="0" lang="ja-JP" altLang="en-US" sz="4800" b="1" kern="0" spc="50" dirty="0" smtClean="0">
                <a:ln w="28575" cmpd="sng">
                  <a:solidFill>
                    <a:srgbClr val="33CC33"/>
                  </a:solidFill>
                  <a:prstDash val="solid"/>
                </a:ln>
                <a:solidFill>
                  <a:srgbClr val="70AD47">
                    <a:tint val="1000"/>
                  </a:srgbClr>
                </a:solidFill>
                <a:effectLst>
                  <a:glow rad="139700">
                    <a:srgbClr val="FFFF66">
                      <a:alpha val="40000"/>
                    </a:srgbClr>
                  </a:glow>
                </a:effectLst>
                <a:latin typeface="HGP創英角ｺﾞｼｯｸUB" panose="020B0900000000000000" pitchFamily="50" charset="-128"/>
                <a:ea typeface="HGP創英角ｺﾞｼｯｸUB" panose="020B0900000000000000" pitchFamily="50" charset="-128"/>
              </a:rPr>
              <a:t>入職おめでとうございます</a:t>
            </a:r>
            <a:endParaRPr lang="ja-JP" altLang="en-US" sz="1600" b="1" kern="0" spc="50" dirty="0">
              <a:ln w="28575" cmpd="sng">
                <a:solidFill>
                  <a:srgbClr val="33CC33"/>
                </a:solidFill>
                <a:prstDash val="solid"/>
              </a:ln>
              <a:solidFill>
                <a:srgbClr val="70AD47">
                  <a:tint val="1000"/>
                </a:srgbClr>
              </a:solidFill>
              <a:effectLst>
                <a:glow rad="139700">
                  <a:srgbClr val="FFFF66">
                    <a:alpha val="40000"/>
                  </a:srgbClr>
                </a:glow>
              </a:effectLst>
            </a:endParaRPr>
          </a:p>
        </p:txBody>
      </p:sp>
      <p:sp>
        <p:nvSpPr>
          <p:cNvPr id="4" name="正方形/長方形 3"/>
          <p:cNvSpPr/>
          <p:nvPr/>
        </p:nvSpPr>
        <p:spPr>
          <a:xfrm>
            <a:off x="4860032" y="4941168"/>
            <a:ext cx="3960440" cy="1077218"/>
          </a:xfrm>
          <a:prstGeom prst="rect">
            <a:avLst/>
          </a:prstGeom>
          <a:noFill/>
        </p:spPr>
        <p:txBody>
          <a:bodyPr wrap="square" lIns="91440" tIns="45720" rIns="91440" bIns="45720">
            <a:spAutoFit/>
          </a:bodyPr>
          <a:lstStyle/>
          <a:p>
            <a:pPr algn="ctr"/>
            <a:r>
              <a:rPr lang="ja-JP" altLang="en-US" sz="3200" dirty="0" smtClean="0">
                <a:ln w="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○○病院労働組合</a:t>
            </a:r>
            <a:endParaRPr lang="en-US" altLang="ja-JP" sz="3200" dirty="0" smtClean="0">
              <a:ln w="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3200" dirty="0" smtClean="0">
                <a:ln w="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説明会</a:t>
            </a:r>
            <a:endParaRPr lang="ja-JP" altLang="en-US" sz="3200" dirty="0">
              <a:ln w="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13864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7" name="縦書きテキスト プレースホルダー 2"/>
          <p:cNvSpPr txBox="1">
            <a:spLocks/>
          </p:cNvSpPr>
          <p:nvPr/>
        </p:nvSpPr>
        <p:spPr>
          <a:xfrm>
            <a:off x="375908" y="1413957"/>
            <a:ext cx="8412126" cy="3840427"/>
          </a:xfrm>
          <a:prstGeom prst="rect">
            <a:avLst/>
          </a:prstGeom>
          <a:noFill/>
          <a:ln>
            <a:noFill/>
          </a:ln>
        </p:spPr>
        <p:txBody>
          <a:bodyPr spcFirstLastPara="1" vert="horz"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rgbClr val="595959"/>
              </a:buClr>
            </a:pPr>
            <a:r>
              <a:rPr lang="ja-JP" altLang="en-US" sz="2800" kern="0" dirty="0" smtClean="0">
                <a:solidFill>
                  <a:srgbClr val="000000"/>
                </a:solidFill>
              </a:rPr>
              <a:t>女性部</a:t>
            </a:r>
            <a:endParaRPr lang="en-US" altLang="ja-JP" sz="2800" kern="0" dirty="0" smtClean="0">
              <a:solidFill>
                <a:srgbClr val="000000"/>
              </a:solidFill>
            </a:endParaRPr>
          </a:p>
          <a:p>
            <a:pPr marL="114300" indent="0">
              <a:buClr>
                <a:srgbClr val="595959"/>
              </a:buClr>
              <a:buNone/>
            </a:pPr>
            <a:r>
              <a:rPr lang="ja-JP" altLang="en-US" sz="2800" kern="0" dirty="0" smtClean="0">
                <a:solidFill>
                  <a:srgbClr val="000000"/>
                </a:solidFill>
              </a:rPr>
              <a:t>（</a:t>
            </a:r>
            <a:r>
              <a:rPr lang="ja-JP" altLang="en-US" sz="2800" kern="0" dirty="0">
                <a:solidFill>
                  <a:srgbClr val="000000"/>
                </a:solidFill>
              </a:rPr>
              <a:t>例）</a:t>
            </a:r>
            <a:r>
              <a:rPr lang="ja-JP" altLang="en-US" sz="2800" kern="0" dirty="0" smtClean="0">
                <a:solidFill>
                  <a:srgbClr val="000000"/>
                </a:solidFill>
              </a:rPr>
              <a:t>（サンバ</a:t>
            </a:r>
            <a:r>
              <a:rPr lang="en-US" altLang="ja-JP" sz="2800" kern="0" dirty="0" smtClean="0">
                <a:solidFill>
                  <a:srgbClr val="000000"/>
                </a:solidFill>
              </a:rPr>
              <a:t>in</a:t>
            </a:r>
            <a:r>
              <a:rPr lang="ja-JP" altLang="en-US" sz="2800" kern="0" dirty="0" smtClean="0">
                <a:solidFill>
                  <a:srgbClr val="000000"/>
                </a:solidFill>
              </a:rPr>
              <a:t>オータム）（ブロック女性集会）</a:t>
            </a:r>
            <a:endParaRPr lang="en-US" altLang="ja-JP" sz="2800" kern="0" dirty="0" smtClean="0">
              <a:solidFill>
                <a:srgbClr val="000000"/>
              </a:solidFill>
            </a:endParaRPr>
          </a:p>
          <a:p>
            <a:pPr>
              <a:buClr>
                <a:srgbClr val="595959"/>
              </a:buClr>
            </a:pPr>
            <a:r>
              <a:rPr lang="ja-JP" altLang="en-US" sz="2800" kern="0" dirty="0" smtClean="0">
                <a:solidFill>
                  <a:srgbClr val="000000"/>
                </a:solidFill>
              </a:rPr>
              <a:t>青年部</a:t>
            </a:r>
            <a:endParaRPr kumimoji="0" lang="en-US" altLang="ja-JP" sz="2800" kern="0" dirty="0" smtClean="0">
              <a:solidFill>
                <a:srgbClr val="000000"/>
              </a:solidFill>
            </a:endParaRPr>
          </a:p>
          <a:p>
            <a:pPr marL="0" indent="0">
              <a:buClr>
                <a:srgbClr val="595959"/>
              </a:buClr>
              <a:buNone/>
            </a:pPr>
            <a:r>
              <a:rPr lang="ja-JP" altLang="en-US" sz="2800" kern="0" dirty="0" smtClean="0">
                <a:solidFill>
                  <a:srgbClr val="000000"/>
                </a:solidFill>
              </a:rPr>
              <a:t>　 （</a:t>
            </a:r>
            <a:r>
              <a:rPr lang="ja-JP" altLang="en-US" sz="2800" kern="0" dirty="0">
                <a:solidFill>
                  <a:srgbClr val="000000"/>
                </a:solidFill>
              </a:rPr>
              <a:t>例）</a:t>
            </a:r>
            <a:r>
              <a:rPr lang="ja-JP" altLang="en-US" sz="2800" kern="0" dirty="0" smtClean="0">
                <a:solidFill>
                  <a:srgbClr val="000000"/>
                </a:solidFill>
              </a:rPr>
              <a:t>（全国アクト）（ブロックアクト）</a:t>
            </a:r>
            <a:endParaRPr lang="en-US" altLang="ja-JP" sz="2800" kern="0" dirty="0" smtClean="0">
              <a:solidFill>
                <a:srgbClr val="000000"/>
              </a:solidFill>
            </a:endParaRPr>
          </a:p>
        </p:txBody>
      </p:sp>
      <p:sp>
        <p:nvSpPr>
          <p:cNvPr id="8" name="タイトル 1"/>
          <p:cNvSpPr>
            <a:spLocks noGrp="1"/>
          </p:cNvSpPr>
          <p:nvPr>
            <p:ph type="title"/>
          </p:nvPr>
        </p:nvSpPr>
        <p:spPr>
          <a:xfrm>
            <a:off x="311700" y="593386"/>
            <a:ext cx="5052388" cy="1107441"/>
          </a:xfrm>
        </p:spPr>
        <p:txBody>
          <a:bodyPr/>
          <a:lstStyle/>
          <a:p>
            <a:pPr algn="just"/>
            <a:r>
              <a:rPr kumimoji="1" lang="ja-JP" altLang="en-US" sz="4000" dirty="0" smtClean="0">
                <a:solidFill>
                  <a:srgbClr val="FF0066"/>
                </a:solidFill>
                <a:latin typeface="HGP創英角ｺﾞｼｯｸUB" panose="020B0900000000000000" pitchFamily="50" charset="-128"/>
                <a:ea typeface="HGP創英角ｺﾞｼｯｸUB" panose="020B0900000000000000" pitchFamily="50" charset="-128"/>
              </a:rPr>
              <a:t>専門部もあります！</a:t>
            </a:r>
            <a:endParaRPr kumimoji="1" lang="ja-JP" altLang="en-US" sz="4000" dirty="0">
              <a:solidFill>
                <a:srgbClr val="FF0066"/>
              </a:solidFill>
              <a:latin typeface="HGP創英角ｺﾞｼｯｸUB" panose="020B0900000000000000" pitchFamily="50" charset="-128"/>
              <a:ea typeface="HGP創英角ｺﾞｼｯｸUB" panose="020B0900000000000000" pitchFamily="50" charset="-128"/>
            </a:endParaRPr>
          </a:p>
        </p:txBody>
      </p:sp>
      <p:pic>
        <p:nvPicPr>
          <p:cNvPr id="409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6344" y="4043939"/>
            <a:ext cx="4004691"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57614" y="4043940"/>
            <a:ext cx="4206065" cy="235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045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2" name="タイトル 1"/>
          <p:cNvSpPr>
            <a:spLocks noGrp="1"/>
          </p:cNvSpPr>
          <p:nvPr>
            <p:ph type="title"/>
          </p:nvPr>
        </p:nvSpPr>
        <p:spPr>
          <a:xfrm>
            <a:off x="323528" y="679604"/>
            <a:ext cx="3240360" cy="1011429"/>
          </a:xfrm>
        </p:spPr>
        <p:txBody>
          <a:bodyPr/>
          <a:lstStyle/>
          <a:p>
            <a:r>
              <a:rPr kumimoji="1" lang="ja-JP" altLang="en-US" sz="4000" dirty="0">
                <a:solidFill>
                  <a:srgbClr val="FF0066"/>
                </a:solidFill>
                <a:latin typeface="HGP創英角ﾎﾟｯﾌﾟ体" panose="040B0A00000000000000" pitchFamily="50" charset="-128"/>
                <a:ea typeface="HGP創英角ﾎﾟｯﾌﾟ体" panose="040B0A00000000000000" pitchFamily="50" charset="-128"/>
              </a:rPr>
              <a:t>医労連</a:t>
            </a:r>
            <a:r>
              <a:rPr kumimoji="1" lang="ja-JP" altLang="en-US" sz="4000" dirty="0" smtClean="0">
                <a:solidFill>
                  <a:srgbClr val="FF0066"/>
                </a:solidFill>
                <a:latin typeface="HGP創英角ﾎﾟｯﾌﾟ体" panose="040B0A00000000000000" pitchFamily="50" charset="-128"/>
                <a:ea typeface="HGP創英角ﾎﾟｯﾌﾟ体" panose="040B0A00000000000000" pitchFamily="50" charset="-128"/>
              </a:rPr>
              <a:t>共済</a:t>
            </a:r>
            <a:endParaRPr kumimoji="1" lang="ja-JP" altLang="en-US" sz="4000" dirty="0">
              <a:solidFill>
                <a:srgbClr val="FF0066"/>
              </a:solidFill>
              <a:latin typeface="HGP創英角ﾎﾟｯﾌﾟ体" panose="040B0A00000000000000" pitchFamily="50" charset="-128"/>
              <a:ea typeface="HGP創英角ﾎﾟｯﾌﾟ体" panose="040B0A00000000000000" pitchFamily="50" charset="-128"/>
            </a:endParaRPr>
          </a:p>
        </p:txBody>
      </p:sp>
      <p:grpSp>
        <p:nvGrpSpPr>
          <p:cNvPr id="5" name="グループ化 4"/>
          <p:cNvGrpSpPr/>
          <p:nvPr/>
        </p:nvGrpSpPr>
        <p:grpSpPr>
          <a:xfrm>
            <a:off x="5835898" y="579301"/>
            <a:ext cx="3056582" cy="2252475"/>
            <a:chOff x="6076346" y="690982"/>
            <a:chExt cx="2778483" cy="1612385"/>
          </a:xfrm>
        </p:grpSpPr>
        <p:pic>
          <p:nvPicPr>
            <p:cNvPr id="12" name="図 11">
              <a:extLst>
                <a:ext uri="{FF2B5EF4-FFF2-40B4-BE49-F238E27FC236}">
                  <a16:creationId xmlns="" xmlns:a16="http://schemas.microsoft.com/office/drawing/2014/main" id="{BE07D1FF-C9AE-42B0-A609-3EF3E12327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05250">
              <a:off x="6076346" y="782048"/>
              <a:ext cx="1063057" cy="1521319"/>
            </a:xfrm>
            <a:prstGeom prst="rect">
              <a:avLst/>
            </a:prstGeom>
          </p:spPr>
        </p:pic>
        <p:pic>
          <p:nvPicPr>
            <p:cNvPr id="13" name="図 12">
              <a:extLst>
                <a:ext uri="{FF2B5EF4-FFF2-40B4-BE49-F238E27FC236}">
                  <a16:creationId xmlns="" xmlns:a16="http://schemas.microsoft.com/office/drawing/2014/main" id="{2BF196E9-227E-4F8D-832E-ACDC4C1CC1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48135">
              <a:off x="7907985" y="746093"/>
              <a:ext cx="946844" cy="1515420"/>
            </a:xfrm>
            <a:prstGeom prst="rect">
              <a:avLst/>
            </a:prstGeom>
          </p:spPr>
        </p:pic>
        <p:pic>
          <p:nvPicPr>
            <p:cNvPr id="11" name="図 10">
              <a:extLst>
                <a:ext uri="{FF2B5EF4-FFF2-40B4-BE49-F238E27FC236}">
                  <a16:creationId xmlns="" xmlns:a16="http://schemas.microsoft.com/office/drawing/2014/main" id="{AF4C973A-8AE9-4A54-9216-EF6D65A7E1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31831" y="690982"/>
              <a:ext cx="1122704" cy="1581692"/>
            </a:xfrm>
            <a:prstGeom prst="rect">
              <a:avLst/>
            </a:prstGeom>
          </p:spPr>
        </p:pic>
      </p:grpSp>
      <p:sp>
        <p:nvSpPr>
          <p:cNvPr id="14" name="Rectangle 3"/>
          <p:cNvSpPr txBox="1">
            <a:spLocks noChangeArrowheads="1"/>
          </p:cNvSpPr>
          <p:nvPr/>
        </p:nvSpPr>
        <p:spPr>
          <a:xfrm>
            <a:off x="330775" y="1769421"/>
            <a:ext cx="6931496" cy="42004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3800"/>
              </a:lnSpc>
              <a:spcBef>
                <a:spcPct val="20000"/>
              </a:spcBef>
              <a:spcAft>
                <a:spcPts val="0"/>
              </a:spcAft>
              <a:buClrTx/>
              <a:buSzTx/>
              <a:buNone/>
              <a:tabLst/>
              <a:defRPr/>
            </a:pPr>
            <a:r>
              <a:rPr kumimoji="1" lang="ja-JP" altLang="en-US"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rPr>
              <a:t>・医</a:t>
            </a:r>
            <a:r>
              <a:rPr kumimoji="1" lang="ja-JP" altLang="en-US"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労連</a:t>
            </a:r>
            <a:r>
              <a:rPr kumimoji="1" lang="ja-JP" altLang="en-US"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rPr>
              <a:t>共済って？</a:t>
            </a:r>
            <a:endParaRPr kumimoji="1" lang="ja-JP" altLang="en-US"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ts val="3800"/>
              </a:lnSpc>
              <a:spcBef>
                <a:spcPct val="20000"/>
              </a:spcBef>
              <a:spcAft>
                <a:spcPts val="0"/>
              </a:spcAft>
              <a:buClrTx/>
              <a:buSzTx/>
              <a:buFont typeface="Wingdings" pitchFamily="2" charset="2"/>
              <a:buNone/>
              <a:tabLst/>
              <a:defRPr/>
            </a:pPr>
            <a:r>
              <a:rPr kumimoji="1" lang="ja-JP" altLang="en-US"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r>
              <a:rPr lang="ja-JP" altLang="en-US" sz="2800" dirty="0" smtClean="0">
                <a:solidFill>
                  <a:sysClr val="windowText" lastClr="000000"/>
                </a:solidFill>
                <a:latin typeface="Calibri"/>
                <a:ea typeface="ＭＳ Ｐゴシック" panose="020B0600070205080204" pitchFamily="50" charset="-128"/>
              </a:rPr>
              <a:t>全国の医療・介護・福祉の職場で</a:t>
            </a:r>
            <a:endParaRPr lang="en-US" altLang="ja-JP" sz="2800" dirty="0" smtClean="0">
              <a:solidFill>
                <a:sysClr val="windowText" lastClr="000000"/>
              </a:solidFill>
              <a:latin typeface="Calibri"/>
              <a:ea typeface="ＭＳ Ｐゴシック" panose="020B0600070205080204" pitchFamily="50" charset="-128"/>
            </a:endParaRPr>
          </a:p>
          <a:p>
            <a:pPr marL="342900" marR="0" lvl="0" indent="-342900" algn="l" defTabSz="914400" rtl="0" eaLnBrk="1" fontAlgn="auto" latinLnBrk="0" hangingPunct="1">
              <a:lnSpc>
                <a:spcPts val="3800"/>
              </a:lnSpc>
              <a:spcBef>
                <a:spcPct val="20000"/>
              </a:spcBef>
              <a:spcAft>
                <a:spcPts val="0"/>
              </a:spcAft>
              <a:buClrTx/>
              <a:buSzTx/>
              <a:buFont typeface="Wingdings" pitchFamily="2" charset="2"/>
              <a:buNone/>
              <a:tabLst/>
              <a:defRPr/>
            </a:pPr>
            <a:r>
              <a:rPr lang="ja-JP" altLang="en-US" sz="2800" dirty="0">
                <a:solidFill>
                  <a:sysClr val="windowText" lastClr="000000"/>
                </a:solidFill>
                <a:latin typeface="Calibri"/>
                <a:ea typeface="ＭＳ Ｐゴシック" panose="020B0600070205080204" pitchFamily="50" charset="-128"/>
              </a:rPr>
              <a:t>　</a:t>
            </a:r>
            <a:r>
              <a:rPr lang="ja-JP" altLang="en-US" sz="2800" dirty="0" smtClean="0">
                <a:solidFill>
                  <a:sysClr val="windowText" lastClr="000000"/>
                </a:solidFill>
                <a:latin typeface="Calibri"/>
                <a:ea typeface="ＭＳ Ｐゴシック" panose="020B0600070205080204" pitchFamily="50" charset="-128"/>
              </a:rPr>
              <a:t>働く医労連のなかまの</a:t>
            </a:r>
            <a:r>
              <a:rPr lang="ja-JP" altLang="en-US" sz="2800" dirty="0" smtClean="0">
                <a:solidFill>
                  <a:srgbClr val="FF0000"/>
                </a:solidFill>
                <a:latin typeface="Calibri"/>
                <a:ea typeface="ＭＳ Ｐゴシック" panose="020B0600070205080204" pitchFamily="50" charset="-128"/>
              </a:rPr>
              <a:t>助け合いの制度</a:t>
            </a:r>
            <a:endParaRPr kumimoji="1" lang="en-US" altLang="ja-JP" sz="28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endParaRPr>
          </a:p>
          <a:p>
            <a:pPr marL="342900" marR="0" lvl="0" indent="-342900" algn="l" defTabSz="914400" rtl="0" eaLnBrk="1" fontAlgn="auto" latinLnBrk="0" hangingPunct="1">
              <a:lnSpc>
                <a:spcPts val="3800"/>
              </a:lnSpc>
              <a:spcBef>
                <a:spcPct val="20000"/>
              </a:spcBef>
              <a:spcAft>
                <a:spcPts val="0"/>
              </a:spcAft>
              <a:buClrTx/>
              <a:buSzTx/>
              <a:buFont typeface="Wingdings" pitchFamily="2" charset="2"/>
              <a:buNone/>
              <a:tabLst/>
              <a:defRPr/>
            </a:pPr>
            <a:r>
              <a:rPr lang="ja-JP" altLang="en-US" dirty="0">
                <a:solidFill>
                  <a:sysClr val="windowText" lastClr="000000"/>
                </a:solidFill>
                <a:latin typeface="Calibri"/>
                <a:ea typeface="ＭＳ Ｐゴシック" panose="020B0600070205080204" pitchFamily="50" charset="-128"/>
              </a:rPr>
              <a:t>・</a:t>
            </a:r>
            <a:r>
              <a:rPr kumimoji="1" lang="ja-JP" altLang="en-US"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rPr>
              <a:t>共済</a:t>
            </a:r>
            <a:r>
              <a:rPr kumimoji="1" lang="ja-JP" altLang="en-US"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の中身は・・・</a:t>
            </a:r>
          </a:p>
          <a:p>
            <a:pPr marL="342900" marR="0" lvl="0" indent="-342900" algn="l" defTabSz="914400" rtl="0" eaLnBrk="1" fontAlgn="auto" latinLnBrk="0" hangingPunct="1">
              <a:lnSpc>
                <a:spcPts val="3800"/>
              </a:lnSpc>
              <a:spcBef>
                <a:spcPct val="20000"/>
              </a:spcBef>
              <a:spcAft>
                <a:spcPts val="0"/>
              </a:spcAft>
              <a:buClrTx/>
              <a:buSzTx/>
              <a:buFont typeface="Wingdings" pitchFamily="2" charset="2"/>
              <a:buNone/>
              <a:tabLst/>
              <a:defRPr/>
            </a:pPr>
            <a:r>
              <a:rPr kumimoji="1" lang="ja-JP" altLang="en-US"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rPr>
              <a:t>生命・医療・交通災害といった</a:t>
            </a:r>
            <a:r>
              <a:rPr kumimoji="1" lang="ja-JP" altLang="en-US" sz="28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セット共済</a:t>
            </a: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rPr>
              <a:t>と</a:t>
            </a:r>
            <a:endPar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ts val="3800"/>
              </a:lnSpc>
              <a:spcBef>
                <a:spcPct val="20000"/>
              </a:spcBef>
              <a:spcAft>
                <a:spcPts val="0"/>
              </a:spcAft>
              <a:buClrTx/>
              <a:buSzTx/>
              <a:buFont typeface="Wingdings" pitchFamily="2" charset="2"/>
              <a:buNone/>
              <a:tabLst/>
              <a:defRPr/>
            </a:pPr>
            <a:r>
              <a:rPr kumimoji="1" lang="ja-JP" altLang="en-US" sz="28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r>
              <a:rPr kumimoji="1" lang="ja-JP" altLang="en-US" sz="28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自動車</a:t>
            </a: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共済</a:t>
            </a:r>
            <a:r>
              <a:rPr kumimoji="1" lang="ja-JP" altLang="en-US" sz="28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や</a:t>
            </a: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火災共済</a:t>
            </a:r>
            <a:r>
              <a:rPr kumimoji="1" lang="ja-JP" altLang="en-US" sz="28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もあります</a:t>
            </a: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rPr>
              <a:t>！</a:t>
            </a:r>
            <a:endPar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endParaRPr>
          </a:p>
          <a:p>
            <a:pPr lvl="0">
              <a:lnSpc>
                <a:spcPts val="3800"/>
              </a:lnSpc>
              <a:buNone/>
              <a:defRPr/>
            </a:pPr>
            <a:r>
              <a:rPr lang="ja-JP" altLang="en-US" sz="1800" dirty="0" smtClean="0">
                <a:solidFill>
                  <a:sysClr val="windowText" lastClr="000000"/>
                </a:solidFill>
                <a:latin typeface="ＭＳ Ｐゴシック"/>
              </a:rPr>
              <a:t>　　　　（</a:t>
            </a:r>
            <a:r>
              <a:rPr lang="en-US" altLang="ja-JP" sz="1800" dirty="0">
                <a:solidFill>
                  <a:sysClr val="windowText" lastClr="000000"/>
                </a:solidFill>
                <a:latin typeface="ＭＳ Ｐゴシック"/>
              </a:rPr>
              <a:t>※</a:t>
            </a:r>
            <a:r>
              <a:rPr lang="ja-JP" altLang="en-US" sz="1800" dirty="0">
                <a:solidFill>
                  <a:sysClr val="windowText" lastClr="000000"/>
                </a:solidFill>
                <a:latin typeface="ＭＳ Ｐゴシック"/>
              </a:rPr>
              <a:t>保険ではありませんので年末控除の対象ではありません</a:t>
            </a:r>
            <a:r>
              <a:rPr lang="ja-JP" altLang="en-US" sz="1800" dirty="0" smtClean="0">
                <a:solidFill>
                  <a:sysClr val="windowText" lastClr="000000"/>
                </a:solidFill>
                <a:latin typeface="ＭＳ Ｐゴシック"/>
              </a:rPr>
              <a:t>）</a:t>
            </a:r>
            <a:endParaRPr lang="ja-JP" altLang="en-US" sz="2800" dirty="0">
              <a:solidFill>
                <a:sysClr val="windowText" lastClr="000000"/>
              </a:solidFill>
              <a:latin typeface="ＭＳ Ｐゴシック"/>
            </a:endParaRPr>
          </a:p>
        </p:txBody>
      </p:sp>
    </p:spTree>
    <p:extLst>
      <p:ext uri="{BB962C8B-B14F-4D97-AF65-F5344CB8AC3E}">
        <p14:creationId xmlns:p14="http://schemas.microsoft.com/office/powerpoint/2010/main" val="506294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6" name="タイトル 1"/>
          <p:cNvSpPr>
            <a:spLocks noGrp="1"/>
          </p:cNvSpPr>
          <p:nvPr>
            <p:ph type="title"/>
          </p:nvPr>
        </p:nvSpPr>
        <p:spPr>
          <a:xfrm>
            <a:off x="323547" y="763048"/>
            <a:ext cx="7680773" cy="1011429"/>
          </a:xfrm>
        </p:spPr>
        <p:txBody>
          <a:bodyPr/>
          <a:lstStyle/>
          <a:p>
            <a:r>
              <a:rPr kumimoji="1" lang="ja-JP" altLang="en-US" sz="3600" dirty="0" smtClean="0">
                <a:solidFill>
                  <a:srgbClr val="FF0066"/>
                </a:solidFill>
                <a:latin typeface="HGP創英角ﾎﾟｯﾌﾟ体" panose="040B0A00000000000000" pitchFamily="50" charset="-128"/>
                <a:ea typeface="HGP創英角ﾎﾟｯﾌﾟ体" panose="040B0A00000000000000" pitchFamily="50" charset="-128"/>
              </a:rPr>
              <a:t>「ろうきん（労働金庫）」が使えます！</a:t>
            </a:r>
            <a:endParaRPr kumimoji="1" lang="ja-JP" altLang="en-US" sz="3600" dirty="0">
              <a:solidFill>
                <a:srgbClr val="FF0066"/>
              </a:solidFill>
              <a:latin typeface="HGP創英角ﾎﾟｯﾌﾟ体" panose="040B0A00000000000000" pitchFamily="50" charset="-128"/>
              <a:ea typeface="HGP創英角ﾎﾟｯﾌﾟ体" panose="040B0A00000000000000" pitchFamily="50" charset="-128"/>
            </a:endParaRPr>
          </a:p>
        </p:txBody>
      </p:sp>
      <p:pic>
        <p:nvPicPr>
          <p:cNvPr id="5124" name="Picture 4" descr="ロッキー画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3301" y="2210261"/>
            <a:ext cx="1047751" cy="13970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ピンキー画像"/>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856345" y="2076640"/>
            <a:ext cx="1147956" cy="153060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83788" y="1268773"/>
            <a:ext cx="4005263" cy="320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コンテンツ プレースホルダ 2"/>
          <p:cNvSpPr txBox="1">
            <a:spLocks/>
          </p:cNvSpPr>
          <p:nvPr/>
        </p:nvSpPr>
        <p:spPr>
          <a:xfrm>
            <a:off x="1134306" y="3931754"/>
            <a:ext cx="5533840" cy="22331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ysClr val="windowText" lastClr="000000"/>
                </a:solidFill>
                <a:effectLst/>
                <a:uLnTx/>
                <a:uFillTx/>
                <a:latin typeface="HGP創英角ﾎﾟｯﾌﾟ体" panose="040B0A00000000000000" pitchFamily="50" charset="-128"/>
                <a:ea typeface="HGP創英角ﾎﾟｯﾌﾟ体" panose="040B0A00000000000000" pitchFamily="50" charset="-128"/>
              </a:rPr>
              <a:t>財形・ローンが充実</a:t>
            </a:r>
            <a:endParaRPr kumimoji="1" lang="en-US" altLang="ja-JP" sz="3200" b="0" i="0" u="none" strike="noStrike" kern="1200" cap="none" spc="0" normalizeH="0" baseline="0" noProof="0" dirty="0" smtClean="0">
              <a:ln>
                <a:noFill/>
              </a:ln>
              <a:solidFill>
                <a:sysClr val="windowText" lastClr="000000"/>
              </a:solidFill>
              <a:effectLst/>
              <a:uLnTx/>
              <a:uFillTx/>
              <a:latin typeface="HGP創英角ﾎﾟｯﾌﾟ体" panose="040B0A00000000000000" pitchFamily="50" charset="-128"/>
              <a:ea typeface="HGP創英角ﾎﾟｯﾌﾟ体" panose="040B0A00000000000000" pitchFamily="50" charset="-128"/>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800" dirty="0" smtClean="0">
                <a:solidFill>
                  <a:sysClr val="windowText" lastClr="000000"/>
                </a:solidFill>
                <a:latin typeface="Calibri"/>
                <a:ea typeface="ＭＳ Ｐゴシック" panose="020B0600070205080204" pitchFamily="50" charset="-128"/>
              </a:rPr>
              <a:t>　・財形貯蓄でコツコツ貯まる</a:t>
            </a:r>
            <a:endParaRPr lang="en-US" altLang="ja-JP" sz="2800" dirty="0" smtClean="0">
              <a:solidFill>
                <a:sysClr val="windowText" lastClr="000000"/>
              </a:solidFill>
              <a:latin typeface="Calibri"/>
              <a:ea typeface="ＭＳ Ｐゴシック" panose="020B0600070205080204" pitchFamily="50" charset="-128"/>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rPr>
              <a:t>　・手数料キャッシュバックでお得</a:t>
            </a:r>
            <a:endParaRPr kumimoji="1" lang="en-US" altLang="ja-JP" sz="28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800" dirty="0" smtClean="0">
                <a:solidFill>
                  <a:sysClr val="windowText" lastClr="000000"/>
                </a:solidFill>
                <a:latin typeface="Calibri"/>
                <a:ea typeface="ＭＳ Ｐゴシック" panose="020B0600070205080204" pitchFamily="50" charset="-128"/>
              </a:rPr>
              <a:t>　・低金利ローンで返済ラクラク</a:t>
            </a:r>
            <a:r>
              <a:rPr kumimoji="1" lang="ja-JP" altLang="en-US" sz="28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endParaRPr kumimoji="1" lang="en-US" altLang="ja-JP" sz="28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p:txBody>
      </p:sp>
      <p:sp>
        <p:nvSpPr>
          <p:cNvPr id="2" name="AutoShape 4" descr="http://irouren.or.jp/member/assets_c/2013/07/konatsu14-thumb-700xauto-306.jpg"/>
          <p:cNvSpPr>
            <a:spLocks noChangeAspect="1" noChangeArrowheads="1"/>
          </p:cNvSpPr>
          <p:nvPr/>
        </p:nvSpPr>
        <p:spPr bwMode="auto">
          <a:xfrm>
            <a:off x="63518" y="-136524"/>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 name="グループ化 3"/>
          <p:cNvGrpSpPr/>
          <p:nvPr/>
        </p:nvGrpSpPr>
        <p:grpSpPr>
          <a:xfrm>
            <a:off x="6124850" y="4005065"/>
            <a:ext cx="2790449" cy="2132987"/>
            <a:chOff x="6124839" y="4005065"/>
            <a:chExt cx="2790449" cy="2132986"/>
          </a:xfrm>
        </p:grpSpPr>
        <p:pic>
          <p:nvPicPr>
            <p:cNvPr id="5125"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24839" y="4005065"/>
              <a:ext cx="2790449" cy="213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340879" y="4281716"/>
              <a:ext cx="1663422" cy="1200328"/>
            </a:xfrm>
            <a:prstGeom prst="rect">
              <a:avLst/>
            </a:prstGeom>
            <a:noFill/>
          </p:spPr>
          <p:txBody>
            <a:bodyPr wrap="square" rtlCol="0">
              <a:spAutoFit/>
            </a:bodyPr>
            <a:lstStyle/>
            <a:p>
              <a:r>
                <a:rPr kumimoji="1" lang="ja-JP" altLang="en-US" sz="2400" dirty="0" smtClean="0">
                  <a:solidFill>
                    <a:srgbClr val="FF0066"/>
                  </a:solidFill>
                  <a:latin typeface="HGP創英角ﾎﾟｯﾌﾟ体" panose="040B0A00000000000000" pitchFamily="50" charset="-128"/>
                  <a:ea typeface="HGP創英角ﾎﾟｯﾌﾟ体" panose="040B0A00000000000000" pitchFamily="50" charset="-128"/>
                </a:rPr>
                <a:t>奨学金の</a:t>
              </a:r>
              <a:endParaRPr kumimoji="1" lang="en-US" altLang="ja-JP" sz="2400" dirty="0" smtClean="0">
                <a:solidFill>
                  <a:srgbClr val="FF0066"/>
                </a:solidFill>
                <a:latin typeface="HGP創英角ﾎﾟｯﾌﾟ体" panose="040B0A00000000000000" pitchFamily="50" charset="-128"/>
                <a:ea typeface="HGP創英角ﾎﾟｯﾌﾟ体" panose="040B0A00000000000000" pitchFamily="50" charset="-128"/>
              </a:endParaRPr>
            </a:p>
            <a:p>
              <a:r>
                <a:rPr kumimoji="1" lang="ja-JP" altLang="en-US" sz="2400" dirty="0" smtClean="0">
                  <a:solidFill>
                    <a:srgbClr val="FF0066"/>
                  </a:solidFill>
                  <a:latin typeface="HGP創英角ﾎﾟｯﾌﾟ体" panose="040B0A00000000000000" pitchFamily="50" charset="-128"/>
                  <a:ea typeface="HGP創英角ﾎﾟｯﾌﾟ体" panose="040B0A00000000000000" pitchFamily="50" charset="-128"/>
                </a:rPr>
                <a:t>返済にも</a:t>
              </a:r>
              <a:endParaRPr kumimoji="1" lang="en-US" altLang="ja-JP" sz="2400" dirty="0" smtClean="0">
                <a:solidFill>
                  <a:srgbClr val="FF0066"/>
                </a:solidFill>
                <a:latin typeface="HGP創英角ﾎﾟｯﾌﾟ体" panose="040B0A00000000000000" pitchFamily="50" charset="-128"/>
                <a:ea typeface="HGP創英角ﾎﾟｯﾌﾟ体" panose="040B0A00000000000000" pitchFamily="50" charset="-128"/>
              </a:endParaRPr>
            </a:p>
            <a:p>
              <a:r>
                <a:rPr kumimoji="1" lang="ja-JP" altLang="en-US" sz="2400" dirty="0" smtClean="0">
                  <a:solidFill>
                    <a:srgbClr val="FF0066"/>
                  </a:solidFill>
                  <a:latin typeface="HGP創英角ﾎﾟｯﾌﾟ体" panose="040B0A00000000000000" pitchFamily="50" charset="-128"/>
                  <a:ea typeface="HGP創英角ﾎﾟｯﾌﾟ体" panose="040B0A00000000000000" pitchFamily="50" charset="-128"/>
                </a:rPr>
                <a:t>使えます！</a:t>
              </a:r>
              <a:endParaRPr kumimoji="1" lang="ja-JP" altLang="en-US" sz="2400" dirty="0">
                <a:solidFill>
                  <a:srgbClr val="FF0066"/>
                </a:solidFill>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832188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pic>
        <p:nvPicPr>
          <p:cNvPr id="1037" name="Picture 1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51427" y="3288216"/>
            <a:ext cx="2088232" cy="131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585727" y="3336109"/>
            <a:ext cx="1922523" cy="134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781655" y="2607207"/>
            <a:ext cx="2083345" cy="152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タイトル 1"/>
          <p:cNvSpPr txBox="1">
            <a:spLocks/>
          </p:cNvSpPr>
          <p:nvPr/>
        </p:nvSpPr>
        <p:spPr>
          <a:xfrm>
            <a:off x="209911" y="573456"/>
            <a:ext cx="3640440" cy="1207748"/>
          </a:xfrm>
          <a:prstGeom prst="rect">
            <a:avLst/>
          </a:prstGeom>
          <a:noFill/>
          <a:ln>
            <a:noFill/>
          </a:ln>
        </p:spPr>
        <p:txBody>
          <a:bodyPr spcFirstLastPara="1" wrap="square" lIns="91425" tIns="91425" rIns="91425" bIns="91425" rtlCol="0" anchor="t" anchorCtr="0"/>
          <a:lstStyle>
            <a:defPPr marR="0" lvl="0" algn="l" rtl="0">
              <a:lnSpc>
                <a:spcPct val="100000"/>
              </a:lnSpc>
              <a:spcBef>
                <a:spcPts val="0"/>
              </a:spcBef>
              <a:spcAft>
                <a:spcPts val="0"/>
              </a:spcAft>
            </a:defPPr>
            <a:lvl1pPr marR="0" lvl="0" algn="l" defTabSz="914400" rtl="0" eaLnBrk="1" latinLnBrk="0" hangingPunct="1">
              <a:lnSpc>
                <a:spcPct val="90000"/>
              </a:lnSpc>
              <a:spcBef>
                <a:spcPct val="0"/>
              </a:spcBef>
              <a:spcAft>
                <a:spcPts val="0"/>
              </a:spcAft>
              <a:buClr>
                <a:schemeClr val="dk1"/>
              </a:buClr>
              <a:buSzPts val="2800"/>
              <a:buFont typeface="Arial"/>
              <a:buNone/>
              <a:defRPr kumimoji="1" sz="3600" b="0" i="0" u="none" strike="noStrike" kern="1200" cap="none">
                <a:solidFill>
                  <a:schemeClr val="accent1">
                    <a:lumMod val="75000"/>
                  </a:schemeClr>
                </a:solidFill>
                <a:latin typeface="ＭＳ Ｐ明朝" panose="02020600040205080304" pitchFamily="18" charset="-128"/>
                <a:ea typeface="ＭＳ Ｐ明朝" panose="02020600040205080304" pitchFamily="18" charset="-128"/>
                <a:cs typeface="+mj-cs"/>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ja-JP" altLang="en-US" dirty="0" smtClean="0">
                <a:solidFill>
                  <a:srgbClr val="FF6600"/>
                </a:solidFill>
                <a:latin typeface="HGP創英角ｺﾞｼｯｸUB" panose="020B0900000000000000" pitchFamily="50" charset="-128"/>
                <a:ea typeface="HGP創英角ｺﾞｼｯｸUB" panose="020B0900000000000000" pitchFamily="50" charset="-128"/>
              </a:rPr>
              <a:t>全国に</a:t>
            </a:r>
            <a:r>
              <a:rPr lang="ja-JP" altLang="en-US" dirty="0">
                <a:solidFill>
                  <a:srgbClr val="FF6600"/>
                </a:solidFill>
                <a:latin typeface="HGP創英角ｺﾞｼｯｸUB" panose="020B0900000000000000" pitchFamily="50" charset="-128"/>
                <a:ea typeface="HGP創英角ｺﾞｼｯｸUB" panose="020B0900000000000000" pitchFamily="50" charset="-128"/>
              </a:rPr>
              <a:t>たくさんの</a:t>
            </a:r>
            <a:r>
              <a:rPr lang="ja-JP" altLang="en-US" dirty="0" smtClean="0">
                <a:solidFill>
                  <a:srgbClr val="FF6600"/>
                </a:solidFill>
                <a:latin typeface="HGP創英角ｺﾞｼｯｸUB" panose="020B0900000000000000" pitchFamily="50" charset="-128"/>
                <a:ea typeface="HGP創英角ｺﾞｼｯｸUB" panose="020B0900000000000000" pitchFamily="50" charset="-128"/>
              </a:rPr>
              <a:t>仲間がいるよ☆</a:t>
            </a:r>
            <a:endParaRPr lang="ja-JP" altLang="en-US" dirty="0">
              <a:solidFill>
                <a:srgbClr val="FF6600"/>
              </a:solidFill>
              <a:latin typeface="HGP創英角ｺﾞｼｯｸUB" panose="020B0900000000000000" pitchFamily="50" charset="-128"/>
              <a:ea typeface="HGP創英角ｺﾞｼｯｸUB" panose="020B0900000000000000" pitchFamily="50" charset="-128"/>
            </a:endParaRPr>
          </a:p>
        </p:txBody>
      </p:sp>
      <p:pic>
        <p:nvPicPr>
          <p:cNvPr id="2050"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32403" y="3906207"/>
            <a:ext cx="2367825" cy="139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696735" y="797159"/>
            <a:ext cx="2209812" cy="139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41179" y="2196343"/>
            <a:ext cx="222306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612189" y="4768670"/>
            <a:ext cx="1939238" cy="125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211960" y="573456"/>
            <a:ext cx="2132248" cy="12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746102" y="4437111"/>
            <a:ext cx="2209812" cy="139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4383077" y="1906460"/>
            <a:ext cx="2278590" cy="138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2535570" y="1895814"/>
            <a:ext cx="1912267" cy="139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znc014\Desktop\P1020817.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644514" y="4688873"/>
            <a:ext cx="1995146" cy="133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033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6" name="Rectangle 3"/>
          <p:cNvSpPr txBox="1">
            <a:spLocks noChangeArrowheads="1"/>
          </p:cNvSpPr>
          <p:nvPr/>
        </p:nvSpPr>
        <p:spPr>
          <a:xfrm>
            <a:off x="287524" y="1700811"/>
            <a:ext cx="8568952" cy="41396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20624" marR="0" lvl="0" indent="-384048" algn="l" defTabSz="914400" rtl="0" eaLnBrk="1" fontAlgn="auto" latinLnBrk="0" hangingPunct="1">
              <a:lnSpc>
                <a:spcPct val="100000"/>
              </a:lnSpc>
              <a:spcBef>
                <a:spcPct val="20000"/>
              </a:spcBef>
              <a:spcAft>
                <a:spcPts val="0"/>
              </a:spcAft>
              <a:buClrTx/>
              <a:buSzTx/>
              <a:buFont typeface="Wingdings" pitchFamily="2" charset="2"/>
              <a:buNone/>
              <a:tabLst/>
              <a:defRPr/>
            </a:pPr>
            <a:r>
              <a:rPr kumimoji="1" lang="ja-JP" altLang="en-US" sz="32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組合費は</a:t>
            </a:r>
            <a:r>
              <a:rPr kumimoji="1" lang="ja-JP" altLang="en-US" sz="32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rPr>
              <a:t>毎月の○％</a:t>
            </a:r>
            <a:r>
              <a:rPr kumimoji="1" lang="ja-JP" altLang="en-US" sz="32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と</a:t>
            </a:r>
            <a:r>
              <a:rPr kumimoji="1" lang="ja-JP" altLang="en-US" sz="32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n-cs"/>
              </a:rPr>
              <a:t>して徴収</a:t>
            </a:r>
            <a:r>
              <a:rPr kumimoji="1" lang="ja-JP" altLang="en-US" sz="32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します。</a:t>
            </a:r>
          </a:p>
          <a:p>
            <a:pPr marL="420624" marR="0" lvl="0" indent="-384048" algn="l" defTabSz="914400" rtl="0" eaLnBrk="1" fontAlgn="auto" latinLnBrk="0" hangingPunct="1">
              <a:lnSpc>
                <a:spcPct val="100000"/>
              </a:lnSpc>
              <a:spcBef>
                <a:spcPct val="20000"/>
              </a:spcBef>
              <a:spcAft>
                <a:spcPts val="0"/>
              </a:spcAft>
              <a:buClrTx/>
              <a:buSzTx/>
              <a:buFont typeface="Wingdings" pitchFamily="2" charset="2"/>
              <a:buNone/>
              <a:tabLst/>
              <a:defRPr/>
            </a:pPr>
            <a:r>
              <a:rPr kumimoji="1" lang="ja-JP" altLang="en-US" sz="32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ただし、休職・病欠・産休などで著しく収入減になった組合員に対して組合費の減免することが出来ます。</a:t>
            </a:r>
          </a:p>
          <a:p>
            <a:pPr marL="420624" marR="0" lvl="0" indent="-384048" algn="l" defTabSz="914400" rtl="0" eaLnBrk="1" fontAlgn="auto" latinLnBrk="0" hangingPunct="1">
              <a:lnSpc>
                <a:spcPct val="100000"/>
              </a:lnSpc>
              <a:spcBef>
                <a:spcPct val="20000"/>
              </a:spcBef>
              <a:spcAft>
                <a:spcPts val="0"/>
              </a:spcAft>
              <a:buClrTx/>
              <a:buSzTx/>
              <a:buFont typeface="Wingdings" pitchFamily="2" charset="2"/>
              <a:buNone/>
              <a:tabLst/>
              <a:defRPr/>
            </a:pP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p>
          <a:p>
            <a:pPr marL="420624" marR="0" lvl="0" indent="-384048" algn="l" defTabSz="914400" rtl="0" eaLnBrk="1" fontAlgn="auto" latinLnBrk="0" hangingPunct="1">
              <a:lnSpc>
                <a:spcPct val="100000"/>
              </a:lnSpc>
              <a:spcBef>
                <a:spcPct val="20000"/>
              </a:spcBef>
              <a:spcAft>
                <a:spcPts val="0"/>
              </a:spcAft>
              <a:buClrTx/>
              <a:buSzTx/>
              <a:buFont typeface="Wingdings" pitchFamily="2" charset="2"/>
              <a:buNone/>
              <a:tabLst/>
              <a:defRPr/>
            </a:pP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p>
          <a:p>
            <a:pPr marL="420624" marR="0" lvl="0" indent="-384048" algn="l" defTabSz="914400" rtl="0" eaLnBrk="1" fontAlgn="auto" latinLnBrk="0" hangingPunct="1">
              <a:lnSpc>
                <a:spcPct val="100000"/>
              </a:lnSpc>
              <a:spcBef>
                <a:spcPct val="20000"/>
              </a:spcBef>
              <a:spcAft>
                <a:spcPts val="0"/>
              </a:spcAft>
              <a:buClrTx/>
              <a:buSzTx/>
              <a:buFont typeface="Wingdings" pitchFamily="2" charset="2"/>
              <a:buNone/>
              <a:tabLst/>
              <a:defRPr/>
            </a:pPr>
            <a:r>
              <a:rPr kumimoji="1" lang="ja-JP" altLang="en-US" sz="32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p>
        </p:txBody>
      </p:sp>
      <p:sp>
        <p:nvSpPr>
          <p:cNvPr id="7" name="Text Box 7"/>
          <p:cNvSpPr txBox="1">
            <a:spLocks noChangeArrowheads="1"/>
          </p:cNvSpPr>
          <p:nvPr/>
        </p:nvSpPr>
        <p:spPr bwMode="auto">
          <a:xfrm>
            <a:off x="467544" y="3933056"/>
            <a:ext cx="5580620" cy="2284921"/>
          </a:xfrm>
          <a:prstGeom prst="rect">
            <a:avLst/>
          </a:prstGeom>
          <a:noFill/>
          <a:ln w="9525">
            <a:noFill/>
            <a:miter lim="800000"/>
            <a:headEnd/>
            <a:tailEnd/>
          </a:ln>
        </p:spPr>
        <p:txBody>
          <a:bodyPr wrap="square">
            <a:spAutoFit/>
          </a:bodyPr>
          <a:lstStyle/>
          <a:p>
            <a:pPr fontAlgn="base">
              <a:lnSpc>
                <a:spcPts val="3500"/>
              </a:lnSpc>
              <a:spcBef>
                <a:spcPct val="0"/>
              </a:spcBef>
              <a:spcAft>
                <a:spcPct val="0"/>
              </a:spcAft>
            </a:pPr>
            <a:r>
              <a:rPr lang="ja-JP" altLang="en-US" sz="2400" dirty="0" smtClean="0">
                <a:solidFill>
                  <a:prstClr val="black"/>
                </a:solidFill>
                <a:latin typeface="Arial Narrow" pitchFamily="34" charset="0"/>
                <a:ea typeface="ＭＳ Ｐゴシック" pitchFamily="50" charset="-128"/>
              </a:rPr>
              <a:t>　（例）</a:t>
            </a:r>
            <a:r>
              <a:rPr lang="en-US" altLang="ja-JP" sz="2800" dirty="0" smtClean="0">
                <a:solidFill>
                  <a:schemeClr val="accent2"/>
                </a:solidFill>
                <a:latin typeface="+mj-ea"/>
                <a:ea typeface="+mj-ea"/>
              </a:rPr>
              <a:t>【</a:t>
            </a:r>
            <a:r>
              <a:rPr kumimoji="1" lang="ja-JP" altLang="en-US" sz="2800" dirty="0" smtClean="0">
                <a:solidFill>
                  <a:schemeClr val="accent2"/>
                </a:solidFill>
                <a:latin typeface="+mj-ea"/>
                <a:ea typeface="+mj-ea"/>
              </a:rPr>
              <a:t>看護師の</a:t>
            </a:r>
            <a:r>
              <a:rPr lang="ja-JP" altLang="en-US" sz="2800" dirty="0">
                <a:solidFill>
                  <a:schemeClr val="accent2"/>
                </a:solidFill>
                <a:latin typeface="+mj-ea"/>
                <a:ea typeface="+mj-ea"/>
              </a:rPr>
              <a:t>場合</a:t>
            </a:r>
            <a:r>
              <a:rPr kumimoji="1" lang="en-US" altLang="ja-JP" sz="2800" dirty="0" smtClean="0">
                <a:solidFill>
                  <a:schemeClr val="accent2"/>
                </a:solidFill>
                <a:latin typeface="+mj-ea"/>
                <a:ea typeface="+mj-ea"/>
              </a:rPr>
              <a:t>】</a:t>
            </a:r>
            <a:endParaRPr kumimoji="1" lang="ja-JP" altLang="en-US" sz="2800" dirty="0">
              <a:solidFill>
                <a:schemeClr val="accent2"/>
              </a:solidFill>
              <a:latin typeface="+mj-ea"/>
              <a:ea typeface="+mj-ea"/>
            </a:endParaRPr>
          </a:p>
          <a:p>
            <a:pPr fontAlgn="base">
              <a:lnSpc>
                <a:spcPts val="3500"/>
              </a:lnSpc>
              <a:spcBef>
                <a:spcPct val="0"/>
              </a:spcBef>
              <a:spcAft>
                <a:spcPct val="0"/>
              </a:spcAft>
            </a:pPr>
            <a:r>
              <a:rPr kumimoji="1" lang="ja-JP" altLang="en-US" sz="2800" dirty="0">
                <a:solidFill>
                  <a:schemeClr val="accent2"/>
                </a:solidFill>
                <a:latin typeface="+mj-ea"/>
                <a:ea typeface="+mj-ea"/>
              </a:rPr>
              <a:t>　　　　　基本給</a:t>
            </a:r>
            <a:r>
              <a:rPr kumimoji="1" lang="en-US" altLang="ja-JP" sz="2800" dirty="0" smtClean="0">
                <a:solidFill>
                  <a:schemeClr val="accent2"/>
                </a:solidFill>
                <a:latin typeface="+mj-ea"/>
                <a:ea typeface="+mj-ea"/>
              </a:rPr>
              <a:t>\</a:t>
            </a:r>
            <a:r>
              <a:rPr lang="ja-JP" altLang="en-US" sz="2800" dirty="0" smtClean="0">
                <a:solidFill>
                  <a:schemeClr val="accent2"/>
                </a:solidFill>
                <a:latin typeface="+mj-ea"/>
                <a:ea typeface="+mj-ea"/>
              </a:rPr>
              <a:t>〇〇〇〇〇〇</a:t>
            </a:r>
            <a:endParaRPr kumimoji="1" lang="ja-JP" altLang="en-US" sz="2800" dirty="0">
              <a:solidFill>
                <a:schemeClr val="accent2"/>
              </a:solidFill>
              <a:latin typeface="+mj-ea"/>
              <a:ea typeface="+mj-ea"/>
            </a:endParaRPr>
          </a:p>
          <a:p>
            <a:pPr fontAlgn="base">
              <a:lnSpc>
                <a:spcPts val="3500"/>
              </a:lnSpc>
              <a:spcBef>
                <a:spcPct val="0"/>
              </a:spcBef>
              <a:spcAft>
                <a:spcPct val="0"/>
              </a:spcAft>
            </a:pPr>
            <a:r>
              <a:rPr kumimoji="1" lang="ja-JP" altLang="en-US" sz="2800" dirty="0">
                <a:solidFill>
                  <a:schemeClr val="accent2"/>
                </a:solidFill>
                <a:latin typeface="+mj-ea"/>
                <a:ea typeface="+mj-ea"/>
              </a:rPr>
              <a:t>　　　　　　　</a:t>
            </a:r>
            <a:r>
              <a:rPr kumimoji="1" lang="ja-JP" altLang="en-US" sz="2800" dirty="0" smtClean="0">
                <a:solidFill>
                  <a:schemeClr val="accent2"/>
                </a:solidFill>
                <a:latin typeface="+mj-ea"/>
                <a:ea typeface="+mj-ea"/>
              </a:rPr>
              <a:t>　　</a:t>
            </a:r>
            <a:r>
              <a:rPr kumimoji="1" lang="en-US" altLang="ja-JP" sz="2800" dirty="0" smtClean="0">
                <a:solidFill>
                  <a:schemeClr val="accent2"/>
                </a:solidFill>
                <a:latin typeface="+mj-ea"/>
                <a:ea typeface="+mj-ea"/>
              </a:rPr>
              <a:t>×</a:t>
            </a:r>
          </a:p>
          <a:p>
            <a:pPr fontAlgn="base">
              <a:lnSpc>
                <a:spcPts val="3500"/>
              </a:lnSpc>
              <a:spcBef>
                <a:spcPct val="0"/>
              </a:spcBef>
              <a:spcAft>
                <a:spcPct val="0"/>
              </a:spcAft>
            </a:pPr>
            <a:r>
              <a:rPr lang="ja-JP" altLang="en-US" sz="2800" dirty="0">
                <a:solidFill>
                  <a:schemeClr val="accent2"/>
                </a:solidFill>
                <a:latin typeface="+mj-ea"/>
                <a:ea typeface="+mj-ea"/>
              </a:rPr>
              <a:t>　</a:t>
            </a:r>
            <a:r>
              <a:rPr lang="ja-JP" altLang="en-US" sz="2800" dirty="0" smtClean="0">
                <a:solidFill>
                  <a:schemeClr val="accent2"/>
                </a:solidFill>
                <a:latin typeface="+mj-ea"/>
                <a:ea typeface="+mj-ea"/>
              </a:rPr>
              <a:t>　　　　　　　　</a:t>
            </a:r>
            <a:r>
              <a:rPr lang="ja-JP" altLang="en-US" sz="2800" dirty="0">
                <a:solidFill>
                  <a:schemeClr val="accent2"/>
                </a:solidFill>
                <a:latin typeface="+mj-ea"/>
                <a:ea typeface="+mj-ea"/>
              </a:rPr>
              <a:t>〇</a:t>
            </a:r>
            <a:r>
              <a:rPr kumimoji="1" lang="ja-JP" altLang="en-US" sz="2800" dirty="0" smtClean="0">
                <a:solidFill>
                  <a:schemeClr val="accent2"/>
                </a:solidFill>
                <a:latin typeface="+mj-ea"/>
                <a:ea typeface="+mj-ea"/>
              </a:rPr>
              <a:t>．〇〇</a:t>
            </a:r>
            <a:endParaRPr lang="en-US" altLang="ja-JP" sz="2800" dirty="0">
              <a:solidFill>
                <a:schemeClr val="accent2"/>
              </a:solidFill>
              <a:latin typeface="+mj-ea"/>
              <a:ea typeface="+mj-ea"/>
            </a:endParaRPr>
          </a:p>
          <a:p>
            <a:pPr fontAlgn="base">
              <a:lnSpc>
                <a:spcPts val="3500"/>
              </a:lnSpc>
              <a:spcBef>
                <a:spcPct val="0"/>
              </a:spcBef>
              <a:spcAft>
                <a:spcPct val="0"/>
              </a:spcAft>
            </a:pPr>
            <a:r>
              <a:rPr kumimoji="1" lang="ja-JP" altLang="en-US" sz="2800" dirty="0" smtClean="0">
                <a:solidFill>
                  <a:schemeClr val="accent2"/>
                </a:solidFill>
                <a:latin typeface="+mj-ea"/>
                <a:ea typeface="+mj-ea"/>
              </a:rPr>
              <a:t>　　　　　　　　</a:t>
            </a:r>
            <a:r>
              <a:rPr kumimoji="1" lang="ja-JP" altLang="en-US" sz="2800" dirty="0">
                <a:solidFill>
                  <a:schemeClr val="accent2"/>
                </a:solidFill>
                <a:latin typeface="+mj-ea"/>
                <a:ea typeface="+mj-ea"/>
              </a:rPr>
              <a:t>　　　＝　　</a:t>
            </a:r>
            <a:r>
              <a:rPr kumimoji="1" lang="en-US" altLang="ja-JP" sz="2800" dirty="0" smtClean="0">
                <a:solidFill>
                  <a:schemeClr val="accent2"/>
                </a:solidFill>
                <a:latin typeface="+mj-ea"/>
                <a:ea typeface="+mj-ea"/>
              </a:rPr>
              <a:t>\</a:t>
            </a:r>
            <a:r>
              <a:rPr lang="ja-JP" altLang="en-US" sz="2800" dirty="0" smtClean="0">
                <a:solidFill>
                  <a:schemeClr val="accent2"/>
                </a:solidFill>
                <a:latin typeface="+mj-ea"/>
                <a:ea typeface="+mj-ea"/>
              </a:rPr>
              <a:t>〇〇〇〇</a:t>
            </a:r>
            <a:endParaRPr kumimoji="1" lang="en-US" altLang="ja-JP" sz="2800" dirty="0" smtClean="0">
              <a:solidFill>
                <a:schemeClr val="accent2"/>
              </a:solidFill>
              <a:latin typeface="+mj-ea"/>
              <a:ea typeface="+mj-ea"/>
            </a:endParaRPr>
          </a:p>
        </p:txBody>
      </p:sp>
      <p:sp>
        <p:nvSpPr>
          <p:cNvPr id="8" name="タイトル 1"/>
          <p:cNvSpPr>
            <a:spLocks noGrp="1"/>
          </p:cNvSpPr>
          <p:nvPr>
            <p:ph type="title"/>
          </p:nvPr>
        </p:nvSpPr>
        <p:spPr>
          <a:xfrm>
            <a:off x="287524" y="764704"/>
            <a:ext cx="3684236" cy="686565"/>
          </a:xfrm>
        </p:spPr>
        <p:txBody>
          <a:bodyPr/>
          <a:lstStyle/>
          <a:p>
            <a:r>
              <a:rPr kumimoji="1" lang="ja-JP" altLang="en-US" sz="3600" dirty="0" smtClean="0">
                <a:solidFill>
                  <a:srgbClr val="FF0066"/>
                </a:solidFill>
                <a:latin typeface="HGP創英角ﾎﾟｯﾌﾟ体" panose="040B0A00000000000000" pitchFamily="50" charset="-128"/>
                <a:ea typeface="HGP創英角ﾎﾟｯﾌﾟ体" panose="040B0A00000000000000" pitchFamily="50" charset="-128"/>
              </a:rPr>
              <a:t>組合費</a:t>
            </a:r>
            <a:r>
              <a:rPr kumimoji="1" lang="ja-JP" altLang="en-US" sz="3600" dirty="0">
                <a:solidFill>
                  <a:srgbClr val="FF0066"/>
                </a:solidFill>
                <a:latin typeface="HGP創英角ﾎﾟｯﾌﾟ体" panose="040B0A00000000000000" pitchFamily="50" charset="-128"/>
                <a:ea typeface="HGP創英角ﾎﾟｯﾌﾟ体" panose="040B0A00000000000000" pitchFamily="50" charset="-128"/>
              </a:rPr>
              <a:t>について</a:t>
            </a:r>
          </a:p>
        </p:txBody>
      </p:sp>
      <p:pic>
        <p:nvPicPr>
          <p:cNvPr id="1028" name="Picture 4" descr="http://irouren.or.jp/img/kankobutsu.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45460" y="3758781"/>
            <a:ext cx="2517180" cy="178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03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野原とシャボン玉の背景イラスト"/>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コンテンツ プレースホルダー 8"/>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267744" y="548680"/>
            <a:ext cx="4392487" cy="4002787"/>
          </a:xfrm>
        </p:spPr>
      </p:pic>
      <p:sp>
        <p:nvSpPr>
          <p:cNvPr id="3" name="正方形/長方形 2"/>
          <p:cNvSpPr/>
          <p:nvPr/>
        </p:nvSpPr>
        <p:spPr>
          <a:xfrm>
            <a:off x="282275" y="4653136"/>
            <a:ext cx="8634095" cy="707886"/>
          </a:xfrm>
          <a:prstGeom prst="rect">
            <a:avLst/>
          </a:prstGeom>
          <a:noFill/>
        </p:spPr>
        <p:txBody>
          <a:bodyPr wrap="none" lIns="91440" tIns="45720" rIns="91440" bIns="45720">
            <a:spAutoFit/>
          </a:bodyPr>
          <a:lstStyle/>
          <a:p>
            <a:pPr algn="ctr"/>
            <a:r>
              <a:rPr lang="ja-JP" altLang="en-US" sz="4000" b="1" spc="50" dirty="0" smtClean="0">
                <a:ln w="12700" cmpd="sng">
                  <a:solidFill>
                    <a:srgbClr val="FFCCFF"/>
                  </a:solidFill>
                  <a:prstDash val="solid"/>
                </a:ln>
                <a:solidFill>
                  <a:srgbClr val="FF6699"/>
                </a:solidFill>
                <a:effectLst>
                  <a:glow rad="139700">
                    <a:srgbClr val="FFCCFF"/>
                  </a:glow>
                </a:effectLst>
              </a:rPr>
              <a:t>一緒に働きやすい職場づくりをしよう！</a:t>
            </a:r>
            <a:endParaRPr lang="ja-JP" altLang="en-US" sz="4000" b="1" spc="50" dirty="0">
              <a:ln w="12700" cmpd="sng">
                <a:solidFill>
                  <a:srgbClr val="FFCCFF"/>
                </a:solidFill>
                <a:prstDash val="solid"/>
              </a:ln>
              <a:solidFill>
                <a:srgbClr val="FF6699"/>
              </a:solidFill>
              <a:effectLst>
                <a:glow rad="139700">
                  <a:srgbClr val="FFCCFF"/>
                </a:glow>
              </a:effectLst>
            </a:endParaRPr>
          </a:p>
        </p:txBody>
      </p:sp>
    </p:spTree>
    <p:extLst>
      <p:ext uri="{BB962C8B-B14F-4D97-AF65-F5344CB8AC3E}">
        <p14:creationId xmlns:p14="http://schemas.microsoft.com/office/powerpoint/2010/main" val="1692202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2" name="コンテンツ プレースホルダー 2"/>
          <p:cNvSpPr txBox="1">
            <a:spLocks/>
          </p:cNvSpPr>
          <p:nvPr/>
        </p:nvSpPr>
        <p:spPr>
          <a:xfrm>
            <a:off x="539552" y="1844824"/>
            <a:ext cx="8136904" cy="3096344"/>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kumimoji="0" lang="ja-JP" altLang="en-US" sz="3600" kern="0" dirty="0" smtClean="0">
                <a:solidFill>
                  <a:schemeClr val="bg1"/>
                </a:solidFill>
              </a:rPr>
              <a:t>いろう　</a:t>
            </a:r>
            <a:r>
              <a:rPr kumimoji="0" lang="ja-JP" altLang="en-US" sz="3600" kern="0" dirty="0" err="1" smtClean="0">
                <a:solidFill>
                  <a:schemeClr val="bg1"/>
                </a:solidFill>
              </a:rPr>
              <a:t>れん</a:t>
            </a:r>
            <a:r>
              <a:rPr kumimoji="0" lang="ja-JP" altLang="en-US" sz="3600" kern="0" dirty="0" smtClean="0">
                <a:solidFill>
                  <a:schemeClr val="bg1"/>
                </a:solidFill>
              </a:rPr>
              <a:t>太郎</a:t>
            </a:r>
            <a:endParaRPr kumimoji="0" lang="en-US" altLang="ja-JP" sz="3600" kern="0" dirty="0" smtClean="0">
              <a:solidFill>
                <a:schemeClr val="bg1"/>
              </a:solidFill>
            </a:endParaRPr>
          </a:p>
          <a:p>
            <a:pPr>
              <a:lnSpc>
                <a:spcPct val="120000"/>
              </a:lnSpc>
            </a:pPr>
            <a:r>
              <a:rPr kumimoji="0" lang="ja-JP" altLang="en-US" sz="3600" kern="0" dirty="0" smtClean="0">
                <a:solidFill>
                  <a:schemeClr val="bg1"/>
                </a:solidFill>
              </a:rPr>
              <a:t>青年部　部長</a:t>
            </a:r>
            <a:endParaRPr kumimoji="0" lang="en-US" altLang="ja-JP" sz="3600" kern="0" dirty="0" smtClean="0">
              <a:solidFill>
                <a:schemeClr val="bg1"/>
              </a:solidFill>
            </a:endParaRPr>
          </a:p>
          <a:p>
            <a:pPr>
              <a:lnSpc>
                <a:spcPct val="120000"/>
              </a:lnSpc>
            </a:pPr>
            <a:r>
              <a:rPr kumimoji="0" lang="ja-JP" altLang="en-US" sz="3600" kern="0" dirty="0" smtClean="0">
                <a:solidFill>
                  <a:schemeClr val="bg1"/>
                </a:solidFill>
              </a:rPr>
              <a:t>看護師</a:t>
            </a:r>
            <a:endParaRPr kumimoji="0" lang="en-US" altLang="ja-JP" sz="3600" kern="0" dirty="0" smtClean="0">
              <a:solidFill>
                <a:schemeClr val="bg1"/>
              </a:solidFill>
            </a:endParaRPr>
          </a:p>
          <a:p>
            <a:pPr>
              <a:lnSpc>
                <a:spcPct val="120000"/>
              </a:lnSpc>
            </a:pPr>
            <a:r>
              <a:rPr kumimoji="0" lang="ja-JP" altLang="en-US" sz="3600" kern="0" dirty="0" smtClean="0">
                <a:solidFill>
                  <a:schemeClr val="bg1"/>
                </a:solidFill>
              </a:rPr>
              <a:t>３階西病棟勤務（呼吸器科）</a:t>
            </a:r>
            <a:endParaRPr kumimoji="0" lang="en-US" altLang="ja-JP" sz="3600" kern="0" dirty="0" smtClean="0">
              <a:solidFill>
                <a:schemeClr val="bg1"/>
              </a:solidFill>
            </a:endParaRPr>
          </a:p>
          <a:p>
            <a:pPr>
              <a:lnSpc>
                <a:spcPct val="120000"/>
              </a:lnSpc>
            </a:pPr>
            <a:endParaRPr kumimoji="0" lang="en-US" altLang="ja-JP" sz="3600" kern="0" dirty="0" smtClean="0">
              <a:solidFill>
                <a:schemeClr val="bg1"/>
              </a:solidFill>
            </a:endParaRPr>
          </a:p>
          <a:p>
            <a:pPr>
              <a:lnSpc>
                <a:spcPct val="120000"/>
              </a:lnSpc>
            </a:pPr>
            <a:r>
              <a:rPr kumimoji="0" lang="ja-JP" altLang="en-US" sz="3600" kern="0" dirty="0" smtClean="0">
                <a:solidFill>
                  <a:schemeClr val="bg1"/>
                </a:solidFill>
              </a:rPr>
              <a:t>趣味など</a:t>
            </a:r>
            <a:endParaRPr kumimoji="0" lang="en-US" altLang="ja-JP" sz="3600" kern="0" dirty="0" smtClean="0">
              <a:solidFill>
                <a:schemeClr val="bg1"/>
              </a:solidFill>
            </a:endParaRPr>
          </a:p>
          <a:p>
            <a:pPr>
              <a:lnSpc>
                <a:spcPct val="120000"/>
              </a:lnSpc>
            </a:pPr>
            <a:r>
              <a:rPr kumimoji="0" lang="ja-JP" altLang="en-US" sz="3600" kern="0" dirty="0" smtClean="0">
                <a:solidFill>
                  <a:schemeClr val="bg1"/>
                </a:solidFill>
              </a:rPr>
              <a:t>（その人の人柄が分かる紹介・写真等も）</a:t>
            </a:r>
            <a:endParaRPr kumimoji="0" lang="en-US" altLang="ja-JP" sz="3600" kern="0" dirty="0" smtClean="0">
              <a:solidFill>
                <a:schemeClr val="bg1"/>
              </a:solidFill>
            </a:endParaRPr>
          </a:p>
        </p:txBody>
      </p:sp>
      <p:sp>
        <p:nvSpPr>
          <p:cNvPr id="5" name="タイトル 1"/>
          <p:cNvSpPr txBox="1">
            <a:spLocks/>
          </p:cNvSpPr>
          <p:nvPr/>
        </p:nvSpPr>
        <p:spPr>
          <a:xfrm>
            <a:off x="2555776" y="692696"/>
            <a:ext cx="3756244" cy="101813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ja-JP" altLang="en-US" sz="4800" kern="0" dirty="0">
                <a:ln w="12700">
                  <a:solidFill>
                    <a:srgbClr val="00B0F0"/>
                  </a:solidFill>
                </a:ln>
                <a:solidFill>
                  <a:schemeClr val="bg1"/>
                </a:solidFill>
                <a:latin typeface="HGP創英角ﾎﾟｯﾌﾟ体" panose="040B0A00000000000000" pitchFamily="50" charset="-128"/>
                <a:ea typeface="HGP創英角ﾎﾟｯﾌﾟ体" panose="040B0A00000000000000" pitchFamily="50" charset="-128"/>
              </a:rPr>
              <a:t>自己紹介</a:t>
            </a:r>
            <a:endParaRPr kumimoji="1" lang="ja-JP" altLang="en-US" sz="4800" kern="0" dirty="0">
              <a:ln w="12700">
                <a:solidFill>
                  <a:srgbClr val="00B0F0"/>
                </a:solidFill>
              </a:ln>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771622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7" name="タイトル 1"/>
          <p:cNvSpPr>
            <a:spLocks noGrp="1"/>
          </p:cNvSpPr>
          <p:nvPr>
            <p:ph type="title"/>
          </p:nvPr>
        </p:nvSpPr>
        <p:spPr>
          <a:xfrm>
            <a:off x="379042" y="1067288"/>
            <a:ext cx="3756244" cy="1018133"/>
          </a:xfrm>
        </p:spPr>
        <p:txBody>
          <a:bodyPr/>
          <a:lstStyle/>
          <a:p>
            <a:pPr algn="ctr"/>
            <a:r>
              <a:rPr kumimoji="1" lang="ja-JP" altLang="en-US" sz="4000" dirty="0" smtClean="0">
                <a:ln w="12700">
                  <a:solidFill>
                    <a:srgbClr val="00B0F0"/>
                  </a:solidFill>
                </a:ln>
                <a:solidFill>
                  <a:schemeClr val="bg1"/>
                </a:solidFill>
                <a:latin typeface="HGP創英角ﾎﾟｯﾌﾟ体" panose="040B0A00000000000000" pitchFamily="50" charset="-128"/>
                <a:ea typeface="HGP創英角ﾎﾟｯﾌﾟ体" panose="040B0A00000000000000" pitchFamily="50" charset="-128"/>
              </a:rPr>
              <a:t>労働組合とは</a:t>
            </a:r>
            <a:endParaRPr kumimoji="1" lang="ja-JP" altLang="en-US" sz="4000" dirty="0">
              <a:ln w="12700">
                <a:solidFill>
                  <a:srgbClr val="00B0F0"/>
                </a:solidFill>
              </a:ln>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8" name="コンテンツ プレースホルダー 2"/>
          <p:cNvSpPr txBox="1">
            <a:spLocks/>
          </p:cNvSpPr>
          <p:nvPr/>
        </p:nvSpPr>
        <p:spPr>
          <a:xfrm>
            <a:off x="350883" y="1700808"/>
            <a:ext cx="3976494" cy="281646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ja-JP" altLang="en-US" sz="2400" kern="0" dirty="0">
              <a:solidFill>
                <a:srgbClr val="FFFFFF"/>
              </a:solidFill>
            </a:endParaRPr>
          </a:p>
        </p:txBody>
      </p:sp>
      <p:sp>
        <p:nvSpPr>
          <p:cNvPr id="3" name="正方形/長方形 2"/>
          <p:cNvSpPr/>
          <p:nvPr/>
        </p:nvSpPr>
        <p:spPr>
          <a:xfrm>
            <a:off x="267574" y="2196325"/>
            <a:ext cx="4032448" cy="400110"/>
          </a:xfrm>
          <a:prstGeom prst="rect">
            <a:avLst/>
          </a:prstGeom>
        </p:spPr>
        <p:txBody>
          <a:bodyPr wrap="square">
            <a:spAutoFit/>
          </a:bodyPr>
          <a:lstStyle/>
          <a:p>
            <a:pPr>
              <a:buClr>
                <a:srgbClr val="000000"/>
              </a:buClr>
              <a:buFont typeface="Arial"/>
              <a:buNone/>
            </a:pPr>
            <a:r>
              <a:rPr kumimoji="0" lang="ja-JP" altLang="en-US" sz="2000" kern="100" dirty="0" smtClean="0">
                <a:ln w="3175">
                  <a:solidFill>
                    <a:srgbClr val="00B0F0"/>
                  </a:solidFill>
                </a:ln>
                <a:solidFill>
                  <a:srgbClr val="FFFFFF"/>
                </a:solidFill>
                <a:ea typeface="HGP創英角ｺﾞｼｯｸUB" panose="020B0900000000000000" pitchFamily="50" charset="-128"/>
                <a:cs typeface="Times New Roman"/>
                <a:sym typeface="Arial"/>
              </a:rPr>
              <a:t>　</a:t>
            </a:r>
            <a:endParaRPr kumimoji="0" lang="ja-JP" altLang="en-US" sz="2000" kern="0" dirty="0">
              <a:ln>
                <a:solidFill>
                  <a:srgbClr val="00B0F0"/>
                </a:solidFill>
              </a:ln>
              <a:solidFill>
                <a:srgbClr val="FFFFFF"/>
              </a:solidFill>
              <a:latin typeface="HGP創英角ｺﾞｼｯｸUB" panose="020B0900000000000000" pitchFamily="50" charset="-128"/>
              <a:ea typeface="HGP創英角ｺﾞｼｯｸUB" panose="020B0900000000000000" pitchFamily="50" charset="-128"/>
              <a:cs typeface="Arial"/>
              <a:sym typeface="Arial"/>
            </a:endParaRPr>
          </a:p>
        </p:txBody>
      </p:sp>
      <p:sp>
        <p:nvSpPr>
          <p:cNvPr id="2" name="正方形/長方形 1"/>
          <p:cNvSpPr/>
          <p:nvPr/>
        </p:nvSpPr>
        <p:spPr>
          <a:xfrm>
            <a:off x="243827" y="2396437"/>
            <a:ext cx="3949139" cy="2640723"/>
          </a:xfrm>
          <a:prstGeom prst="rect">
            <a:avLst/>
          </a:prstGeom>
        </p:spPr>
        <p:txBody>
          <a:bodyPr wrap="square">
            <a:spAutoFit/>
          </a:bodyPr>
          <a:lstStyle/>
          <a:p>
            <a:pPr marL="114300" lvl="0">
              <a:lnSpc>
                <a:spcPct val="115000"/>
              </a:lnSpc>
              <a:buClr>
                <a:srgbClr val="595959"/>
              </a:buClr>
              <a:buSzPts val="1800"/>
            </a:pPr>
            <a:r>
              <a:rPr lang="ja-JP" altLang="en-US" sz="3600" kern="0" dirty="0">
                <a:solidFill>
                  <a:schemeClr val="bg1"/>
                </a:solidFill>
                <a:cs typeface="Arial"/>
                <a:sym typeface="Arial"/>
              </a:rPr>
              <a:t>職場の不平・不満や問題点を一緒に解決の手助けをして</a:t>
            </a:r>
            <a:r>
              <a:rPr lang="ja-JP" altLang="en-US" sz="3600" kern="0" dirty="0" smtClean="0">
                <a:solidFill>
                  <a:schemeClr val="bg1"/>
                </a:solidFill>
                <a:cs typeface="Arial"/>
                <a:sym typeface="Arial"/>
              </a:rPr>
              <a:t>くれる</a:t>
            </a:r>
            <a:r>
              <a:rPr lang="ja-JP" altLang="en-US" sz="3600" kern="0" dirty="0">
                <a:solidFill>
                  <a:schemeClr val="bg1"/>
                </a:solidFill>
                <a:cs typeface="Arial"/>
                <a:sym typeface="Arial"/>
              </a:rPr>
              <a:t>組織です。</a:t>
            </a:r>
            <a:endParaRPr lang="en-US" altLang="ja-JP" sz="3600" kern="0" dirty="0">
              <a:solidFill>
                <a:schemeClr val="bg1"/>
              </a:solidFill>
              <a:cs typeface="Arial"/>
              <a:sym typeface="Arial"/>
            </a:endParaRP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7814" y="4077072"/>
            <a:ext cx="1717345" cy="2594352"/>
          </a:xfrm>
          <a:prstGeom prst="rect">
            <a:avLst/>
          </a:prstGeom>
        </p:spPr>
      </p:pic>
      <p:sp>
        <p:nvSpPr>
          <p:cNvPr id="4" name="AutoShape 2" descr="医労連カット集〈カイ君〉5">
            <a:hlinkClick r:id="rId5"/>
          </p:cNvPr>
          <p:cNvSpPr>
            <a:spLocks noChangeAspect="1" noChangeArrowheads="1"/>
          </p:cNvSpPr>
          <p:nvPr/>
        </p:nvSpPr>
        <p:spPr bwMode="auto">
          <a:xfrm>
            <a:off x="120650"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4" descr="医労連カット集〈カイ君〉5">
            <a:hlinkClick r:id="rId5"/>
          </p:cNvPr>
          <p:cNvSpPr>
            <a:spLocks noChangeAspect="1" noChangeArrowheads="1"/>
          </p:cNvSpPr>
          <p:nvPr/>
        </p:nvSpPr>
        <p:spPr bwMode="auto">
          <a:xfrm>
            <a:off x="273050" y="799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6" descr="http://irouren.or.jp/member/assets_c/2013/07/kai05-thumb-700xauto-345.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8" descr="http://irouren.or.jp/member/assets_c/2013/07/kai05-thumb-700xauto-345.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1" descr="http://irouren.or.jp/member/assets_c/2013/07/kai05-thumb-700xauto-345.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コンテンツ プレースホルダー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9894" y="473075"/>
            <a:ext cx="3152298" cy="2872627"/>
          </a:xfrm>
          <a:prstGeom prst="rect">
            <a:avLst/>
          </a:prstGeom>
        </p:spPr>
      </p:pic>
    </p:spTree>
    <p:extLst>
      <p:ext uri="{BB962C8B-B14F-4D97-AF65-F5344CB8AC3E}">
        <p14:creationId xmlns:p14="http://schemas.microsoft.com/office/powerpoint/2010/main" val="1650401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5" name="タイトル 1"/>
          <p:cNvSpPr>
            <a:spLocks noGrp="1"/>
          </p:cNvSpPr>
          <p:nvPr>
            <p:ph type="title"/>
          </p:nvPr>
        </p:nvSpPr>
        <p:spPr>
          <a:xfrm>
            <a:off x="311700" y="593367"/>
            <a:ext cx="3684236" cy="915420"/>
          </a:xfrm>
        </p:spPr>
        <p:txBody>
          <a:bodyPr/>
          <a:lstStyle/>
          <a:p>
            <a:r>
              <a:rPr kumimoji="1" lang="ja-JP" altLang="en-US" sz="4000" dirty="0">
                <a:solidFill>
                  <a:srgbClr val="FF0066"/>
                </a:solidFill>
                <a:latin typeface="HGP創英角ﾎﾟｯﾌﾟ体" panose="040B0A00000000000000" pitchFamily="50" charset="-128"/>
                <a:ea typeface="HGP創英角ﾎﾟｯﾌﾟ体" panose="040B0A00000000000000" pitchFamily="50" charset="-128"/>
              </a:rPr>
              <a:t>労働</a:t>
            </a:r>
            <a:r>
              <a:rPr kumimoji="1" lang="ja-JP" altLang="en-US" sz="4000" dirty="0" smtClean="0">
                <a:solidFill>
                  <a:srgbClr val="FF0066"/>
                </a:solidFill>
                <a:latin typeface="HGP創英角ﾎﾟｯﾌﾟ体" panose="040B0A00000000000000" pitchFamily="50" charset="-128"/>
                <a:ea typeface="HGP創英角ﾎﾟｯﾌﾟ体" panose="040B0A00000000000000" pitchFamily="50" charset="-128"/>
              </a:rPr>
              <a:t>組合とは</a:t>
            </a:r>
            <a:endParaRPr kumimoji="1" lang="ja-JP" altLang="en-US" sz="4000" dirty="0">
              <a:solidFill>
                <a:srgbClr val="FF0066"/>
              </a:solidFill>
              <a:latin typeface="HGP創英角ﾎﾟｯﾌﾟ体" panose="040B0A00000000000000" pitchFamily="50" charset="-128"/>
              <a:ea typeface="HGP創英角ﾎﾟｯﾌﾟ体" panose="040B0A00000000000000" pitchFamily="50" charset="-128"/>
            </a:endParaRPr>
          </a:p>
        </p:txBody>
      </p:sp>
      <p:sp>
        <p:nvSpPr>
          <p:cNvPr id="6" name="コンテンツ プレースホルダー 2"/>
          <p:cNvSpPr txBox="1">
            <a:spLocks/>
          </p:cNvSpPr>
          <p:nvPr/>
        </p:nvSpPr>
        <p:spPr>
          <a:xfrm>
            <a:off x="304800" y="1447800"/>
            <a:ext cx="5779368" cy="75706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r>
              <a:rPr kumimoji="0" lang="ja-JP" altLang="en-US" sz="2000" kern="0" dirty="0" smtClean="0">
                <a:latin typeface="HG丸ｺﾞｼｯｸM-PRO" panose="020F0600000000000000" pitchFamily="50" charset="-128"/>
                <a:ea typeface="HG丸ｺﾞｼｯｸM-PRO" panose="020F0600000000000000" pitchFamily="50" charset="-128"/>
              </a:rPr>
              <a:t>（例）アルバイトをしていて、こんな悩みが</a:t>
            </a:r>
            <a:r>
              <a:rPr kumimoji="0" lang="en-US" altLang="ja-JP" sz="2000" kern="0" dirty="0" smtClean="0">
                <a:latin typeface="HG丸ｺﾞｼｯｸM-PRO" panose="020F0600000000000000" pitchFamily="50" charset="-128"/>
                <a:ea typeface="HG丸ｺﾞｼｯｸM-PRO" panose="020F0600000000000000" pitchFamily="50" charset="-128"/>
              </a:rPr>
              <a:t>…</a:t>
            </a:r>
          </a:p>
          <a:p>
            <a:pPr marL="0" indent="0">
              <a:buFont typeface="Arial"/>
              <a:buNone/>
            </a:pPr>
            <a:r>
              <a:rPr kumimoji="1" lang="ja-JP" altLang="en-US" sz="2000" kern="0" dirty="0" smtClean="0">
                <a:latin typeface="HG丸ｺﾞｼｯｸM-PRO" panose="020F0600000000000000" pitchFamily="50" charset="-128"/>
                <a:ea typeface="HG丸ｺﾞｼｯｸM-PRO" panose="020F0600000000000000" pitchFamily="50" charset="-128"/>
              </a:rPr>
              <a:t>　</a:t>
            </a:r>
            <a:endParaRPr kumimoji="0" lang="en-US" altLang="ja-JP" sz="2000" kern="0" dirty="0" smtClean="0">
              <a:latin typeface="HG丸ｺﾞｼｯｸM-PRO" panose="020F0600000000000000" pitchFamily="50" charset="-128"/>
              <a:ea typeface="HG丸ｺﾞｼｯｸM-PRO" panose="020F0600000000000000" pitchFamily="50" charset="-128"/>
            </a:endParaRPr>
          </a:p>
        </p:txBody>
      </p:sp>
      <p:sp>
        <p:nvSpPr>
          <p:cNvPr id="9" name="円/楕円 8"/>
          <p:cNvSpPr/>
          <p:nvPr/>
        </p:nvSpPr>
        <p:spPr>
          <a:xfrm>
            <a:off x="304800" y="2138612"/>
            <a:ext cx="4618072" cy="1450072"/>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休憩</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が取れない！</a:t>
            </a:r>
            <a:endParaRPr lang="en-US" altLang="ja-JP" sz="28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0" name="円/楕円 9"/>
          <p:cNvSpPr/>
          <p:nvPr/>
        </p:nvSpPr>
        <p:spPr>
          <a:xfrm>
            <a:off x="3937931" y="3212976"/>
            <a:ext cx="4968552" cy="1512168"/>
          </a:xfrm>
          <a:prstGeom prst="ellipse">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休みがとれない！</a:t>
            </a:r>
            <a:endParaRPr lang="ja-JP" altLang="en-US" sz="28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1" name="円/楕円 10"/>
          <p:cNvSpPr/>
          <p:nvPr/>
        </p:nvSpPr>
        <p:spPr>
          <a:xfrm>
            <a:off x="304800" y="4581128"/>
            <a:ext cx="5040560" cy="1613952"/>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サービス</a:t>
            </a:r>
            <a:r>
              <a:rPr lang="ja-JP" altLang="en-US" sz="2800" dirty="0" smtClean="0">
                <a:solidFill>
                  <a:schemeClr val="tx1"/>
                </a:solidFill>
                <a:latin typeface="HGP創英角ｺﾞｼｯｸUB" panose="020B0900000000000000" pitchFamily="50" charset="-128"/>
                <a:ea typeface="HGP創英角ｺﾞｼｯｸUB" panose="020B0900000000000000" pitchFamily="50" charset="-128"/>
              </a:rPr>
              <a:t>残業が多い！</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3076" name="Picture 4" descr="https://2.bp.blogspot.com/-Rmyr6CSvlRI/VUIJs1D_PQI/AAAAAAAAtX4/oc63SOApVZI/s800/business_service_zangyou.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4" y="798121"/>
            <a:ext cx="2183120" cy="214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233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5" name="タイトル 1"/>
          <p:cNvSpPr>
            <a:spLocks noGrp="1"/>
          </p:cNvSpPr>
          <p:nvPr>
            <p:ph type="title"/>
          </p:nvPr>
        </p:nvSpPr>
        <p:spPr>
          <a:xfrm>
            <a:off x="107504" y="489111"/>
            <a:ext cx="5628452" cy="915420"/>
          </a:xfrm>
        </p:spPr>
        <p:txBody>
          <a:bodyPr/>
          <a:lstStyle/>
          <a:p>
            <a:r>
              <a:rPr lang="ja-JP" altLang="en-US" sz="4000" dirty="0">
                <a:solidFill>
                  <a:srgbClr val="FF0066"/>
                </a:solidFill>
                <a:latin typeface="HGP創英角ｺﾞｼｯｸUB" panose="020B0900000000000000" pitchFamily="50" charset="-128"/>
                <a:ea typeface="HGP創英角ｺﾞｼｯｸUB" panose="020B0900000000000000" pitchFamily="50" charset="-128"/>
              </a:rPr>
              <a:t>そこで労働組合の出番！</a:t>
            </a:r>
            <a:endParaRPr kumimoji="1" lang="ja-JP" altLang="en-US" sz="4000" dirty="0">
              <a:solidFill>
                <a:srgbClr val="FF0066"/>
              </a:solidFill>
              <a:latin typeface="HGP創英角ﾎﾟｯﾌﾟ体" panose="040B0A00000000000000" pitchFamily="50" charset="-128"/>
              <a:ea typeface="HGP創英角ﾎﾟｯﾌﾟ体" panose="040B0A00000000000000" pitchFamily="50" charset="-128"/>
            </a:endParaRPr>
          </a:p>
        </p:txBody>
      </p:sp>
      <p:sp>
        <p:nvSpPr>
          <p:cNvPr id="7" name="コンテンツ プレースホルダー 5"/>
          <p:cNvSpPr txBox="1">
            <a:spLocks/>
          </p:cNvSpPr>
          <p:nvPr/>
        </p:nvSpPr>
        <p:spPr bwMode="auto">
          <a:xfrm>
            <a:off x="107504" y="1340768"/>
            <a:ext cx="669674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
                <a:srgbClr val="FF9999"/>
              </a:buClr>
              <a:buFont typeface="Wingdings" panose="05000000000000000000" pitchFamily="2" charset="2"/>
              <a:buChar char="l"/>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9999"/>
              </a:buClr>
              <a:buFont typeface="Wingdings" panose="05000000000000000000" pitchFamily="2" charset="2"/>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9999"/>
              </a:buClr>
              <a:buFont typeface="Wingdings" panose="05000000000000000000" pitchFamily="2" charset="2"/>
              <a:buChar char="l"/>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9999"/>
              </a:buClr>
              <a:buFont typeface="Wingdings" panose="05000000000000000000" pitchFamily="2" charset="2"/>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9999"/>
              </a:buClr>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FF9999"/>
              </a:buClr>
              <a:buSzTx/>
              <a:buNone/>
              <a:tabLst/>
              <a:defRPr/>
            </a:pPr>
            <a:r>
              <a:rPr kumimoji="1" lang="ja-JP" altLang="en-US" sz="3200" b="0" i="0" u="none" strike="noStrike" kern="120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　労働組合は憲法に保障されている</a:t>
            </a:r>
            <a:endParaRPr kumimoji="1" lang="en-US" altLang="ja-JP" sz="3200" b="0" i="0" u="none" strike="noStrike" kern="120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100000"/>
              </a:lnSpc>
              <a:spcBef>
                <a:spcPct val="20000"/>
              </a:spcBef>
              <a:spcAft>
                <a:spcPct val="0"/>
              </a:spcAft>
              <a:buClr>
                <a:srgbClr val="FF9999"/>
              </a:buClr>
              <a:buSzTx/>
              <a:buNone/>
              <a:tabLst/>
              <a:defRPr/>
            </a:pPr>
            <a:r>
              <a:rPr lang="ja-JP" altLang="en-US" dirty="0">
                <a:solidFill>
                  <a:srgbClr val="000000"/>
                </a:solidFill>
                <a:latin typeface="HGP創英角ｺﾞｼｯｸUB" panose="020B0900000000000000" pitchFamily="50" charset="-128"/>
                <a:ea typeface="HGP創英角ｺﾞｼｯｸUB" panose="020B0900000000000000" pitchFamily="50" charset="-128"/>
              </a:rPr>
              <a:t>　</a:t>
            </a:r>
            <a:r>
              <a:rPr kumimoji="1" lang="ja-JP" altLang="en-US" sz="3200" b="0" i="0" u="none" strike="noStrike" kern="120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唯一の団体</a:t>
            </a:r>
            <a:endParaRPr kumimoji="1" lang="en-US" altLang="ja-JP" sz="3200" b="0" i="0" u="none" strike="noStrike" kern="120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9999"/>
              </a:buClr>
              <a:buSzTx/>
              <a:buFont typeface="Wingdings" panose="05000000000000000000" pitchFamily="2" charset="2"/>
              <a:buNone/>
              <a:tabLst/>
              <a:defRPr/>
            </a:pPr>
            <a:r>
              <a:rPr kumimoji="1" lang="ja-JP" altLang="en-US" sz="3200" b="0" i="0" u="none" strike="noStrike" kern="1200" cap="none" spc="0" normalizeH="0" baseline="0" noProof="0" dirty="0" smtClean="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２８条　労働三権</a:t>
            </a:r>
            <a:endParaRPr kumimoji="1" lang="en-US" altLang="ja-JP" sz="3200" b="0" i="0" u="none" strike="noStrike" kern="1200" cap="none" spc="0" normalizeH="0" baseline="0" noProof="0" dirty="0" smtClean="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9999"/>
              </a:buClr>
              <a:buSzTx/>
              <a:buFont typeface="Wingdings" panose="05000000000000000000" pitchFamily="2" charset="2"/>
              <a:buNone/>
              <a:tabLst/>
              <a:defRPr/>
            </a:pPr>
            <a:r>
              <a:rPr kumimoji="1" lang="ja-JP" altLang="en-US" sz="2800" b="0" i="0" u="none" strike="noStrike" kern="120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「団結権」</a:t>
            </a:r>
            <a:endParaRPr kumimoji="1" lang="en-US" altLang="ja-JP" sz="2800" b="0" i="0" u="none" strike="noStrike" kern="120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9999"/>
              </a:buClr>
              <a:buSzTx/>
              <a:buFont typeface="Wingdings" panose="05000000000000000000" pitchFamily="2" charset="2"/>
              <a:buNone/>
              <a:tabLst/>
              <a:defRPr/>
            </a:pPr>
            <a:r>
              <a:rPr kumimoji="1" lang="ja-JP" altLang="en-US" sz="2800" b="0" i="0" u="none" strike="noStrike" kern="120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「団体交渉権」</a:t>
            </a:r>
            <a:endParaRPr kumimoji="1" lang="en-US" altLang="ja-JP" sz="2800" b="0" i="0" u="none" strike="noStrike" kern="120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9999"/>
              </a:buClr>
              <a:buSzTx/>
              <a:buFont typeface="Wingdings" panose="05000000000000000000" pitchFamily="2" charset="2"/>
              <a:buNone/>
              <a:tabLst/>
              <a:defRPr/>
            </a:pPr>
            <a:r>
              <a:rPr kumimoji="1" lang="ja-JP" altLang="en-US" sz="2800" b="0" i="0" u="none" strike="noStrike" kern="120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「団体行動権」</a:t>
            </a:r>
            <a:endParaRPr kumimoji="1" lang="en-US" altLang="ja-JP" sz="2800" b="0" i="0" u="none" strike="noStrike" kern="120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100000"/>
              </a:lnSpc>
              <a:spcBef>
                <a:spcPct val="20000"/>
              </a:spcBef>
              <a:spcAft>
                <a:spcPct val="0"/>
              </a:spcAft>
              <a:buClr>
                <a:srgbClr val="FF9999"/>
              </a:buClr>
              <a:buSzTx/>
              <a:buFont typeface="Wingdings" panose="05000000000000000000" pitchFamily="2" charset="2"/>
              <a:buNone/>
              <a:tabLst/>
              <a:defRPr/>
            </a:pPr>
            <a:r>
              <a:rPr kumimoji="1" lang="ja-JP" altLang="en-US" sz="3200" b="0" i="0" u="none" strike="noStrike" kern="1200" cap="none" spc="0" normalizeH="0" baseline="0" noProof="0" dirty="0" smtClean="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労働組合に入っていれば、</a:t>
            </a:r>
            <a:endParaRPr kumimoji="1" lang="en-US" altLang="ja-JP" sz="3200" b="0" i="0" u="none" strike="noStrike" kern="1200" cap="none" spc="0" normalizeH="0" baseline="0" noProof="0" dirty="0" smtClean="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100000"/>
              </a:lnSpc>
              <a:spcBef>
                <a:spcPct val="20000"/>
              </a:spcBef>
              <a:spcAft>
                <a:spcPct val="0"/>
              </a:spcAft>
              <a:buClr>
                <a:srgbClr val="FF9999"/>
              </a:buClr>
              <a:buSzTx/>
              <a:buFont typeface="Wingdings" panose="05000000000000000000" pitchFamily="2" charset="2"/>
              <a:buNone/>
              <a:tabLst/>
              <a:defRPr/>
            </a:pPr>
            <a:r>
              <a:rPr kumimoji="1" lang="ja-JP" altLang="en-US" sz="3200" b="0" i="0" u="none" strike="noStrike" kern="1200" cap="none" spc="0" normalizeH="0" baseline="0" noProof="0" dirty="0" smtClean="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一人で言えないことでも</a:t>
            </a: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仲間と一緒に</a:t>
            </a:r>
            <a:r>
              <a:rPr kumimoji="1" lang="ja-JP" altLang="en-US" sz="3200" b="0" i="0" u="none" strike="noStrike" kern="1200" cap="none" spc="0" normalizeH="0" baseline="0" noProof="0" dirty="0" smtClean="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声をあげて要求実現ができる！</a:t>
            </a:r>
            <a:endParaRPr kumimoji="1" lang="ja-JP" altLang="en-US" sz="3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4168" y="1772816"/>
            <a:ext cx="2594234" cy="3789040"/>
          </a:xfrm>
          <a:prstGeom prst="rect">
            <a:avLst/>
          </a:prstGeom>
        </p:spPr>
      </p:pic>
    </p:spTree>
    <p:extLst>
      <p:ext uri="{BB962C8B-B14F-4D97-AF65-F5344CB8AC3E}">
        <p14:creationId xmlns:p14="http://schemas.microsoft.com/office/powerpoint/2010/main" val="879387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12" name="円/楕円 11"/>
          <p:cNvSpPr/>
          <p:nvPr/>
        </p:nvSpPr>
        <p:spPr>
          <a:xfrm>
            <a:off x="2112670" y="4183371"/>
            <a:ext cx="4687949" cy="2484476"/>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350"/>
          </a:p>
        </p:txBody>
      </p:sp>
      <p:sp>
        <p:nvSpPr>
          <p:cNvPr id="13" name="円/楕円 12"/>
          <p:cNvSpPr/>
          <p:nvPr/>
        </p:nvSpPr>
        <p:spPr>
          <a:xfrm>
            <a:off x="4686304" y="1772847"/>
            <a:ext cx="3918144" cy="2592287"/>
          </a:xfrm>
          <a:prstGeom prst="ellipse">
            <a:avLst/>
          </a:prstGeom>
          <a:gradFill flip="none" rotWithShape="1">
            <a:gsLst>
              <a:gs pos="0">
                <a:srgbClr val="DD09A0">
                  <a:tint val="66000"/>
                  <a:satMod val="160000"/>
                </a:srgbClr>
              </a:gs>
              <a:gs pos="50000">
                <a:srgbClr val="DD09A0">
                  <a:tint val="44500"/>
                  <a:satMod val="160000"/>
                </a:srgbClr>
              </a:gs>
              <a:gs pos="100000">
                <a:srgbClr val="DD09A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円/楕円 13"/>
          <p:cNvSpPr/>
          <p:nvPr/>
        </p:nvSpPr>
        <p:spPr>
          <a:xfrm>
            <a:off x="520351" y="1772847"/>
            <a:ext cx="3936206" cy="2505367"/>
          </a:xfrm>
          <a:prstGeom prst="ellipse">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162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350"/>
          </a:p>
        </p:txBody>
      </p:sp>
      <p:sp>
        <p:nvSpPr>
          <p:cNvPr id="15" name="Rectangle 7"/>
          <p:cNvSpPr txBox="1">
            <a:spLocks noChangeArrowheads="1"/>
          </p:cNvSpPr>
          <p:nvPr/>
        </p:nvSpPr>
        <p:spPr>
          <a:xfrm>
            <a:off x="309427" y="2052868"/>
            <a:ext cx="4395689" cy="1945264"/>
          </a:xfrm>
          <a:prstGeom prst="rect">
            <a:avLst/>
          </a:prstGeom>
          <a:extLst>
            <a:ext uri="{91240B29-F687-4F45-9708-019B960494DF}">
              <a14:hiddenLine xmlns:a14="http://schemas.microsoft.com/office/drawing/2010/main" w="25400">
                <a:solidFill>
                  <a:srgbClr val="000000"/>
                </a:solidFill>
                <a:miter lim="800000"/>
                <a:headEnd/>
                <a:tailEnd/>
              </a14:hiddenLine>
            </a:ext>
          </a:extLst>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500"/>
              </a:lnSpc>
              <a:spcBef>
                <a:spcPct val="0"/>
              </a:spcBef>
              <a:buFontTx/>
              <a:buNone/>
            </a:pPr>
            <a:r>
              <a:rPr kumimoji="0" lang="ja-JP" altLang="en-US" sz="2400" b="1" kern="0" dirty="0" smtClean="0">
                <a:solidFill>
                  <a:srgbClr val="002060"/>
                </a:solidFill>
                <a:latin typeface="HG丸ｺﾞｼｯｸM-PRO" panose="020F0600000000000000" pitchFamily="50" charset="-128"/>
                <a:ea typeface="HG丸ｺﾞｼｯｸM-PRO" panose="020F0600000000000000" pitchFamily="50" charset="-128"/>
              </a:rPr>
              <a:t>給与や休暇など</a:t>
            </a:r>
          </a:p>
          <a:p>
            <a:pPr algn="ctr">
              <a:lnSpc>
                <a:spcPts val="3500"/>
              </a:lnSpc>
              <a:spcBef>
                <a:spcPct val="0"/>
              </a:spcBef>
              <a:buFontTx/>
              <a:buNone/>
            </a:pPr>
            <a:r>
              <a:rPr kumimoji="0" lang="ja-JP" altLang="en-US" sz="2400" b="1" kern="0" dirty="0" smtClean="0">
                <a:solidFill>
                  <a:srgbClr val="002060"/>
                </a:solidFill>
                <a:latin typeface="HG丸ｺﾞｼｯｸM-PRO" panose="020F0600000000000000" pitchFamily="50" charset="-128"/>
                <a:ea typeface="HG丸ｺﾞｼｯｸM-PRO" panose="020F0600000000000000" pitchFamily="50" charset="-128"/>
              </a:rPr>
              <a:t>労働条件の改善</a:t>
            </a:r>
            <a:endParaRPr kumimoji="0" lang="ja-JP" altLang="en-US" sz="2400" b="1" kern="0" dirty="0" smtClean="0"/>
          </a:p>
          <a:p>
            <a:pPr>
              <a:lnSpc>
                <a:spcPts val="3500"/>
              </a:lnSpc>
              <a:buFontTx/>
              <a:buNone/>
            </a:pPr>
            <a:r>
              <a:rPr kumimoji="0" lang="ja-JP" altLang="en-US" sz="2000" kern="0" dirty="0" smtClean="0">
                <a:latin typeface="+mj-ea"/>
                <a:ea typeface="+mj-ea"/>
              </a:rPr>
              <a:t>　　　春闘や秋闘で理事会と交渉して</a:t>
            </a:r>
            <a:endParaRPr kumimoji="0" lang="en-US" altLang="ja-JP" sz="2000" kern="0" dirty="0" smtClean="0">
              <a:latin typeface="+mj-ea"/>
              <a:ea typeface="+mj-ea"/>
            </a:endParaRPr>
          </a:p>
          <a:p>
            <a:pPr>
              <a:lnSpc>
                <a:spcPts val="3500"/>
              </a:lnSpc>
              <a:buFontTx/>
              <a:buNone/>
            </a:pPr>
            <a:r>
              <a:rPr kumimoji="0" lang="ja-JP" altLang="en-US" sz="2000" kern="0" dirty="0" smtClean="0">
                <a:latin typeface="+mj-ea"/>
                <a:ea typeface="+mj-ea"/>
              </a:rPr>
              <a:t>　　　 改善を図ります。</a:t>
            </a:r>
            <a:endParaRPr kumimoji="0" lang="ja-JP" altLang="en-US" sz="2000" kern="0" dirty="0">
              <a:latin typeface="+mj-ea"/>
              <a:ea typeface="+mj-ea"/>
            </a:endParaRPr>
          </a:p>
        </p:txBody>
      </p:sp>
      <p:sp>
        <p:nvSpPr>
          <p:cNvPr id="16" name="Rectangle 6"/>
          <p:cNvSpPr txBox="1">
            <a:spLocks noChangeArrowheads="1"/>
          </p:cNvSpPr>
          <p:nvPr/>
        </p:nvSpPr>
        <p:spPr>
          <a:xfrm>
            <a:off x="4523484" y="2115755"/>
            <a:ext cx="4315794" cy="1882380"/>
          </a:xfrm>
          <a:prstGeom prst="rect">
            <a:avLst/>
          </a:prstGeom>
          <a:extLst>
            <a:ext uri="{91240B29-F687-4F45-9708-019B960494DF}">
              <a14:hiddenLine xmlns:a14="http://schemas.microsoft.com/office/drawing/2010/main" w="25400">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300"/>
              </a:lnSpc>
              <a:buFontTx/>
              <a:buNone/>
            </a:pPr>
            <a:r>
              <a:rPr kumimoji="0" lang="ja-JP" altLang="en-US" sz="2400" b="1" kern="0" dirty="0" smtClean="0">
                <a:solidFill>
                  <a:srgbClr val="002060"/>
                </a:solidFill>
                <a:latin typeface="HG丸ｺﾞｼｯｸM-PRO" panose="020F0600000000000000" pitchFamily="50" charset="-128"/>
                <a:ea typeface="HG丸ｺﾞｼｯｸM-PRO" panose="020F0600000000000000" pitchFamily="50" charset="-128"/>
              </a:rPr>
              <a:t>医師・看護師・介護士など</a:t>
            </a:r>
            <a:endParaRPr kumimoji="0" lang="en-US" altLang="ja-JP" sz="2400" b="1" kern="0" dirty="0" smtClean="0">
              <a:solidFill>
                <a:srgbClr val="002060"/>
              </a:solidFill>
              <a:latin typeface="HG丸ｺﾞｼｯｸM-PRO" panose="020F0600000000000000" pitchFamily="50" charset="-128"/>
              <a:ea typeface="HG丸ｺﾞｼｯｸM-PRO" panose="020F0600000000000000" pitchFamily="50" charset="-128"/>
            </a:endParaRPr>
          </a:p>
          <a:p>
            <a:pPr algn="ctr">
              <a:lnSpc>
                <a:spcPts val="3300"/>
              </a:lnSpc>
              <a:buFontTx/>
              <a:buNone/>
            </a:pPr>
            <a:r>
              <a:rPr kumimoji="0" lang="ja-JP" altLang="en-US" sz="2400" b="1" kern="0" dirty="0" smtClean="0">
                <a:solidFill>
                  <a:srgbClr val="002060"/>
                </a:solidFill>
                <a:latin typeface="HG丸ｺﾞｼｯｸM-PRO" panose="020F0600000000000000" pitchFamily="50" charset="-128"/>
                <a:ea typeface="HG丸ｺﾞｼｯｸM-PRO" panose="020F0600000000000000" pitchFamily="50" charset="-128"/>
              </a:rPr>
              <a:t>医療従事者の増員</a:t>
            </a:r>
            <a:endParaRPr kumimoji="0" lang="en-US" altLang="ja-JP" sz="2400" b="1" kern="0" dirty="0">
              <a:ea typeface="HG丸ｺﾞｼｯｸM-PRO" panose="020F0600000000000000" pitchFamily="50" charset="-128"/>
            </a:endParaRPr>
          </a:p>
          <a:p>
            <a:pPr algn="ctr">
              <a:lnSpc>
                <a:spcPts val="2600"/>
              </a:lnSpc>
              <a:buFontTx/>
              <a:buNone/>
            </a:pPr>
            <a:r>
              <a:rPr kumimoji="0" lang="ja-JP" altLang="en-US" sz="2000" kern="0" dirty="0" smtClean="0">
                <a:latin typeface="+mn-ea"/>
                <a:ea typeface="+mn-ea"/>
              </a:rPr>
              <a:t>・病院や県、厚労省に要求</a:t>
            </a:r>
          </a:p>
          <a:p>
            <a:pPr>
              <a:lnSpc>
                <a:spcPts val="2600"/>
              </a:lnSpc>
              <a:buFontTx/>
              <a:buNone/>
            </a:pPr>
            <a:r>
              <a:rPr kumimoji="0" lang="ja-JP" altLang="en-US" sz="2000" kern="0" dirty="0" smtClean="0">
                <a:latin typeface="+mn-ea"/>
                <a:ea typeface="+mn-ea"/>
              </a:rPr>
              <a:t>        ・政府やマスコミにも訴え、</a:t>
            </a:r>
          </a:p>
          <a:p>
            <a:pPr>
              <a:lnSpc>
                <a:spcPts val="2600"/>
              </a:lnSpc>
              <a:buFontTx/>
              <a:buNone/>
            </a:pPr>
            <a:r>
              <a:rPr kumimoji="0" lang="ja-JP" altLang="en-US" sz="2000" kern="0" dirty="0" smtClean="0">
                <a:latin typeface="+mn-ea"/>
                <a:ea typeface="+mn-ea"/>
              </a:rPr>
              <a:t>　　     社会問題にもなっています。</a:t>
            </a:r>
          </a:p>
          <a:p>
            <a:pPr algn="ctr">
              <a:lnSpc>
                <a:spcPts val="3200"/>
              </a:lnSpc>
              <a:buFontTx/>
              <a:buNone/>
            </a:pPr>
            <a:endParaRPr kumimoji="0" lang="en-US" altLang="ja-JP" sz="1800" kern="0" dirty="0"/>
          </a:p>
        </p:txBody>
      </p:sp>
      <p:sp>
        <p:nvSpPr>
          <p:cNvPr id="17" name="Rectangle 8"/>
          <p:cNvSpPr txBox="1">
            <a:spLocks noChangeArrowheads="1"/>
          </p:cNvSpPr>
          <p:nvPr/>
        </p:nvSpPr>
        <p:spPr>
          <a:xfrm>
            <a:off x="2507260" y="4725174"/>
            <a:ext cx="4032448" cy="1797121"/>
          </a:xfrm>
          <a:prstGeom prst="rect">
            <a:avLst/>
          </a:prstGeom>
          <a:extLst>
            <a:ext uri="{91240B29-F687-4F45-9708-019B960494DF}">
              <a14:hiddenLine xmlns:a14="http://schemas.microsoft.com/office/drawing/2010/main" w="25400">
                <a:solidFill>
                  <a:srgbClr val="000000"/>
                </a:solidFill>
                <a:miter lim="800000"/>
                <a:headEnd/>
                <a:tailEnd/>
              </a14:hiddenLine>
            </a:ext>
          </a:extLst>
        </p:spPr>
        <p:txBody>
          <a:bodyPr vert="horz" lIns="68580" tIns="34290" rIns="68580" bIns="34290" rtlCol="0">
            <a:normAutofit/>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kumimoji="1" sz="2400" kern="1200">
                <a:solidFill>
                  <a:schemeClr val="tx1"/>
                </a:solidFill>
                <a:latin typeface="ＭＳ Ｐ明朝" panose="02020600040205080304" pitchFamily="18" charset="-128"/>
                <a:ea typeface="ＭＳ Ｐ明朝" panose="02020600040205080304" pitchFamily="18" charset="-128"/>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kumimoji="1" sz="2000" kern="1200">
                <a:solidFill>
                  <a:schemeClr val="tx1"/>
                </a:solidFill>
                <a:latin typeface="ＭＳ Ｐ明朝" panose="02020600040205080304" pitchFamily="18" charset="-128"/>
                <a:ea typeface="ＭＳ Ｐ明朝" panose="02020600040205080304" pitchFamily="18" charset="-128"/>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kumimoji="1" sz="1800" kern="1200">
                <a:solidFill>
                  <a:schemeClr val="tx1"/>
                </a:solidFill>
                <a:latin typeface="ＭＳ Ｐ明朝" panose="02020600040205080304" pitchFamily="18" charset="-128"/>
                <a:ea typeface="ＭＳ Ｐ明朝" panose="02020600040205080304" pitchFamily="18" charset="-128"/>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kumimoji="1" sz="1600" kern="1200">
                <a:solidFill>
                  <a:schemeClr val="tx1"/>
                </a:solidFill>
                <a:latin typeface="ＭＳ Ｐ明朝" panose="02020600040205080304" pitchFamily="18" charset="-128"/>
                <a:ea typeface="ＭＳ Ｐ明朝" panose="02020600040205080304" pitchFamily="18" charset="-128"/>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kumimoji="1" sz="1600" kern="1200">
                <a:solidFill>
                  <a:schemeClr val="tx1"/>
                </a:solidFill>
                <a:latin typeface="ＭＳ Ｐ明朝" panose="02020600040205080304" pitchFamily="18" charset="-128"/>
                <a:ea typeface="ＭＳ Ｐ明朝" panose="02020600040205080304" pitchFamily="18" charset="-128"/>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kumimoji="1" sz="16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kumimoji="1" sz="16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kumimoji="1" sz="16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kumimoji="1" sz="1600" kern="1200">
                <a:solidFill>
                  <a:schemeClr val="tx1"/>
                </a:solidFill>
                <a:latin typeface="+mn-lt"/>
                <a:ea typeface="+mn-ea"/>
                <a:cs typeface="+mn-cs"/>
              </a:defRPr>
            </a:lvl9pPr>
          </a:lstStyle>
          <a:p>
            <a:pPr algn="ctr">
              <a:buFontTx/>
              <a:buNone/>
            </a:pPr>
            <a:r>
              <a:rPr lang="ja-JP" altLang="en-US" b="1" dirty="0" smtClean="0">
                <a:solidFill>
                  <a:srgbClr val="002060"/>
                </a:solidFill>
                <a:latin typeface="HG丸ｺﾞｼｯｸM-PRO" panose="020F0600000000000000" pitchFamily="50" charset="-128"/>
                <a:ea typeface="HG丸ｺﾞｼｯｸM-PRO" panose="020F0600000000000000" pitchFamily="50" charset="-128"/>
              </a:rPr>
              <a:t>レクリエーション・学習</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a:p>
            <a:pPr algn="ctr">
              <a:buFontTx/>
              <a:buNone/>
            </a:pPr>
            <a:r>
              <a:rPr lang="ja-JP" altLang="en-US" sz="2000" dirty="0">
                <a:latin typeface="+mj-ea"/>
                <a:ea typeface="+mj-ea"/>
              </a:rPr>
              <a:t>・</a:t>
            </a:r>
            <a:r>
              <a:rPr lang="ja-JP" altLang="en-US" sz="2000" dirty="0" smtClean="0">
                <a:latin typeface="+mj-ea"/>
                <a:ea typeface="+mj-ea"/>
              </a:rPr>
              <a:t>青年部</a:t>
            </a:r>
            <a:r>
              <a:rPr lang="ja-JP" altLang="en-US" sz="2000" dirty="0">
                <a:latin typeface="+mj-ea"/>
                <a:ea typeface="+mj-ea"/>
              </a:rPr>
              <a:t>などのイベントや交流</a:t>
            </a:r>
            <a:r>
              <a:rPr lang="ja-JP" altLang="en-US" sz="2000" dirty="0" smtClean="0">
                <a:latin typeface="+mj-ea"/>
                <a:ea typeface="+mj-ea"/>
              </a:rPr>
              <a:t>集会</a:t>
            </a:r>
            <a:endParaRPr lang="en-US" altLang="ja-JP" sz="1800" dirty="0">
              <a:latin typeface="+mj-ea"/>
              <a:ea typeface="+mj-ea"/>
            </a:endParaRPr>
          </a:p>
          <a:p>
            <a:pPr>
              <a:buFontTx/>
              <a:buNone/>
            </a:pPr>
            <a:r>
              <a:rPr lang="ja-JP" altLang="en-US" sz="1800" dirty="0" smtClean="0">
                <a:latin typeface="+mj-ea"/>
                <a:ea typeface="+mj-ea"/>
              </a:rPr>
              <a:t>　</a:t>
            </a:r>
            <a:r>
              <a:rPr lang="ja-JP" altLang="en-US" sz="2000" dirty="0" smtClean="0">
                <a:latin typeface="+mj-ea"/>
                <a:ea typeface="+mj-ea"/>
              </a:rPr>
              <a:t>・医療</a:t>
            </a:r>
            <a:r>
              <a:rPr lang="ja-JP" altLang="en-US" sz="2000" dirty="0">
                <a:latin typeface="+mj-ea"/>
                <a:ea typeface="+mj-ea"/>
              </a:rPr>
              <a:t>研究集会や平和問題</a:t>
            </a:r>
            <a:r>
              <a:rPr lang="ja-JP" altLang="en-US" sz="2000" dirty="0" smtClean="0">
                <a:latin typeface="+mj-ea"/>
                <a:ea typeface="+mj-ea"/>
              </a:rPr>
              <a:t>など</a:t>
            </a:r>
            <a:endParaRPr lang="ja-JP" altLang="en-US" sz="2000" dirty="0">
              <a:latin typeface="+mj-ea"/>
              <a:ea typeface="+mj-ea"/>
            </a:endParaRPr>
          </a:p>
        </p:txBody>
      </p:sp>
      <p:sp>
        <p:nvSpPr>
          <p:cNvPr id="18" name="Rectangle 4"/>
          <p:cNvSpPr>
            <a:spLocks noGrp="1" noChangeArrowheads="1"/>
          </p:cNvSpPr>
          <p:nvPr>
            <p:ph type="title"/>
          </p:nvPr>
        </p:nvSpPr>
        <p:spPr>
          <a:xfrm>
            <a:off x="501942" y="620688"/>
            <a:ext cx="7885096" cy="936104"/>
          </a:xfrm>
        </p:spPr>
        <p:txBody>
          <a:bodyPr>
            <a:noAutofit/>
          </a:bodyPr>
          <a:lstStyle/>
          <a:p>
            <a:pPr eaLnBrk="1" hangingPunct="1">
              <a:defRPr/>
            </a:pPr>
            <a:r>
              <a:rPr lang="ja-JP" altLang="en-US" sz="4000" dirty="0">
                <a:solidFill>
                  <a:srgbClr val="FF0066"/>
                </a:solidFill>
                <a:latin typeface="HGP創英角ｺﾞｼｯｸUB" panose="020B0900000000000000" pitchFamily="50" charset="-128"/>
                <a:ea typeface="HGP創英角ｺﾞｼｯｸUB" panose="020B0900000000000000" pitchFamily="50" charset="-128"/>
              </a:rPr>
              <a:t>労働組合ではこんなことをしています</a:t>
            </a:r>
          </a:p>
        </p:txBody>
      </p:sp>
    </p:spTree>
    <p:extLst>
      <p:ext uri="{BB962C8B-B14F-4D97-AF65-F5344CB8AC3E}">
        <p14:creationId xmlns:p14="http://schemas.microsoft.com/office/powerpoint/2010/main" val="80354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 calcmode="lin" valueType="num">
                                      <p:cBhvr additive="base">
                                        <p:cTn id="23"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 calcmode="lin" valueType="num">
                                      <p:cBhvr additive="base">
                                        <p:cTn id="27"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
                                            <p:txEl>
                                              <p:pRg st="1" end="1"/>
                                            </p:txEl>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 calcmode="lin" valueType="num">
                                      <p:cBhvr additive="base">
                                        <p:cTn id="31"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
                                            <p:txEl>
                                              <p:pRg st="2" end="2"/>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 calcmode="lin" valueType="num">
                                      <p:cBhvr additive="base">
                                        <p:cTn id="35"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6">
                                            <p:txEl>
                                              <p:pRg st="3" end="3"/>
                                            </p:txEl>
                                          </p:spTgt>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 calcmode="lin" valueType="num">
                                      <p:cBhvr additive="base">
                                        <p:cTn id="39" dur="500" fill="hold"/>
                                        <p:tgtEl>
                                          <p:spTgt spid="16">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4" end="4"/>
                                            </p:txEl>
                                          </p:spTgt>
                                        </p:tgtEl>
                                        <p:attrNameLst>
                                          <p:attrName>ppt_y</p:attrName>
                                        </p:attrNameLst>
                                      </p:cBhvr>
                                      <p:tavLst>
                                        <p:tav tm="0">
                                          <p:val>
                                            <p:strVal val="0-#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 calcmode="lin" valueType="num">
                                      <p:cBhvr additive="base">
                                        <p:cTn id="47" dur="5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17">
                                            <p:txEl>
                                              <p:pRg st="2" end="2"/>
                                            </p:txEl>
                                          </p:spTgt>
                                        </p:tgtEl>
                                        <p:attrNameLst>
                                          <p:attrName>style.visibility</p:attrName>
                                        </p:attrNameLst>
                                      </p:cBhvr>
                                      <p:to>
                                        <p:strVal val="visible"/>
                                      </p:to>
                                    </p:set>
                                    <p:anim calcmode="lin" valueType="num">
                                      <p:cBhvr additive="base">
                                        <p:cTn id="51" dur="500" fill="hold"/>
                                        <p:tgtEl>
                                          <p:spTgt spid="17">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6" name="タイトル 1"/>
          <p:cNvSpPr>
            <a:spLocks noGrp="1"/>
          </p:cNvSpPr>
          <p:nvPr>
            <p:ph type="title"/>
          </p:nvPr>
        </p:nvSpPr>
        <p:spPr>
          <a:xfrm>
            <a:off x="323528" y="644693"/>
            <a:ext cx="8520600" cy="960107"/>
          </a:xfrm>
        </p:spPr>
        <p:txBody>
          <a:bodyPr rtlCol="0">
            <a:noAutofit/>
          </a:bodyPr>
          <a:lstStyle/>
          <a:p>
            <a:pPr rtl="0"/>
            <a:r>
              <a:rPr lang="ja-JP" altLang="en-US" sz="4000" dirty="0" smtClean="0">
                <a:solidFill>
                  <a:srgbClr val="FF0066"/>
                </a:solidFill>
                <a:latin typeface="HG創英角ｺﾞｼｯｸUB" panose="020B0909000000000000" pitchFamily="49" charset="-128"/>
                <a:ea typeface="HG創英角ｺﾞｼｯｸUB" panose="020B0909000000000000" pitchFamily="49" charset="-128"/>
              </a:rPr>
              <a:t>労働組合が獲得した成果</a:t>
            </a:r>
            <a:endParaRPr lang="ja-JP" altLang="en-US" sz="4000" dirty="0">
              <a:solidFill>
                <a:srgbClr val="FF0066"/>
              </a:solidFill>
              <a:latin typeface="HG創英角ｺﾞｼｯｸUB" panose="020B0909000000000000" pitchFamily="49" charset="-128"/>
              <a:ea typeface="HG創英角ｺﾞｼｯｸUB" panose="020B0909000000000000" pitchFamily="49" charset="-128"/>
            </a:endParaRPr>
          </a:p>
        </p:txBody>
      </p:sp>
      <p:sp>
        <p:nvSpPr>
          <p:cNvPr id="7" name="テキスト プレースホルダー 6"/>
          <p:cNvSpPr txBox="1">
            <a:spLocks noGrp="1"/>
          </p:cNvSpPr>
          <p:nvPr>
            <p:ph type="body" idx="1"/>
          </p:nvPr>
        </p:nvSpPr>
        <p:spPr>
          <a:xfrm>
            <a:off x="359031" y="1628831"/>
            <a:ext cx="8520600" cy="4403739"/>
          </a:xfrm>
          <a:prstGeom prst="rect">
            <a:avLst/>
          </a:prstGeom>
          <a:noFill/>
        </p:spPr>
        <p:txBody>
          <a:bodyPr wrap="square" rtlCol="0">
            <a:spAutoFit/>
          </a:bodyPr>
          <a:lstStyle/>
          <a:p>
            <a:pPr marL="114300" indent="0">
              <a:lnSpc>
                <a:spcPts val="4700"/>
              </a:lnSpc>
              <a:buNone/>
            </a:pPr>
            <a:r>
              <a:rPr kumimoji="1" lang="ja-JP" altLang="en-US" sz="3200" dirty="0" smtClean="0">
                <a:solidFill>
                  <a:schemeClr val="tx1"/>
                </a:solidFill>
                <a:latin typeface="+mj-ea"/>
                <a:ea typeface="+mj-ea"/>
              </a:rPr>
              <a:t>・賃金増　　　・</a:t>
            </a:r>
            <a:r>
              <a:rPr kumimoji="1" lang="ja-JP" altLang="en-US" sz="3200" dirty="0">
                <a:solidFill>
                  <a:schemeClr val="tx1"/>
                </a:solidFill>
                <a:latin typeface="+mj-ea"/>
                <a:ea typeface="+mj-ea"/>
              </a:rPr>
              <a:t>一時金増額</a:t>
            </a:r>
          </a:p>
          <a:p>
            <a:pPr marL="114300" indent="0">
              <a:lnSpc>
                <a:spcPts val="4700"/>
              </a:lnSpc>
              <a:buNone/>
            </a:pPr>
            <a:r>
              <a:rPr kumimoji="1" lang="ja-JP" altLang="en-US" sz="3200" dirty="0">
                <a:solidFill>
                  <a:schemeClr val="tx1"/>
                </a:solidFill>
                <a:latin typeface="+mj-ea"/>
                <a:ea typeface="+mj-ea"/>
              </a:rPr>
              <a:t>・サービス残業の一掃</a:t>
            </a:r>
          </a:p>
          <a:p>
            <a:pPr marL="114300" indent="0">
              <a:lnSpc>
                <a:spcPts val="4700"/>
              </a:lnSpc>
              <a:buNone/>
            </a:pPr>
            <a:r>
              <a:rPr kumimoji="1" lang="ja-JP" altLang="en-US" sz="3200" dirty="0">
                <a:solidFill>
                  <a:schemeClr val="tx1"/>
                </a:solidFill>
                <a:latin typeface="+mj-ea"/>
                <a:ea typeface="+mj-ea"/>
              </a:rPr>
              <a:t>・休憩時間の時間延長</a:t>
            </a:r>
          </a:p>
          <a:p>
            <a:pPr marL="114300" indent="0">
              <a:lnSpc>
                <a:spcPts val="4700"/>
              </a:lnSpc>
              <a:buNone/>
            </a:pPr>
            <a:r>
              <a:rPr kumimoji="1" lang="ja-JP" altLang="en-US" sz="3200" dirty="0">
                <a:solidFill>
                  <a:schemeClr val="tx1"/>
                </a:solidFill>
                <a:latin typeface="+mj-ea"/>
                <a:ea typeface="+mj-ea"/>
              </a:rPr>
              <a:t>・各職場人員定数増</a:t>
            </a:r>
          </a:p>
          <a:p>
            <a:pPr marL="114300" indent="0">
              <a:lnSpc>
                <a:spcPts val="4700"/>
              </a:lnSpc>
              <a:buNone/>
            </a:pPr>
            <a:r>
              <a:rPr kumimoji="1" lang="ja-JP" altLang="en-US" sz="3200" dirty="0">
                <a:solidFill>
                  <a:schemeClr val="tx1"/>
                </a:solidFill>
                <a:latin typeface="+mj-ea"/>
                <a:ea typeface="+mj-ea"/>
              </a:rPr>
              <a:t>・病棟　夜勤人員２人⇒３人</a:t>
            </a:r>
          </a:p>
          <a:p>
            <a:pPr marL="114300" indent="0">
              <a:lnSpc>
                <a:spcPts val="4700"/>
              </a:lnSpc>
              <a:buNone/>
            </a:pPr>
            <a:r>
              <a:rPr kumimoji="1" lang="ja-JP" altLang="en-US" sz="3200" dirty="0">
                <a:solidFill>
                  <a:schemeClr val="tx1"/>
                </a:solidFill>
                <a:latin typeface="+mj-ea"/>
                <a:ea typeface="+mj-ea"/>
              </a:rPr>
              <a:t>・院内保育園の新設</a:t>
            </a:r>
          </a:p>
          <a:p>
            <a:pPr marL="114300" indent="0">
              <a:lnSpc>
                <a:spcPts val="4700"/>
              </a:lnSpc>
              <a:buNone/>
            </a:pPr>
            <a:r>
              <a:rPr kumimoji="1" lang="ja-JP" altLang="en-US" sz="3200" dirty="0">
                <a:solidFill>
                  <a:schemeClr val="tx1"/>
                </a:solidFill>
                <a:latin typeface="+mj-ea"/>
                <a:ea typeface="+mj-ea"/>
              </a:rPr>
              <a:t>・職員寮の</a:t>
            </a:r>
            <a:r>
              <a:rPr kumimoji="1" lang="ja-JP" altLang="en-US" sz="3200" dirty="0" smtClean="0">
                <a:solidFill>
                  <a:schemeClr val="tx1"/>
                </a:solidFill>
                <a:latin typeface="+mj-ea"/>
                <a:ea typeface="+mj-ea"/>
              </a:rPr>
              <a:t>確保　　　　　　　　　などなど</a:t>
            </a:r>
            <a:r>
              <a:rPr kumimoji="1" lang="en-US" altLang="ja-JP" sz="3200" dirty="0" smtClean="0">
                <a:solidFill>
                  <a:schemeClr val="tx1"/>
                </a:solidFill>
                <a:latin typeface="+mj-ea"/>
                <a:ea typeface="+mj-ea"/>
              </a:rPr>
              <a:t>…</a:t>
            </a:r>
          </a:p>
        </p:txBody>
      </p:sp>
      <p:sp>
        <p:nvSpPr>
          <p:cNvPr id="2" name="AutoShape 2" descr="http://irouren.or.jp/member/assets_c/2013/07/kai01-thumb-autox700-357.jpg"/>
          <p:cNvSpPr>
            <a:spLocks noChangeAspect="1" noChangeArrowheads="1"/>
          </p:cNvSpPr>
          <p:nvPr/>
        </p:nvSpPr>
        <p:spPr bwMode="auto">
          <a:xfrm>
            <a:off x="63500" y="-182033"/>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sp>
        <p:nvSpPr>
          <p:cNvPr id="3" name="AutoShape 4" descr="http://irouren.or.jp/member/assets_c/2013/07/kai01-thumb-autox700-357.jpg"/>
          <p:cNvSpPr>
            <a:spLocks noChangeAspect="1" noChangeArrowheads="1"/>
          </p:cNvSpPr>
          <p:nvPr/>
        </p:nvSpPr>
        <p:spPr bwMode="auto">
          <a:xfrm>
            <a:off x="215900" y="21167"/>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2823" y="1412776"/>
            <a:ext cx="324078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47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 name="タイトル 1"/>
          <p:cNvSpPr>
            <a:spLocks noGrp="1"/>
          </p:cNvSpPr>
          <p:nvPr>
            <p:ph type="title"/>
          </p:nvPr>
        </p:nvSpPr>
        <p:spPr>
          <a:xfrm>
            <a:off x="251520" y="548680"/>
            <a:ext cx="4968552" cy="1203453"/>
          </a:xfrm>
        </p:spPr>
        <p:txBody>
          <a:bodyPr rtlCol="0"/>
          <a:lstStyle/>
          <a:p>
            <a: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t>医師・看護師の増員</a:t>
            </a:r>
          </a:p>
        </p:txBody>
      </p:sp>
      <p:sp>
        <p:nvSpPr>
          <p:cNvPr id="8" name="テキスト プレースホルダー 7"/>
          <p:cNvSpPr txBox="1">
            <a:spLocks noGrp="1"/>
          </p:cNvSpPr>
          <p:nvPr>
            <p:ph type="body" idx="1"/>
          </p:nvPr>
        </p:nvSpPr>
        <p:spPr>
          <a:xfrm>
            <a:off x="96997" y="2028190"/>
            <a:ext cx="4331045" cy="2769959"/>
          </a:xfrm>
          <a:prstGeom prst="rect">
            <a:avLst/>
          </a:prstGeom>
          <a:noFill/>
        </p:spPr>
        <p:txBody>
          <a:bodyPr wrap="square" rtlCol="0">
            <a:spAutoFit/>
          </a:bodyPr>
          <a:lstStyle/>
          <a:p>
            <a:pPr marL="114300" indent="0">
              <a:lnSpc>
                <a:spcPct val="150000"/>
              </a:lnSpc>
              <a:buNone/>
            </a:pPr>
            <a:r>
              <a:rPr kumimoji="1" lang="ja-JP" altLang="en-US" sz="2800" dirty="0" smtClean="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・夜勤改善・大幅増員署名</a:t>
            </a:r>
            <a:endParaRPr kumimoji="1" lang="en-US" altLang="ja-JP" sz="2800" dirty="0" smtClean="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a:p>
            <a:pPr marL="114300" indent="0">
              <a:lnSpc>
                <a:spcPct val="150000"/>
              </a:lnSpc>
              <a:buNone/>
            </a:pPr>
            <a:r>
              <a:rPr kumimoji="1" lang="ja-JP" altLang="en-US" sz="2800" dirty="0" smtClean="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・厚生労働省交渉</a:t>
            </a:r>
            <a:endParaRPr kumimoji="1" lang="en-US" altLang="ja-JP" sz="2800" dirty="0" smtClean="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a:p>
            <a:pPr marL="114300" indent="0">
              <a:lnSpc>
                <a:spcPct val="150000"/>
              </a:lnSpc>
              <a:buNone/>
            </a:pPr>
            <a:r>
              <a:rPr kumimoji="1" lang="ja-JP" altLang="en-US" sz="2800" dirty="0" smtClean="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・いのちまもる国民集会　</a:t>
            </a:r>
            <a:endParaRPr kumimoji="1" lang="en-US" altLang="ja-JP" sz="2800" dirty="0" smtClean="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a:p>
            <a:pPr marL="114300" indent="0">
              <a:lnSpc>
                <a:spcPct val="150000"/>
              </a:lnSpc>
              <a:buNone/>
            </a:pPr>
            <a:r>
              <a:rPr kumimoji="1" lang="ja-JP" altLang="en-US" sz="2800" dirty="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　</a:t>
            </a:r>
            <a:r>
              <a:rPr kumimoji="1" lang="ja-JP" altLang="en-US" sz="2800" dirty="0" smtClean="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　　　　　　　　　　　　など</a:t>
            </a:r>
            <a:endParaRPr kumimoji="1" lang="ja-JP" altLang="en-US" sz="2800" dirty="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8109" y="836713"/>
            <a:ext cx="1625539" cy="297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6" descr="http://irouren.or.jp/member/assets_c/2013/07/konatsu06-thumb-509x670-330.jpg"/>
          <p:cNvSpPr>
            <a:spLocks noChangeAspect="1" noChangeArrowheads="1"/>
          </p:cNvSpPr>
          <p:nvPr/>
        </p:nvSpPr>
        <p:spPr bwMode="auto">
          <a:xfrm>
            <a:off x="63500" y="-182033"/>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sp>
        <p:nvSpPr>
          <p:cNvPr id="5" name="AutoShape 8" descr="http://irouren.or.jp/member/assets_c/2013/07/konatsu06-thumb-509x670-330.jpg"/>
          <p:cNvSpPr>
            <a:spLocks noChangeAspect="1" noChangeArrowheads="1"/>
          </p:cNvSpPr>
          <p:nvPr/>
        </p:nvSpPr>
        <p:spPr bwMode="auto">
          <a:xfrm>
            <a:off x="215900" y="21167"/>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pic>
        <p:nvPicPr>
          <p:cNvPr id="2057"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80006" y="4005063"/>
            <a:ext cx="1284551" cy="225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図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96136" y="4055675"/>
            <a:ext cx="2883928" cy="2153335"/>
          </a:xfrm>
          <a:prstGeom prst="rect">
            <a:avLst/>
          </a:prstGeom>
        </p:spPr>
      </p:pic>
      <p:pic>
        <p:nvPicPr>
          <p:cNvPr id="12" name="図 1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427984" y="1628803"/>
            <a:ext cx="2523782" cy="2036164"/>
          </a:xfrm>
          <a:prstGeom prst="rect">
            <a:avLst/>
          </a:prstGeom>
        </p:spPr>
      </p:pic>
    </p:spTree>
    <p:extLst>
      <p:ext uri="{BB962C8B-B14F-4D97-AF65-F5344CB8AC3E}">
        <p14:creationId xmlns:p14="http://schemas.microsoft.com/office/powerpoint/2010/main" val="195221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3" name="タイトル 1"/>
          <p:cNvSpPr>
            <a:spLocks noGrp="1"/>
          </p:cNvSpPr>
          <p:nvPr>
            <p:ph type="title"/>
          </p:nvPr>
        </p:nvSpPr>
        <p:spPr>
          <a:xfrm>
            <a:off x="311700" y="593387"/>
            <a:ext cx="4764356" cy="891398"/>
          </a:xfrm>
        </p:spPr>
        <p:txBody>
          <a:bodyPr/>
          <a:lstStyle/>
          <a:p>
            <a:pPr algn="just"/>
            <a:r>
              <a:rPr kumimoji="1" lang="ja-JP" altLang="en-US" sz="4000" dirty="0" smtClean="0">
                <a:solidFill>
                  <a:srgbClr val="FF0066"/>
                </a:solidFill>
                <a:latin typeface="HGP創英角ｺﾞｼｯｸUB" panose="020B0900000000000000" pitchFamily="50" charset="-128"/>
                <a:ea typeface="HGP創英角ｺﾞｼｯｸUB" panose="020B0900000000000000" pitchFamily="50" charset="-128"/>
              </a:rPr>
              <a:t>レクリエーション・学習</a:t>
            </a:r>
            <a:endParaRPr kumimoji="1" lang="ja-JP" altLang="en-US" sz="4000" dirty="0">
              <a:solidFill>
                <a:srgbClr val="FF0066"/>
              </a:solidFill>
              <a:latin typeface="HGP創英角ｺﾞｼｯｸUB" panose="020B0900000000000000" pitchFamily="50" charset="-128"/>
              <a:ea typeface="HGP創英角ｺﾞｼｯｸUB" panose="020B0900000000000000" pitchFamily="50" charset="-128"/>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1398842"/>
            <a:ext cx="3816424" cy="253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0446" y="1326624"/>
            <a:ext cx="3456384" cy="2301317"/>
          </a:xfrm>
          <a:prstGeom prst="rect">
            <a:avLst/>
          </a:prstGeom>
        </p:spPr>
      </p:pic>
      <p:pic>
        <p:nvPicPr>
          <p:cNvPr id="409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290" y="4114469"/>
            <a:ext cx="3382963"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49904" y="3933056"/>
            <a:ext cx="3573760" cy="237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276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医療パワポデザイン</Template>
  <TotalTime>616</TotalTime>
  <Words>1002</Words>
  <Application>Microsoft Office PowerPoint</Application>
  <PresentationFormat>画面に合わせる (4:3)</PresentationFormat>
  <Paragraphs>180</Paragraphs>
  <Slides>15</Slides>
  <Notes>15</Notes>
  <HiddenSlides>0</HiddenSlides>
  <MMClips>0</MMClips>
  <ScaleCrop>false</ScaleCrop>
  <HeadingPairs>
    <vt:vector size="4" baseType="variant">
      <vt:variant>
        <vt:lpstr>テーマ</vt:lpstr>
      </vt:variant>
      <vt:variant>
        <vt:i4>9</vt:i4>
      </vt:variant>
      <vt:variant>
        <vt:lpstr>スライド タイトル</vt:lpstr>
      </vt:variant>
      <vt:variant>
        <vt:i4>15</vt:i4>
      </vt:variant>
    </vt:vector>
  </HeadingPairs>
  <TitlesOfParts>
    <vt:vector size="24" baseType="lpstr">
      <vt:lpstr>Simple Light</vt:lpstr>
      <vt:lpstr>1_Simple Light</vt:lpstr>
      <vt:lpstr>2_Simple Light</vt:lpstr>
      <vt:lpstr>3_Simple Light</vt:lpstr>
      <vt:lpstr>4_Simple Light</vt:lpstr>
      <vt:lpstr>5_Simple Light</vt:lpstr>
      <vt:lpstr>6_Simple Light</vt:lpstr>
      <vt:lpstr>7_Simple Light</vt:lpstr>
      <vt:lpstr>8_Simple Light</vt:lpstr>
      <vt:lpstr>PowerPoint プレゼンテーション</vt:lpstr>
      <vt:lpstr>PowerPoint プレゼンテーション</vt:lpstr>
      <vt:lpstr>労働組合とは</vt:lpstr>
      <vt:lpstr>労働組合とは</vt:lpstr>
      <vt:lpstr>そこで労働組合の出番！</vt:lpstr>
      <vt:lpstr>労働組合ではこんなことをしています</vt:lpstr>
      <vt:lpstr>労働組合が獲得した成果</vt:lpstr>
      <vt:lpstr>医師・看護師の増員</vt:lpstr>
      <vt:lpstr>レクリエーション・学習</vt:lpstr>
      <vt:lpstr>専門部もあります！</vt:lpstr>
      <vt:lpstr>医労連共済</vt:lpstr>
      <vt:lpstr>「ろうきん（労働金庫）」が使えます！</vt:lpstr>
      <vt:lpstr>PowerPoint プレゼンテーション</vt:lpstr>
      <vt:lpstr>組合費について</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入職おめでとうございます</dc:title>
  <dc:creator>user14</dc:creator>
  <cp:lastModifiedBy>user14</cp:lastModifiedBy>
  <cp:revision>84</cp:revision>
  <cp:lastPrinted>2019-03-13T12:31:15Z</cp:lastPrinted>
  <dcterms:created xsi:type="dcterms:W3CDTF">2019-01-25T04:28:29Z</dcterms:created>
  <dcterms:modified xsi:type="dcterms:W3CDTF">2019-03-15T06:44:58Z</dcterms:modified>
</cp:coreProperties>
</file>