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65" r:id="rId3"/>
    <p:sldId id="286" r:id="rId4"/>
    <p:sldId id="257" r:id="rId5"/>
    <p:sldId id="292" r:id="rId6"/>
    <p:sldId id="289" r:id="rId7"/>
    <p:sldId id="258" r:id="rId8"/>
    <p:sldId id="311" r:id="rId9"/>
    <p:sldId id="293" r:id="rId10"/>
    <p:sldId id="304" r:id="rId11"/>
    <p:sldId id="307" r:id="rId12"/>
    <p:sldId id="294" r:id="rId13"/>
    <p:sldId id="308" r:id="rId14"/>
    <p:sldId id="296" r:id="rId15"/>
    <p:sldId id="270" r:id="rId16"/>
    <p:sldId id="310" r:id="rId17"/>
    <p:sldId id="309" r:id="rId18"/>
    <p:sldId id="299" r:id="rId19"/>
    <p:sldId id="300" r:id="rId20"/>
    <p:sldId id="306" r:id="rId21"/>
    <p:sldId id="302" r:id="rId22"/>
    <p:sldId id="303" r:id="rId23"/>
    <p:sldId id="315" r:id="rId24"/>
    <p:sldId id="316" r:id="rId25"/>
    <p:sldId id="295" r:id="rId26"/>
    <p:sldId id="305" r:id="rId27"/>
  </p:sldIdLst>
  <p:sldSz cx="12192000" cy="6858000"/>
  <p:notesSz cx="9866313" cy="67357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193" autoAdjust="0"/>
    <p:restoredTop sz="55273" autoAdjust="0"/>
  </p:normalViewPr>
  <p:slideViewPr>
    <p:cSldViewPr snapToGrid="0">
      <p:cViewPr varScale="1">
        <p:scale>
          <a:sx n="40" d="100"/>
          <a:sy n="40" d="100"/>
        </p:scale>
        <p:origin x="60" y="480"/>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2" d="100"/>
          <a:sy n="82" d="100"/>
        </p:scale>
        <p:origin x="143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4275403" cy="33795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588629" y="0"/>
            <a:ext cx="4275403" cy="337958"/>
          </a:xfrm>
          <a:prstGeom prst="rect">
            <a:avLst/>
          </a:prstGeom>
        </p:spPr>
        <p:txBody>
          <a:bodyPr vert="horz" lIns="91440" tIns="45720" rIns="91440" bIns="45720" rtlCol="0"/>
          <a:lstStyle>
            <a:lvl1pPr algn="r">
              <a:defRPr sz="1200"/>
            </a:lvl1pPr>
          </a:lstStyle>
          <a:p>
            <a:fld id="{EBD19CFD-1B71-4BA3-862D-F805D86D388C}" type="datetimeFigureOut">
              <a:rPr kumimoji="1" lang="ja-JP" altLang="en-US" smtClean="0"/>
              <a:t>2025/3/7</a:t>
            </a:fld>
            <a:endParaRPr kumimoji="1" lang="ja-JP" altLang="en-US"/>
          </a:p>
        </p:txBody>
      </p:sp>
      <p:sp>
        <p:nvSpPr>
          <p:cNvPr id="4" name="スライド イメージ プレースホルダー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86632" y="3241587"/>
            <a:ext cx="7893050" cy="265220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6397807"/>
            <a:ext cx="4275403" cy="33795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588629" y="6397807"/>
            <a:ext cx="4275403" cy="337957"/>
          </a:xfrm>
          <a:prstGeom prst="rect">
            <a:avLst/>
          </a:prstGeom>
        </p:spPr>
        <p:txBody>
          <a:bodyPr vert="horz" lIns="91440" tIns="45720" rIns="91440" bIns="45720" rtlCol="0" anchor="b"/>
          <a:lstStyle>
            <a:lvl1pPr algn="r">
              <a:defRPr sz="1200"/>
            </a:lvl1pPr>
          </a:lstStyle>
          <a:p>
            <a:fld id="{78E76C9E-62A0-4237-926F-6926600B70B8}" type="slidenum">
              <a:rPr kumimoji="1" lang="ja-JP" altLang="en-US" smtClean="0"/>
              <a:t>‹#›</a:t>
            </a:fld>
            <a:endParaRPr kumimoji="1" lang="ja-JP" altLang="en-US"/>
          </a:p>
        </p:txBody>
      </p:sp>
    </p:spTree>
    <p:extLst>
      <p:ext uri="{BB962C8B-B14F-4D97-AF65-F5344CB8AC3E}">
        <p14:creationId xmlns:p14="http://schemas.microsoft.com/office/powerpoint/2010/main" val="212181369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新入職員のみなさん、こんにちは！</a:t>
            </a:r>
          </a:p>
          <a:p>
            <a:r>
              <a:rPr kumimoji="1" lang="ja-JP" altLang="en-US" dirty="0"/>
              <a:t>新しい職場でのスタート、おめでとうございます！</a:t>
            </a:r>
          </a:p>
          <a:p>
            <a:endParaRPr kumimoji="1" lang="ja-JP" altLang="en-US" dirty="0"/>
          </a:p>
          <a:p>
            <a:r>
              <a:rPr kumimoji="1" lang="ja-JP" altLang="en-US" dirty="0"/>
              <a:t>「労働組合について」お話を担当します○○労働組合（　役職　）の（　名前　）です。</a:t>
            </a:r>
          </a:p>
          <a:p>
            <a:endParaRPr kumimoji="1" lang="ja-JP" altLang="en-US" dirty="0"/>
          </a:p>
          <a:p>
            <a:r>
              <a:rPr kumimoji="1" lang="ja-JP" altLang="en-US" dirty="0"/>
              <a:t>これから皆さんが働く中で、自分の権利を守るために労働組合のことを知っておくのはとても大切なことです。</a:t>
            </a:r>
            <a:endParaRPr kumimoji="1" lang="en-US" altLang="ja-JP" dirty="0"/>
          </a:p>
          <a:p>
            <a:r>
              <a:rPr kumimoji="1" lang="ja-JP" altLang="en-US" dirty="0"/>
              <a:t>将来の自分を守る手段として、ぜひ関心を持ってみてください。</a:t>
            </a:r>
            <a:endParaRPr kumimoji="1" lang="en-US" altLang="ja-JP" dirty="0"/>
          </a:p>
          <a:p>
            <a:r>
              <a:rPr kumimoji="1" lang="ja-JP" altLang="en-US" dirty="0"/>
              <a:t>それでは、約●分間お付き合いください。</a:t>
            </a:r>
          </a:p>
        </p:txBody>
      </p:sp>
      <p:sp>
        <p:nvSpPr>
          <p:cNvPr id="4" name="スライド番号プレースホルダー 3"/>
          <p:cNvSpPr>
            <a:spLocks noGrp="1"/>
          </p:cNvSpPr>
          <p:nvPr>
            <p:ph type="sldNum" sz="quarter" idx="5"/>
          </p:nvPr>
        </p:nvSpPr>
        <p:spPr/>
        <p:txBody>
          <a:bodyPr/>
          <a:lstStyle/>
          <a:p>
            <a:fld id="{78E76C9E-62A0-4237-926F-6926600B70B8}" type="slidenum">
              <a:rPr kumimoji="1" lang="ja-JP" altLang="en-US" smtClean="0"/>
              <a:t>1</a:t>
            </a:fld>
            <a:endParaRPr kumimoji="1" lang="ja-JP" altLang="en-US"/>
          </a:p>
        </p:txBody>
      </p:sp>
    </p:spTree>
    <p:extLst>
      <p:ext uri="{BB962C8B-B14F-4D97-AF65-F5344CB8AC3E}">
        <p14:creationId xmlns:p14="http://schemas.microsoft.com/office/powerpoint/2010/main" val="590275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442FC-1654-362C-DAF8-A1476646E47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38A0809-5951-6245-6DD2-4E1B34496A8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FDEDD3C-E47C-98C4-6897-DEB20CAEFEE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労働組合は、働く人たちが「みんなで力を合わせて」働きやすい環境や条件を作るためのチームです。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組合費は、この「チーム」を動かすための活動資金です。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働く人たちのチーム「労働組合」は、活動を続けるために必要なお金をみんなで出し合っています。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組合費は、労働組合が活動するために必要な資金として、組合員の皆様から毎月いただいています。</a:t>
            </a:r>
            <a:endParaRPr kumimoji="1" lang="en-US" altLang="ja-JP" dirty="0"/>
          </a:p>
        </p:txBody>
      </p:sp>
      <p:sp>
        <p:nvSpPr>
          <p:cNvPr id="4" name="スライド番号プレースホルダー 3">
            <a:extLst>
              <a:ext uri="{FF2B5EF4-FFF2-40B4-BE49-F238E27FC236}">
                <a16:creationId xmlns:a16="http://schemas.microsoft.com/office/drawing/2014/main" id="{AD6A9F76-D710-8E5D-98A9-E365C2A95E53}"/>
              </a:ext>
            </a:extLst>
          </p:cNvPr>
          <p:cNvSpPr>
            <a:spLocks noGrp="1"/>
          </p:cNvSpPr>
          <p:nvPr>
            <p:ph type="sldNum" sz="quarter" idx="5"/>
          </p:nvPr>
        </p:nvSpPr>
        <p:spPr/>
        <p:txBody>
          <a:bodyPr/>
          <a:lstStyle/>
          <a:p>
            <a:fld id="{78E76C9E-62A0-4237-926F-6926600B70B8}" type="slidenum">
              <a:rPr kumimoji="1" lang="ja-JP" altLang="en-US" smtClean="0"/>
              <a:t>10</a:t>
            </a:fld>
            <a:endParaRPr kumimoji="1" lang="ja-JP" altLang="en-US"/>
          </a:p>
        </p:txBody>
      </p:sp>
    </p:spTree>
    <p:extLst>
      <p:ext uri="{BB962C8B-B14F-4D97-AF65-F5344CB8AC3E}">
        <p14:creationId xmlns:p14="http://schemas.microsoft.com/office/powerpoint/2010/main" val="3422956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91869-D5AA-3E07-8813-0BC0AE5EAB0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A536BAA-61F2-418E-E968-F16A4D1E247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C254676-61D5-722C-AA4B-05BB2603390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組合費は、</a:t>
            </a:r>
            <a:r>
              <a:rPr kumimoji="1" lang="ja-JP" altLang="en-US" sz="1200" dirty="0"/>
              <a:t>残業代</a:t>
            </a:r>
            <a:r>
              <a:rPr kumimoji="1" lang="ja-JP" altLang="en-US" dirty="0"/>
              <a:t>や夜勤手当などを除いた給料の●</a:t>
            </a:r>
            <a:r>
              <a:rPr kumimoji="1" lang="en-US" altLang="ja-JP" dirty="0"/>
              <a:t>%</a:t>
            </a:r>
            <a:r>
              <a:rPr kumimoji="1" lang="ja-JP" altLang="en-US" dirty="0"/>
              <a:t>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毎月の給料から自動的に</a:t>
            </a:r>
            <a:r>
              <a:rPr kumimoji="1" lang="ja-JP" altLang="en-US" dirty="0"/>
              <a:t>差し引かれる</a:t>
            </a:r>
            <a:r>
              <a:rPr lang="ja-JP" altLang="en-US" dirty="0"/>
              <a:t>形で</a:t>
            </a:r>
            <a:r>
              <a:rPr kumimoji="1" lang="ja-JP" altLang="en-US" dirty="0"/>
              <a:t>納めます。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組合費は、先輩方の活動をつなぎ、職場をより良くする交渉や、あなた自身を守る「将来への投資」です。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具体的には、次のような用途に使用されています。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組合活動に関する運営費や、医療や介護事故が起こった場合の弁護士費用、皆さんの労働条件改善のための交渉活動や調査費用、福利厚生やイベントの運営、地域や全国の仲間と活動するための費用</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などに使用しています。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これらは、組合員全員で負担し合うことで成り立っています。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また、イベントや学習会が開催される際には、ぜひご参加ください。</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何かご不明な点や具体的な質問があれば、お気軽に労働組合の担当者までお問い合わせください。</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（補足</a:t>
            </a:r>
            <a:r>
              <a:rPr kumimoji="1" lang="en-US" altLang="ja-JP" dirty="0"/>
              <a:t>1</a:t>
            </a:r>
            <a:r>
              <a:rPr kumimoji="1" lang="ja-JP" altLang="en-US" dirty="0"/>
              <a:t>）組合費は、東日本大震災や能登半島地震などの震災や豪雨災害の支援金にも使われています。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（補足</a:t>
            </a:r>
            <a:r>
              <a:rPr kumimoji="1" lang="en-US" altLang="ja-JP" dirty="0"/>
              <a:t>2</a:t>
            </a:r>
            <a:r>
              <a:rPr kumimoji="1" lang="ja-JP" altLang="en-US" dirty="0"/>
              <a:t>）組合費は、休職・病欠・産休などで著しく収入減になった場合は、組合員さんに対し組合費の減免をすることが出来ます。</a:t>
            </a:r>
          </a:p>
        </p:txBody>
      </p:sp>
      <p:sp>
        <p:nvSpPr>
          <p:cNvPr id="4" name="スライド番号プレースホルダー 3">
            <a:extLst>
              <a:ext uri="{FF2B5EF4-FFF2-40B4-BE49-F238E27FC236}">
                <a16:creationId xmlns:a16="http://schemas.microsoft.com/office/drawing/2014/main" id="{C25986FF-E764-ED41-A469-7BA19C8FD919}"/>
              </a:ext>
            </a:extLst>
          </p:cNvPr>
          <p:cNvSpPr>
            <a:spLocks noGrp="1"/>
          </p:cNvSpPr>
          <p:nvPr>
            <p:ph type="sldNum" sz="quarter" idx="5"/>
          </p:nvPr>
        </p:nvSpPr>
        <p:spPr/>
        <p:txBody>
          <a:bodyPr/>
          <a:lstStyle/>
          <a:p>
            <a:fld id="{78E76C9E-62A0-4237-926F-6926600B70B8}" type="slidenum">
              <a:rPr kumimoji="1" lang="ja-JP" altLang="en-US" smtClean="0"/>
              <a:t>11</a:t>
            </a:fld>
            <a:endParaRPr kumimoji="1" lang="ja-JP" altLang="en-US"/>
          </a:p>
        </p:txBody>
      </p:sp>
    </p:spTree>
    <p:extLst>
      <p:ext uri="{BB962C8B-B14F-4D97-AF65-F5344CB8AC3E}">
        <p14:creationId xmlns:p14="http://schemas.microsoft.com/office/powerpoint/2010/main" val="2773750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C28CB-9F9B-91DB-DECC-B373CFE7D31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8E727BD-370D-8A9E-B7A1-39EF92E2AEE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A44B08F-3D22-B0F8-A2A0-B79326EB3B10}"/>
              </a:ext>
            </a:extLst>
          </p:cNvPr>
          <p:cNvSpPr>
            <a:spLocks noGrp="1"/>
          </p:cNvSpPr>
          <p:nvPr>
            <p:ph type="body" idx="1"/>
          </p:nvPr>
        </p:nvSpPr>
        <p:spPr/>
        <p:txBody>
          <a:bodyPr/>
          <a:lstStyle/>
          <a:p>
            <a:r>
              <a:rPr kumimoji="1" lang="ja-JP" altLang="en-US" dirty="0"/>
              <a:t>では、どうやって労働組合に入るのか、</a:t>
            </a:r>
            <a:endParaRPr kumimoji="1" lang="en-US" altLang="ja-JP" dirty="0"/>
          </a:p>
          <a:p>
            <a:r>
              <a:rPr kumimoji="1" lang="ja-JP" altLang="en-US" dirty="0"/>
              <a:t>○○病院には、労働組合がありますので、担当者（名前・連絡先）に「加入したい」と伝えてください。</a:t>
            </a:r>
            <a:endParaRPr kumimoji="1" lang="en-US" altLang="ja-JP" dirty="0"/>
          </a:p>
          <a:p>
            <a:r>
              <a:rPr kumimoji="1" lang="ja-JP" altLang="en-US" dirty="0"/>
              <a:t>今日はお手元に加入用紙を用意しています。名前を書いて提出してください。</a:t>
            </a:r>
            <a:endParaRPr kumimoji="1" lang="en-US" altLang="ja-JP" dirty="0"/>
          </a:p>
        </p:txBody>
      </p:sp>
      <p:sp>
        <p:nvSpPr>
          <p:cNvPr id="4" name="スライド番号プレースホルダー 3">
            <a:extLst>
              <a:ext uri="{FF2B5EF4-FFF2-40B4-BE49-F238E27FC236}">
                <a16:creationId xmlns:a16="http://schemas.microsoft.com/office/drawing/2014/main" id="{283936F8-6DAD-DFC2-7F3A-15AAE1C490B3}"/>
              </a:ext>
            </a:extLst>
          </p:cNvPr>
          <p:cNvSpPr>
            <a:spLocks noGrp="1"/>
          </p:cNvSpPr>
          <p:nvPr>
            <p:ph type="sldNum" sz="quarter" idx="5"/>
          </p:nvPr>
        </p:nvSpPr>
        <p:spPr/>
        <p:txBody>
          <a:bodyPr/>
          <a:lstStyle/>
          <a:p>
            <a:fld id="{78E76C9E-62A0-4237-926F-6926600B70B8}" type="slidenum">
              <a:rPr kumimoji="1" lang="ja-JP" altLang="en-US" smtClean="0"/>
              <a:t>12</a:t>
            </a:fld>
            <a:endParaRPr kumimoji="1" lang="ja-JP" altLang="en-US"/>
          </a:p>
        </p:txBody>
      </p:sp>
    </p:spTree>
    <p:extLst>
      <p:ext uri="{BB962C8B-B14F-4D97-AF65-F5344CB8AC3E}">
        <p14:creationId xmlns:p14="http://schemas.microsoft.com/office/powerpoint/2010/main" val="798792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AB65B-D97D-AA83-28C8-357E061ACFE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450A6C9-FDF4-7B4E-3106-97EB7DFFF8C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606A5D4-ED13-0752-65C7-936D07974AEE}"/>
              </a:ext>
            </a:extLst>
          </p:cNvPr>
          <p:cNvSpPr>
            <a:spLocks noGrp="1"/>
          </p:cNvSpPr>
          <p:nvPr>
            <p:ph type="body" idx="1"/>
          </p:nvPr>
        </p:nvSpPr>
        <p:spPr/>
        <p:txBody>
          <a:bodyPr/>
          <a:lstStyle/>
          <a:p>
            <a:r>
              <a:rPr lang="ja-JP" altLang="en-US" dirty="0"/>
              <a:t>よくある質問にお答えします。</a:t>
            </a:r>
            <a:endParaRPr lang="en-US" altLang="ja-JP" dirty="0"/>
          </a:p>
          <a:p>
            <a:r>
              <a:rPr kumimoji="1" lang="en-US" altLang="ja-JP" dirty="0"/>
              <a:t>Q: </a:t>
            </a:r>
            <a:r>
              <a:rPr kumimoji="1" lang="ja-JP" altLang="en-US" dirty="0"/>
              <a:t>加入した後、やらなきゃいけないことはありますか？</a:t>
            </a:r>
            <a:endParaRPr kumimoji="1" lang="en-US" altLang="ja-JP" dirty="0"/>
          </a:p>
          <a:p>
            <a:r>
              <a:rPr kumimoji="1" lang="en-US" altLang="ja-JP" dirty="0"/>
              <a:t>A: </a:t>
            </a:r>
            <a:r>
              <a:rPr kumimoji="1" lang="ja-JP" altLang="en-US" dirty="0"/>
              <a:t>特別な負担はありませんが、活動に興味があればイベントなどに参加できます。積極的に参加しましょう</a:t>
            </a:r>
            <a:endParaRPr kumimoji="1" lang="en-US" altLang="ja-JP" dirty="0"/>
          </a:p>
          <a:p>
            <a:endParaRPr kumimoji="1" lang="en-US" altLang="ja-JP" dirty="0"/>
          </a:p>
          <a:p>
            <a:r>
              <a:rPr kumimoji="1" lang="en-US" altLang="ja-JP" dirty="0"/>
              <a:t>Q: </a:t>
            </a:r>
            <a:r>
              <a:rPr kumimoji="1" lang="ja-JP" altLang="en-US" dirty="0"/>
              <a:t>組合費は無駄になりませんか？</a:t>
            </a:r>
            <a:endParaRPr kumimoji="1" lang="en-US" altLang="ja-JP" dirty="0"/>
          </a:p>
          <a:p>
            <a:r>
              <a:rPr kumimoji="1" lang="en-US" altLang="ja-JP" dirty="0"/>
              <a:t>A: </a:t>
            </a:r>
            <a:r>
              <a:rPr kumimoji="1" lang="ja-JP" altLang="en-US" dirty="0"/>
              <a:t>全てが透明性のある運用で、職場改善や福利厚生に直接役立てられます。</a:t>
            </a:r>
            <a:endParaRPr kumimoji="1" lang="en-US" altLang="ja-JP" dirty="0"/>
          </a:p>
        </p:txBody>
      </p:sp>
      <p:sp>
        <p:nvSpPr>
          <p:cNvPr id="4" name="スライド番号プレースホルダー 3">
            <a:extLst>
              <a:ext uri="{FF2B5EF4-FFF2-40B4-BE49-F238E27FC236}">
                <a16:creationId xmlns:a16="http://schemas.microsoft.com/office/drawing/2014/main" id="{D180CFCF-9074-82C0-03AD-1EC0C4D214AE}"/>
              </a:ext>
            </a:extLst>
          </p:cNvPr>
          <p:cNvSpPr>
            <a:spLocks noGrp="1"/>
          </p:cNvSpPr>
          <p:nvPr>
            <p:ph type="sldNum" sz="quarter" idx="5"/>
          </p:nvPr>
        </p:nvSpPr>
        <p:spPr/>
        <p:txBody>
          <a:bodyPr/>
          <a:lstStyle/>
          <a:p>
            <a:fld id="{78E76C9E-62A0-4237-926F-6926600B70B8}" type="slidenum">
              <a:rPr kumimoji="1" lang="ja-JP" altLang="en-US" smtClean="0"/>
              <a:t>13</a:t>
            </a:fld>
            <a:endParaRPr kumimoji="1" lang="ja-JP" altLang="en-US"/>
          </a:p>
        </p:txBody>
      </p:sp>
    </p:spTree>
    <p:extLst>
      <p:ext uri="{BB962C8B-B14F-4D97-AF65-F5344CB8AC3E}">
        <p14:creationId xmlns:p14="http://schemas.microsoft.com/office/powerpoint/2010/main" val="2147312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76F12-3DD1-8EE4-ADAB-98160233ECD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72C8B47-AC24-6B11-3167-5D566E3505A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963E87C-1554-A661-AB98-CE6EBE97F14B}"/>
              </a:ext>
            </a:extLst>
          </p:cNvPr>
          <p:cNvSpPr>
            <a:spLocks noGrp="1"/>
          </p:cNvSpPr>
          <p:nvPr>
            <p:ph type="body" idx="1"/>
          </p:nvPr>
        </p:nvSpPr>
        <p:spPr/>
        <p:txBody>
          <a:bodyPr/>
          <a:lstStyle/>
          <a:p>
            <a:r>
              <a:rPr kumimoji="1" lang="ja-JP" altLang="en-US" dirty="0"/>
              <a:t>多くの方に労働組合を知ってもらうために、労働組合では様々な企画を開催しています。</a:t>
            </a:r>
            <a:endParaRPr kumimoji="1" lang="en-US" altLang="ja-JP" dirty="0"/>
          </a:p>
          <a:p>
            <a:r>
              <a:rPr kumimoji="1" lang="ja-JP" altLang="en-US" dirty="0"/>
              <a:t>（次回の企画は「共済説明会」です。お菓子も用意しています。是非ご参加ください）</a:t>
            </a:r>
            <a:endParaRPr kumimoji="1" lang="en-US" altLang="ja-JP" dirty="0"/>
          </a:p>
          <a:p>
            <a:endParaRPr kumimoji="1" lang="en-US" altLang="ja-JP" dirty="0"/>
          </a:p>
          <a:p>
            <a:r>
              <a:rPr kumimoji="1" lang="ja-JP" altLang="en-US" dirty="0"/>
              <a:t>全国規模の企画もあり、全国各地の医療従事者と働き方から趣味まで、情報交換をすることができます。</a:t>
            </a:r>
            <a:endParaRPr kumimoji="1" lang="en-US" altLang="ja-JP" dirty="0"/>
          </a:p>
          <a:p>
            <a:endParaRPr kumimoji="1" lang="en-US" altLang="ja-JP" dirty="0"/>
          </a:p>
          <a:p>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5DCC4D1F-063D-A77F-28CD-306D0F18F27C}"/>
              </a:ext>
            </a:extLst>
          </p:cNvPr>
          <p:cNvSpPr>
            <a:spLocks noGrp="1"/>
          </p:cNvSpPr>
          <p:nvPr>
            <p:ph type="sldNum" sz="quarter" idx="5"/>
          </p:nvPr>
        </p:nvSpPr>
        <p:spPr/>
        <p:txBody>
          <a:bodyPr/>
          <a:lstStyle/>
          <a:p>
            <a:fld id="{78E76C9E-62A0-4237-926F-6926600B70B8}" type="slidenum">
              <a:rPr kumimoji="1" lang="ja-JP" altLang="en-US" smtClean="0"/>
              <a:t>14</a:t>
            </a:fld>
            <a:endParaRPr kumimoji="1" lang="ja-JP" altLang="en-US"/>
          </a:p>
        </p:txBody>
      </p:sp>
    </p:spTree>
    <p:extLst>
      <p:ext uri="{BB962C8B-B14F-4D97-AF65-F5344CB8AC3E}">
        <p14:creationId xmlns:p14="http://schemas.microsoft.com/office/powerpoint/2010/main" val="2294780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写真は、全国の医療にたずさわる青年を対象にした企画の様子です。</a:t>
            </a:r>
            <a:endParaRPr kumimoji="1" lang="en-US" altLang="ja-JP" dirty="0"/>
          </a:p>
          <a:p>
            <a:r>
              <a:rPr kumimoji="1" lang="ja-JP" altLang="en-US" dirty="0"/>
              <a:t>写真は福岡開催時の様子。</a:t>
            </a:r>
            <a:r>
              <a:rPr kumimoji="1" lang="en-US" altLang="ja-JP" dirty="0"/>
              <a:t>2025</a:t>
            </a:r>
            <a:r>
              <a:rPr kumimoji="1" lang="ja-JP" altLang="en-US" dirty="0"/>
              <a:t>年は神奈川で開催予定です。</a:t>
            </a:r>
            <a:endParaRPr kumimoji="1" lang="en-US" altLang="ja-JP" dirty="0"/>
          </a:p>
          <a:p>
            <a:endParaRPr kumimoji="1" lang="ja-JP" altLang="en-US" dirty="0"/>
          </a:p>
          <a:p>
            <a:r>
              <a:rPr kumimoji="1" lang="ja-JP" altLang="en-US" dirty="0"/>
              <a:t>多くの方に労働組合を知ってもらうため、組合員の皆さんが楽しんで元気になれるように、様々な企画を考えていきたいと思います。皆さんのアイデアも募集中です。</a:t>
            </a:r>
          </a:p>
          <a:p>
            <a:endParaRPr kumimoji="1" lang="en-US" altLang="ja-JP" dirty="0"/>
          </a:p>
        </p:txBody>
      </p:sp>
      <p:sp>
        <p:nvSpPr>
          <p:cNvPr id="4" name="スライド番号プレースホルダー 3"/>
          <p:cNvSpPr>
            <a:spLocks noGrp="1"/>
          </p:cNvSpPr>
          <p:nvPr>
            <p:ph type="sldNum" sz="quarter" idx="5"/>
          </p:nvPr>
        </p:nvSpPr>
        <p:spPr/>
        <p:txBody>
          <a:bodyPr/>
          <a:lstStyle/>
          <a:p>
            <a:fld id="{78E76C9E-62A0-4237-926F-6926600B70B8}" type="slidenum">
              <a:rPr kumimoji="1" lang="ja-JP" altLang="en-US" smtClean="0"/>
              <a:t>15</a:t>
            </a:fld>
            <a:endParaRPr kumimoji="1" lang="ja-JP" altLang="en-US"/>
          </a:p>
        </p:txBody>
      </p:sp>
    </p:spTree>
    <p:extLst>
      <p:ext uri="{BB962C8B-B14F-4D97-AF65-F5344CB8AC3E}">
        <p14:creationId xmlns:p14="http://schemas.microsoft.com/office/powerpoint/2010/main" val="3603050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F3D1A-4570-947F-B9FE-96A0B9B9FBF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047025D-10A0-71AF-C341-9E18433574E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2191FAA-DAE4-BFE1-619A-130470F517F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労働組合の活動の基本について、</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労働組合では、職員・組合員から「今、何をしているか」見える活動として、アンケートの実施や組合ニュースを発行しています。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アンケートには、ぜひご協力をお願いします。</a:t>
            </a:r>
            <a:endParaRPr kumimoji="1" lang="en-US" altLang="ja-JP" dirty="0"/>
          </a:p>
        </p:txBody>
      </p:sp>
      <p:sp>
        <p:nvSpPr>
          <p:cNvPr id="4" name="スライド番号プレースホルダー 3">
            <a:extLst>
              <a:ext uri="{FF2B5EF4-FFF2-40B4-BE49-F238E27FC236}">
                <a16:creationId xmlns:a16="http://schemas.microsoft.com/office/drawing/2014/main" id="{8AED0996-5D3A-9F83-E290-AB56B4640651}"/>
              </a:ext>
            </a:extLst>
          </p:cNvPr>
          <p:cNvSpPr>
            <a:spLocks noGrp="1"/>
          </p:cNvSpPr>
          <p:nvPr>
            <p:ph type="sldNum" sz="quarter" idx="5"/>
          </p:nvPr>
        </p:nvSpPr>
        <p:spPr/>
        <p:txBody>
          <a:bodyPr/>
          <a:lstStyle/>
          <a:p>
            <a:fld id="{78E76C9E-62A0-4237-926F-6926600B70B8}" type="slidenum">
              <a:rPr kumimoji="1" lang="ja-JP" altLang="en-US" smtClean="0"/>
              <a:t>16</a:t>
            </a:fld>
            <a:endParaRPr kumimoji="1" lang="ja-JP" altLang="en-US"/>
          </a:p>
        </p:txBody>
      </p:sp>
    </p:spTree>
    <p:extLst>
      <p:ext uri="{BB962C8B-B14F-4D97-AF65-F5344CB8AC3E}">
        <p14:creationId xmlns:p14="http://schemas.microsoft.com/office/powerpoint/2010/main" val="23316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40674-0D1F-D377-5EF9-2CFFCB90075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A59A853-D656-B8FB-8C61-EE8B354E078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750CEE4-A1E8-09E6-3509-FAC904D37B84}"/>
              </a:ext>
            </a:extLst>
          </p:cNvPr>
          <p:cNvSpPr>
            <a:spLocks noGrp="1"/>
          </p:cNvSpPr>
          <p:nvPr>
            <p:ph type="body" idx="1"/>
          </p:nvPr>
        </p:nvSpPr>
        <p:spPr/>
        <p:txBody>
          <a:bodyPr/>
          <a:lstStyle/>
          <a:p>
            <a:r>
              <a:rPr kumimoji="1" lang="ja-JP" altLang="en-US" dirty="0"/>
              <a:t>労働組合の平和活動について、（写真はガザの様子）</a:t>
            </a:r>
            <a:endParaRPr kumimoji="1" lang="en-US" altLang="ja-JP" dirty="0"/>
          </a:p>
          <a:p>
            <a:r>
              <a:rPr kumimoji="1" lang="ja-JP" altLang="en-US" dirty="0"/>
              <a:t>医療従事者は、戦争が起これば真っ先に戦場へ動員されます。</a:t>
            </a:r>
            <a:endParaRPr kumimoji="1" lang="en-US" altLang="ja-JP" dirty="0"/>
          </a:p>
          <a:p>
            <a:r>
              <a:rPr kumimoji="1" lang="ja-JP" altLang="en-US" dirty="0"/>
              <a:t>人のいのちを奪う戦争と、いのちをまもる医療労働は、根本的に矛盾します。</a:t>
            </a:r>
            <a:endParaRPr kumimoji="1" lang="en-US" altLang="ja-JP" dirty="0"/>
          </a:p>
          <a:p>
            <a:r>
              <a:rPr kumimoji="1" lang="ja-JP" altLang="en-US" dirty="0"/>
              <a:t>労働組合は平和活動にも取り組んでいます。</a:t>
            </a:r>
          </a:p>
          <a:p>
            <a:endParaRPr kumimoji="1" lang="en-US" altLang="ja-JP" dirty="0"/>
          </a:p>
          <a:p>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19035B07-064F-3A36-7457-C2E53C43BDCE}"/>
              </a:ext>
            </a:extLst>
          </p:cNvPr>
          <p:cNvSpPr>
            <a:spLocks noGrp="1"/>
          </p:cNvSpPr>
          <p:nvPr>
            <p:ph type="sldNum" sz="quarter" idx="5"/>
          </p:nvPr>
        </p:nvSpPr>
        <p:spPr/>
        <p:txBody>
          <a:bodyPr/>
          <a:lstStyle/>
          <a:p>
            <a:fld id="{78E76C9E-62A0-4237-926F-6926600B70B8}" type="slidenum">
              <a:rPr kumimoji="1" lang="ja-JP" altLang="en-US" smtClean="0"/>
              <a:t>17</a:t>
            </a:fld>
            <a:endParaRPr kumimoji="1" lang="ja-JP" altLang="en-US"/>
          </a:p>
        </p:txBody>
      </p:sp>
    </p:spTree>
    <p:extLst>
      <p:ext uri="{BB962C8B-B14F-4D97-AF65-F5344CB8AC3E}">
        <p14:creationId xmlns:p14="http://schemas.microsoft.com/office/powerpoint/2010/main" val="3817867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F629A-CB6A-C934-0F54-8F1D49EED13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BE563DF-652B-F0C1-3B78-EF0B80A36D8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549D2A5-5063-34D0-7317-8B9BF11A350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労働組合に加入すると、２つの福利厚生が使えます。（</a:t>
            </a:r>
            <a:r>
              <a:rPr kumimoji="1" lang="en-US" altLang="ja-JP" dirty="0"/>
              <a:t>※</a:t>
            </a:r>
            <a:r>
              <a:rPr kumimoji="1" lang="ja-JP" altLang="en-US" dirty="0"/>
              <a:t>数を指で表現）</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「医労連共済」と「ろうきん」です。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「医労連共済」は、医療・介護・福祉分野で働く組合員たちを支援するための“助け合い“の仕組みです。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「ろうきん」は、労働組合の信頼から、組合員だけが使える手数料が無料の労働金庫です。</a:t>
            </a:r>
            <a:endParaRPr kumimoji="1" lang="en-US" altLang="ja-JP" dirty="0"/>
          </a:p>
        </p:txBody>
      </p:sp>
      <p:sp>
        <p:nvSpPr>
          <p:cNvPr id="4" name="スライド番号プレースホルダー 3">
            <a:extLst>
              <a:ext uri="{FF2B5EF4-FFF2-40B4-BE49-F238E27FC236}">
                <a16:creationId xmlns:a16="http://schemas.microsoft.com/office/drawing/2014/main" id="{6C09E630-A9A6-DF2E-46BC-95E67925C450}"/>
              </a:ext>
            </a:extLst>
          </p:cNvPr>
          <p:cNvSpPr>
            <a:spLocks noGrp="1"/>
          </p:cNvSpPr>
          <p:nvPr>
            <p:ph type="sldNum" sz="quarter" idx="5"/>
          </p:nvPr>
        </p:nvSpPr>
        <p:spPr/>
        <p:txBody>
          <a:bodyPr/>
          <a:lstStyle/>
          <a:p>
            <a:fld id="{78E76C9E-62A0-4237-926F-6926600B70B8}" type="slidenum">
              <a:rPr kumimoji="1" lang="ja-JP" altLang="en-US" smtClean="0"/>
              <a:t>18</a:t>
            </a:fld>
            <a:endParaRPr kumimoji="1" lang="ja-JP" altLang="en-US"/>
          </a:p>
        </p:txBody>
      </p:sp>
    </p:spTree>
    <p:extLst>
      <p:ext uri="{BB962C8B-B14F-4D97-AF65-F5344CB8AC3E}">
        <p14:creationId xmlns:p14="http://schemas.microsoft.com/office/powerpoint/2010/main" val="1381003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80F60-493B-07AD-9447-1CC74278B8C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CB6CE8D-A038-C04C-E0FB-AB5ACE93628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3896286-2801-2498-F69A-628543C0102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「医労連共済」は、主に医療機関や福祉施設で働く人たちの生活や家族を守るための制度を提供しています。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簡単に説明をします。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「医労連共済」は、同じ仕事をする人たちが集まって「困ったときにお互いを助け合おう」という考えで成り立っています。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例えば、病気やケガで働けなくなったときや、家族が大変な状況になったときに、金銭的なサポートが受けられる仕組みです。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普通の保険会社が利益を目的に運営されているのに対し、共済は営利目的ではなく、加入者みんなのための制度です。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なので、無駄なコストが少なく、加入しやすいのが特徴です。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一般的な保険は、掛け金のうち給付に回るのは</a:t>
            </a:r>
            <a:r>
              <a:rPr kumimoji="1" lang="en-US" altLang="ja-JP" dirty="0"/>
              <a:t>3 </a:t>
            </a:r>
            <a:r>
              <a:rPr kumimoji="1" lang="ja-JP" altLang="en-US" dirty="0"/>
              <a:t>割～</a:t>
            </a:r>
            <a:r>
              <a:rPr kumimoji="1" lang="en-US" altLang="ja-JP" dirty="0"/>
              <a:t>4 </a:t>
            </a:r>
            <a:r>
              <a:rPr kumimoji="1" lang="ja-JP" altLang="en-US" dirty="0"/>
              <a:t>割です。</a:t>
            </a:r>
            <a:r>
              <a:rPr kumimoji="1" lang="en-US" altLang="ja-JP"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「医労連共済」は掛け金のうち</a:t>
            </a:r>
            <a:r>
              <a:rPr kumimoji="1" lang="en-US" altLang="ja-JP" dirty="0"/>
              <a:t>7 </a:t>
            </a:r>
            <a:r>
              <a:rPr kumimoji="1" lang="ja-JP" altLang="en-US" dirty="0"/>
              <a:t>割を組合員への給付に充てています。安い掛け金で大きな保障を実現しています。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医療や介護の現場で働く人は、仕事が大変なことが多いです。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「医労連共済」は医療・介護・福祉の現場で働く人の立場で加入や保障の制度が作られていいます。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民間保険では加入が断られる持病を持っていても加入ができ、加入要件がゆるやかです。病気やケガで仕事を休んだ時の休業保障や後遺障害の保障なども充実しています。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もちろん、家族も入れます。詳しくは組合の担当者までお問い合わせください。</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皆さんが安心して働けるように、「医労連共済」は「ケガや病気で働けなくなった場合」や「災害にあった場合」に備えるプランを提供しています。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簡単に言うと、営利目的ではない制度で、「困ったときに助け合うための仲間の仕組み」です。</a:t>
            </a:r>
          </a:p>
        </p:txBody>
      </p:sp>
      <p:sp>
        <p:nvSpPr>
          <p:cNvPr id="4" name="スライド番号プレースホルダー 3">
            <a:extLst>
              <a:ext uri="{FF2B5EF4-FFF2-40B4-BE49-F238E27FC236}">
                <a16:creationId xmlns:a16="http://schemas.microsoft.com/office/drawing/2014/main" id="{EA27EB09-4091-E626-7808-071691D25DBD}"/>
              </a:ext>
            </a:extLst>
          </p:cNvPr>
          <p:cNvSpPr>
            <a:spLocks noGrp="1"/>
          </p:cNvSpPr>
          <p:nvPr>
            <p:ph type="sldNum" sz="quarter" idx="5"/>
          </p:nvPr>
        </p:nvSpPr>
        <p:spPr/>
        <p:txBody>
          <a:bodyPr/>
          <a:lstStyle/>
          <a:p>
            <a:fld id="{78E76C9E-62A0-4237-926F-6926600B70B8}" type="slidenum">
              <a:rPr kumimoji="1" lang="ja-JP" altLang="en-US" smtClean="0"/>
              <a:t>19</a:t>
            </a:fld>
            <a:endParaRPr kumimoji="1" lang="ja-JP" altLang="en-US"/>
          </a:p>
        </p:txBody>
      </p:sp>
    </p:spTree>
    <p:extLst>
      <p:ext uri="{BB962C8B-B14F-4D97-AF65-F5344CB8AC3E}">
        <p14:creationId xmlns:p14="http://schemas.microsoft.com/office/powerpoint/2010/main" val="1904324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はじめに自己紹介をします。</a:t>
            </a:r>
          </a:p>
          <a:p>
            <a:r>
              <a:rPr kumimoji="1" lang="ja-JP" altLang="en-US" dirty="0"/>
              <a:t>私は（　職場　）で（　職種　）をしています。</a:t>
            </a:r>
          </a:p>
          <a:p>
            <a:r>
              <a:rPr kumimoji="1" lang="ja-JP" altLang="en-US" dirty="0"/>
              <a:t>趣味は～です。</a:t>
            </a:r>
          </a:p>
          <a:p>
            <a:r>
              <a:rPr kumimoji="1" lang="ja-JP" altLang="en-US" dirty="0"/>
              <a:t>悩みのほか、こんなこと聞いていいのかな？など気になったことがあれば、いつでも相談してください</a:t>
            </a:r>
          </a:p>
          <a:p>
            <a:r>
              <a:rPr kumimoji="1" lang="ja-JP" altLang="en-US" dirty="0"/>
              <a:t>（</a:t>
            </a:r>
            <a:r>
              <a:rPr kumimoji="1" lang="en-US" altLang="ja-JP" dirty="0"/>
              <a:t>※</a:t>
            </a:r>
            <a:r>
              <a:rPr kumimoji="1" lang="ja-JP" altLang="en-US" dirty="0"/>
              <a:t>その人の人柄が分かる紹介・写真等も）</a:t>
            </a:r>
          </a:p>
        </p:txBody>
      </p:sp>
      <p:sp>
        <p:nvSpPr>
          <p:cNvPr id="4" name="スライド番号プレースホルダー 3"/>
          <p:cNvSpPr>
            <a:spLocks noGrp="1"/>
          </p:cNvSpPr>
          <p:nvPr>
            <p:ph type="sldNum" sz="quarter" idx="5"/>
          </p:nvPr>
        </p:nvSpPr>
        <p:spPr/>
        <p:txBody>
          <a:bodyPr/>
          <a:lstStyle/>
          <a:p>
            <a:fld id="{78E76C9E-62A0-4237-926F-6926600B70B8}" type="slidenum">
              <a:rPr kumimoji="1" lang="ja-JP" altLang="en-US" smtClean="0"/>
              <a:t>2</a:t>
            </a:fld>
            <a:endParaRPr kumimoji="1" lang="ja-JP" altLang="en-US"/>
          </a:p>
        </p:txBody>
      </p:sp>
    </p:spTree>
    <p:extLst>
      <p:ext uri="{BB962C8B-B14F-4D97-AF65-F5344CB8AC3E}">
        <p14:creationId xmlns:p14="http://schemas.microsoft.com/office/powerpoint/2010/main" val="2810526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03D92-954E-FFED-1188-5EB900E1268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459E800-AC29-A48A-C47F-DB2CC37909F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CF96C78-24A4-5785-45F5-0B24215692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「医労連共済」の大きな特徴として、休業給付があることです。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「医労連共済」は（傷病による）連続</a:t>
            </a:r>
            <a:r>
              <a:rPr kumimoji="1" lang="en-US" altLang="ja-JP" dirty="0"/>
              <a:t>5 </a:t>
            </a:r>
            <a:r>
              <a:rPr kumimoji="1" lang="ja-JP" altLang="en-US" dirty="0"/>
              <a:t>日以上の休業に対して休業１日目から給付が出ます。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インフルエンザで１週間お休み</a:t>
            </a:r>
            <a:r>
              <a:rPr kumimoji="1" lang="en-US" altLang="ja-JP" dirty="0"/>
              <a:t>…</a:t>
            </a:r>
            <a:r>
              <a:rPr kumimoji="1" lang="ja-JP" altLang="en-US" dirty="0"/>
              <a:t>などといった事態になると収入への影響は大きいです。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病気やケガで仕事を休んだ時、「医労連共済」に入っていると安心です。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（表は</a:t>
            </a:r>
            <a:r>
              <a:rPr kumimoji="1" lang="en-US" altLang="ja-JP" dirty="0"/>
              <a:t>2023</a:t>
            </a:r>
            <a:r>
              <a:rPr kumimoji="1" lang="ja-JP" altLang="en-US" dirty="0"/>
              <a:t>年度給付事例）</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（補足１）「医労連共済」の資料は、ぜひご家族の方にも内容を見てもらってください。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安い掛け金で、加入条件もゆるやか、安心・充実の保障内容です。「医労連共済」への加入をご家族でご検討ください。</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（補足２）〇〇病院の労働組合では、組合に入ることで保障される「組織一律型」という「医労連共済」による制度を利用しています。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組合員は、結婚やお子さんの誕生、死亡や火災などの慶弔金の給付などが受けられます。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〇〇病院の組合員は、個人の掛け金とは別に、先程の休業給付など、「医労連共済」の一定の保障を受けられます。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組合加入により、組合員は万が一に備えられます。</a:t>
            </a:r>
          </a:p>
        </p:txBody>
      </p:sp>
      <p:sp>
        <p:nvSpPr>
          <p:cNvPr id="4" name="スライド番号プレースホルダー 3">
            <a:extLst>
              <a:ext uri="{FF2B5EF4-FFF2-40B4-BE49-F238E27FC236}">
                <a16:creationId xmlns:a16="http://schemas.microsoft.com/office/drawing/2014/main" id="{627396D6-307B-76C2-38E3-3CEB79EC6D70}"/>
              </a:ext>
            </a:extLst>
          </p:cNvPr>
          <p:cNvSpPr>
            <a:spLocks noGrp="1"/>
          </p:cNvSpPr>
          <p:nvPr>
            <p:ph type="sldNum" sz="quarter" idx="5"/>
          </p:nvPr>
        </p:nvSpPr>
        <p:spPr/>
        <p:txBody>
          <a:bodyPr/>
          <a:lstStyle/>
          <a:p>
            <a:fld id="{78E76C9E-62A0-4237-926F-6926600B70B8}" type="slidenum">
              <a:rPr kumimoji="1" lang="ja-JP" altLang="en-US" smtClean="0"/>
              <a:t>20</a:t>
            </a:fld>
            <a:endParaRPr kumimoji="1" lang="ja-JP" altLang="en-US"/>
          </a:p>
        </p:txBody>
      </p:sp>
    </p:spTree>
    <p:extLst>
      <p:ext uri="{BB962C8B-B14F-4D97-AF65-F5344CB8AC3E}">
        <p14:creationId xmlns:p14="http://schemas.microsoft.com/office/powerpoint/2010/main" val="690703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A404A-4056-32A3-F6E5-49CC473275E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EA67C5C-FDC1-3178-02EF-2923DD47A6F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CB53213-FFD1-1BCF-EC75-C3A0FF76B64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「医労連共済」では、本年４月の新入職員を対象に「みんなの助けあいアンケート」を実施しています。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アンケート用紙の４つの質問に回答いただいた方に、クオカード</a:t>
            </a:r>
            <a:r>
              <a:rPr kumimoji="1" lang="en-US" altLang="ja-JP" dirty="0"/>
              <a:t>1,000</a:t>
            </a:r>
            <a:r>
              <a:rPr kumimoji="1" lang="ja-JP" altLang="en-US" dirty="0"/>
              <a:t>円分を贈呈しています。（</a:t>
            </a:r>
            <a:r>
              <a:rPr kumimoji="1" lang="en-US" altLang="ja-JP" dirty="0"/>
              <a:t>※</a:t>
            </a:r>
            <a:r>
              <a:rPr kumimoji="1" lang="ja-JP" altLang="en-US" dirty="0"/>
              <a:t>数を指で表現）</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よりよい制度をつくるために、みなさんの声を聞かせてください。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a:extLst>
              <a:ext uri="{FF2B5EF4-FFF2-40B4-BE49-F238E27FC236}">
                <a16:creationId xmlns:a16="http://schemas.microsoft.com/office/drawing/2014/main" id="{3A281C86-D37D-AFF3-C0AA-4CC6518381FB}"/>
              </a:ext>
            </a:extLst>
          </p:cNvPr>
          <p:cNvSpPr>
            <a:spLocks noGrp="1"/>
          </p:cNvSpPr>
          <p:nvPr>
            <p:ph type="sldNum" sz="quarter" idx="5"/>
          </p:nvPr>
        </p:nvSpPr>
        <p:spPr/>
        <p:txBody>
          <a:bodyPr/>
          <a:lstStyle/>
          <a:p>
            <a:fld id="{78E76C9E-62A0-4237-926F-6926600B70B8}" type="slidenum">
              <a:rPr kumimoji="1" lang="ja-JP" altLang="en-US" smtClean="0"/>
              <a:t>21</a:t>
            </a:fld>
            <a:endParaRPr kumimoji="1" lang="ja-JP" altLang="en-US"/>
          </a:p>
        </p:txBody>
      </p:sp>
    </p:spTree>
    <p:extLst>
      <p:ext uri="{BB962C8B-B14F-4D97-AF65-F5344CB8AC3E}">
        <p14:creationId xmlns:p14="http://schemas.microsoft.com/office/powerpoint/2010/main" val="36828785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8FC5E-DD0A-E74A-0889-5C05E0DD710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CC098D1-4D48-3379-CD12-10F2085C0AC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82D7E0C-AFC5-DDEC-875A-DF3C44FB9F2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労働組合に加入すると「ろうきん（労働金庫）」を活用することができます。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「ろうきん」はどこがお得なの？</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「ろうきん」は、全国の</a:t>
            </a:r>
            <a:r>
              <a:rPr kumimoji="1" lang="en-US" altLang="ja-JP" dirty="0"/>
              <a:t>ATM</a:t>
            </a:r>
            <a:r>
              <a:rPr kumimoji="1" lang="ja-JP" altLang="en-US" dirty="0"/>
              <a:t>で利用可能で、手数料は無料です。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コンビニや銀行、ゆうちょの</a:t>
            </a:r>
            <a:r>
              <a:rPr kumimoji="1" lang="en-US" altLang="ja-JP" dirty="0"/>
              <a:t>ATM</a:t>
            </a:r>
            <a:r>
              <a:rPr kumimoji="1" lang="ja-JP" altLang="en-US" dirty="0"/>
              <a:t>で使えて、手数料が全額キャッシュバックされます。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頻繁に少額を引き出す傾向にある方や、お子様（学生）の仕送り口座としても好評です。</a:t>
            </a:r>
            <a:endParaRPr kumimoji="1" lang="en-US" altLang="ja-JP" dirty="0"/>
          </a:p>
        </p:txBody>
      </p:sp>
      <p:sp>
        <p:nvSpPr>
          <p:cNvPr id="4" name="スライド番号プレースホルダー 3">
            <a:extLst>
              <a:ext uri="{FF2B5EF4-FFF2-40B4-BE49-F238E27FC236}">
                <a16:creationId xmlns:a16="http://schemas.microsoft.com/office/drawing/2014/main" id="{05560E38-7228-7EF0-DA1A-1F7A63BAE408}"/>
              </a:ext>
            </a:extLst>
          </p:cNvPr>
          <p:cNvSpPr>
            <a:spLocks noGrp="1"/>
          </p:cNvSpPr>
          <p:nvPr>
            <p:ph type="sldNum" sz="quarter" idx="5"/>
          </p:nvPr>
        </p:nvSpPr>
        <p:spPr/>
        <p:txBody>
          <a:bodyPr/>
          <a:lstStyle/>
          <a:p>
            <a:fld id="{78E76C9E-62A0-4237-926F-6926600B70B8}" type="slidenum">
              <a:rPr kumimoji="1" lang="ja-JP" altLang="en-US" smtClean="0"/>
              <a:t>22</a:t>
            </a:fld>
            <a:endParaRPr kumimoji="1" lang="ja-JP" altLang="en-US"/>
          </a:p>
        </p:txBody>
      </p:sp>
    </p:spTree>
    <p:extLst>
      <p:ext uri="{BB962C8B-B14F-4D97-AF65-F5344CB8AC3E}">
        <p14:creationId xmlns:p14="http://schemas.microsoft.com/office/powerpoint/2010/main" val="430900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AA778-8BFD-963C-C8DE-C69F6077617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B256B0E-CB26-E51A-DB35-7AA16351FEB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776352A-EA0E-D64A-B50E-E3A78294DD4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さらに「ろうきん」では、金利の低いローンを提供しています。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今後、自動車の購入や家を建てることを考えている方は、低金利でローンを組むことができ、月々の返済額や総返済額に差が出ます。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奨学金の返済で「ろうきん」を活用している人もいます。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住宅ローンを契約するときに保証会社に支払う「住宅ローン保証料」も、ろうきんが負担するため無料です。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a:extLst>
              <a:ext uri="{FF2B5EF4-FFF2-40B4-BE49-F238E27FC236}">
                <a16:creationId xmlns:a16="http://schemas.microsoft.com/office/drawing/2014/main" id="{69F01ABF-30CC-3C2D-B4D4-53CBF5FE8552}"/>
              </a:ext>
            </a:extLst>
          </p:cNvPr>
          <p:cNvSpPr>
            <a:spLocks noGrp="1"/>
          </p:cNvSpPr>
          <p:nvPr>
            <p:ph type="sldNum" sz="quarter" idx="5"/>
          </p:nvPr>
        </p:nvSpPr>
        <p:spPr/>
        <p:txBody>
          <a:bodyPr/>
          <a:lstStyle/>
          <a:p>
            <a:fld id="{78E76C9E-62A0-4237-926F-6926600B70B8}" type="slidenum">
              <a:rPr kumimoji="1" lang="ja-JP" altLang="en-US" smtClean="0"/>
              <a:t>23</a:t>
            </a:fld>
            <a:endParaRPr kumimoji="1" lang="ja-JP" altLang="en-US"/>
          </a:p>
        </p:txBody>
      </p:sp>
    </p:spTree>
    <p:extLst>
      <p:ext uri="{BB962C8B-B14F-4D97-AF65-F5344CB8AC3E}">
        <p14:creationId xmlns:p14="http://schemas.microsoft.com/office/powerpoint/2010/main" val="33473516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7BF2E-75E7-6C7A-95B1-33A24CC132B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878547B-A3A0-38A4-52EF-EA2A3495420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D1C4CCE-38A3-8609-19A5-AE6126BB69E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HGS創英角ﾎﾟｯﾌﾟ体" panose="040B0A00000000000000" pitchFamily="50" charset="-128"/>
                <a:ea typeface="HGS創英角ﾎﾟｯﾌﾟ体" panose="040B0A00000000000000" pitchFamily="50" charset="-128"/>
              </a:rPr>
              <a:t>「ろうきん」を使うメリットは何？</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「ろうきん」は、多様なライフスタイルに合わせて、（出張窓口として、）勤務先等で手続きや相談ができます。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マイホームなどローンの相談や資産形成、預金などの手続きから、ちょっとした質問や疑問などお金に関することの相談が職場などできます。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また、</a:t>
            </a:r>
            <a:r>
              <a:rPr kumimoji="1" lang="en-US" altLang="ja-JP" dirty="0" err="1"/>
              <a:t>iDeCo</a:t>
            </a:r>
            <a:r>
              <a:rPr kumimoji="1" lang="ja-JP" altLang="en-US" dirty="0"/>
              <a:t>や投資信託の契約中の不安や、住宅ローン契約中の新たな「教育資金」や「リフォーム資金」等お金の不安へのフォローも定期的に対応しています。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さらに、ろうきん窓口に行けなくても、便利な機能がたくさん付いている「ろうきんアプリ」や「インターネットバンキング（ろきんダイレクト）」もあります。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a:t>
            </a:r>
            <a:r>
              <a:rPr kumimoji="1" lang="en-US" altLang="ja-JP" dirty="0"/>
              <a:t>pay</a:t>
            </a:r>
            <a:r>
              <a:rPr kumimoji="1" lang="ja-JP" altLang="en-US" dirty="0"/>
              <a:t>」などの、各種キャッシュレス決算アプリとの口座連携もしています。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a:extLst>
              <a:ext uri="{FF2B5EF4-FFF2-40B4-BE49-F238E27FC236}">
                <a16:creationId xmlns:a16="http://schemas.microsoft.com/office/drawing/2014/main" id="{ED263B26-76EB-8799-6A56-B9FEB90B2F31}"/>
              </a:ext>
            </a:extLst>
          </p:cNvPr>
          <p:cNvSpPr>
            <a:spLocks noGrp="1"/>
          </p:cNvSpPr>
          <p:nvPr>
            <p:ph type="sldNum" sz="quarter" idx="5"/>
          </p:nvPr>
        </p:nvSpPr>
        <p:spPr/>
        <p:txBody>
          <a:bodyPr/>
          <a:lstStyle/>
          <a:p>
            <a:fld id="{78E76C9E-62A0-4237-926F-6926600B70B8}" type="slidenum">
              <a:rPr kumimoji="1" lang="ja-JP" altLang="en-US" smtClean="0"/>
              <a:t>24</a:t>
            </a:fld>
            <a:endParaRPr kumimoji="1" lang="ja-JP" altLang="en-US"/>
          </a:p>
        </p:txBody>
      </p:sp>
    </p:spTree>
    <p:extLst>
      <p:ext uri="{BB962C8B-B14F-4D97-AF65-F5344CB8AC3E}">
        <p14:creationId xmlns:p14="http://schemas.microsoft.com/office/powerpoint/2010/main" val="37216156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1FD90-B6EF-B11E-EFDD-DBE9964AEF9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DFD62C9-DB56-E119-4F6B-56F3C8B4D30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A976D7D-ED7F-5BD8-B0BE-0E836B6A956F}"/>
              </a:ext>
            </a:extLst>
          </p:cNvPr>
          <p:cNvSpPr>
            <a:spLocks noGrp="1"/>
          </p:cNvSpPr>
          <p:nvPr>
            <p:ph type="body" idx="1"/>
          </p:nvPr>
        </p:nvSpPr>
        <p:spPr/>
        <p:txBody>
          <a:bodyPr/>
          <a:lstStyle/>
          <a:p>
            <a:pPr rtl="0"/>
            <a:r>
              <a:rPr lang="ja-JP" altLang="en-US" dirty="0">
                <a:latin typeface="Meiryo UI" panose="020B0604030504040204" pitchFamily="50" charset="-128"/>
                <a:ea typeface="Meiryo UI" panose="020B0604030504040204" pitchFamily="50" charset="-128"/>
              </a:rPr>
              <a:t>労働組合事務所の場所は、〇〇にあります。内線は〇〇番です。</a:t>
            </a:r>
            <a:endParaRPr lang="en-US" altLang="ja-JP" dirty="0">
              <a:latin typeface="Meiryo UI" panose="020B0604030504040204" pitchFamily="50" charset="-128"/>
              <a:ea typeface="Meiryo UI" panose="020B0604030504040204" pitchFamily="50" charset="-128"/>
            </a:endParaRPr>
          </a:p>
          <a:p>
            <a:pPr rtl="0"/>
            <a:endParaRPr lang="ja-JP" altLang="en-US" dirty="0">
              <a:latin typeface="Meiryo UI" panose="020B0604030504040204" pitchFamily="50" charset="-128"/>
              <a:ea typeface="Meiryo UI" panose="020B0604030504040204" pitchFamily="50" charset="-128"/>
            </a:endParaRPr>
          </a:p>
          <a:p>
            <a:pPr rtl="0"/>
            <a:r>
              <a:rPr lang="ja-JP" altLang="en-US" dirty="0">
                <a:latin typeface="Meiryo UI" panose="020B0604030504040204" pitchFamily="50" charset="-128"/>
                <a:ea typeface="Meiryo UI" panose="020B0604030504040204" pitchFamily="50" charset="-128"/>
              </a:rPr>
              <a:t>これから何かお悩みがあったらいつでも相談してください。</a:t>
            </a:r>
            <a:endParaRPr lang="en-US" altLang="ja-JP" dirty="0">
              <a:latin typeface="Meiryo UI" panose="020B0604030504040204" pitchFamily="50" charset="-128"/>
              <a:ea typeface="Meiryo UI" panose="020B0604030504040204" pitchFamily="50" charset="-128"/>
            </a:endParaRPr>
          </a:p>
          <a:p>
            <a:pPr rtl="0"/>
            <a:r>
              <a:rPr lang="ja-JP" altLang="en-US" dirty="0">
                <a:latin typeface="Meiryo UI" panose="020B0604030504040204" pitchFamily="50" charset="-128"/>
                <a:ea typeface="Meiryo UI" panose="020B0604030504040204" pitchFamily="50" charset="-128"/>
              </a:rPr>
              <a:t>「医労連共済」や「ろうきん」についての資料配布や説明も行います。</a:t>
            </a:r>
            <a:endParaRPr lang="en-US" altLang="ja-JP" dirty="0">
              <a:latin typeface="Meiryo UI" panose="020B0604030504040204" pitchFamily="50" charset="-128"/>
              <a:ea typeface="Meiryo UI" panose="020B0604030504040204" pitchFamily="50" charset="-128"/>
            </a:endParaRPr>
          </a:p>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FF89A231-BBE0-0AEB-1D75-A5F5CEA7BCF2}"/>
              </a:ext>
            </a:extLst>
          </p:cNvPr>
          <p:cNvSpPr>
            <a:spLocks noGrp="1"/>
          </p:cNvSpPr>
          <p:nvPr>
            <p:ph type="sldNum" sz="quarter" idx="5"/>
          </p:nvPr>
        </p:nvSpPr>
        <p:spPr/>
        <p:txBody>
          <a:bodyPr/>
          <a:lstStyle/>
          <a:p>
            <a:fld id="{78E76C9E-62A0-4237-926F-6926600B70B8}" type="slidenum">
              <a:rPr kumimoji="1" lang="ja-JP" altLang="en-US" smtClean="0"/>
              <a:t>25</a:t>
            </a:fld>
            <a:endParaRPr kumimoji="1" lang="ja-JP" altLang="en-US"/>
          </a:p>
        </p:txBody>
      </p:sp>
    </p:spTree>
    <p:extLst>
      <p:ext uri="{BB962C8B-B14F-4D97-AF65-F5344CB8AC3E}">
        <p14:creationId xmlns:p14="http://schemas.microsoft.com/office/powerpoint/2010/main" val="957315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43FD8-AF5B-694A-7B55-C8F8AA697A2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976C2E3-13A3-D0DF-6E6D-6B9A8FABBAD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74A00E6-9C6A-496D-2C33-909992D50A02}"/>
              </a:ext>
            </a:extLst>
          </p:cNvPr>
          <p:cNvSpPr>
            <a:spLocks noGrp="1"/>
          </p:cNvSpPr>
          <p:nvPr>
            <p:ph type="body" idx="1"/>
          </p:nvPr>
        </p:nvSpPr>
        <p:spPr/>
        <p:txBody>
          <a:bodyPr/>
          <a:lstStyle/>
          <a:p>
            <a:r>
              <a:rPr lang="ja-JP" altLang="en-US" dirty="0"/>
              <a:t>さいごに</a:t>
            </a:r>
            <a:endParaRPr lang="en-US" altLang="ja-JP" dirty="0"/>
          </a:p>
          <a:p>
            <a:r>
              <a:rPr lang="ja-JP" altLang="en-US" dirty="0"/>
              <a:t>労働組合は、「働く人たちが集まって作る組織」です。</a:t>
            </a:r>
            <a:endParaRPr lang="en-US" altLang="ja-JP" dirty="0"/>
          </a:p>
          <a:p>
            <a:r>
              <a:rPr lang="ja-JP" altLang="en-US" dirty="0"/>
              <a:t>みんなで力を合わせることに意味があります。</a:t>
            </a:r>
            <a:endParaRPr lang="en-US" altLang="ja-JP" dirty="0"/>
          </a:p>
          <a:p>
            <a:endParaRPr lang="en-US" altLang="ja-JP" dirty="0"/>
          </a:p>
          <a:p>
            <a:r>
              <a:rPr lang="ja-JP" altLang="en-US" dirty="0"/>
              <a:t>これから日々働く中で、自分の権利を守るために、将来の自分を守る手段として、私は労働組合に入っています。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先輩方の活動をつなぎ、自分を守る手段として、「皆さん」労働組合に入りましょう。</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労働組合は、働く皆さんをサポートします。</a:t>
            </a:r>
            <a:endParaRPr lang="en-US" altLang="ja-JP" dirty="0"/>
          </a:p>
          <a:p>
            <a:endParaRPr kumimoji="1" lang="ja-JP" altLang="en-US" dirty="0"/>
          </a:p>
          <a:p>
            <a:r>
              <a:rPr kumimoji="1" lang="ja-JP" altLang="en-US" dirty="0"/>
              <a:t>組合加入用紙は、会場にいる組合の先輩が回収するので渡してください。</a:t>
            </a:r>
          </a:p>
          <a:p>
            <a:r>
              <a:rPr kumimoji="1" lang="ja-JP" altLang="en-US" dirty="0"/>
              <a:t>書き方がわからなければ声をかけてください。長時間の研修、お疲れ様でした。</a:t>
            </a:r>
          </a:p>
          <a:p>
            <a:endParaRPr kumimoji="1" lang="ja-JP" altLang="en-US" dirty="0"/>
          </a:p>
        </p:txBody>
      </p:sp>
      <p:sp>
        <p:nvSpPr>
          <p:cNvPr id="4" name="スライド番号プレースホルダー 3">
            <a:extLst>
              <a:ext uri="{FF2B5EF4-FFF2-40B4-BE49-F238E27FC236}">
                <a16:creationId xmlns:a16="http://schemas.microsoft.com/office/drawing/2014/main" id="{F3F28244-084D-EAED-9251-D1F61F683580}"/>
              </a:ext>
            </a:extLst>
          </p:cNvPr>
          <p:cNvSpPr>
            <a:spLocks noGrp="1"/>
          </p:cNvSpPr>
          <p:nvPr>
            <p:ph type="sldNum" sz="quarter" idx="5"/>
          </p:nvPr>
        </p:nvSpPr>
        <p:spPr/>
        <p:txBody>
          <a:bodyPr/>
          <a:lstStyle/>
          <a:p>
            <a:fld id="{78E76C9E-62A0-4237-926F-6926600B70B8}" type="slidenum">
              <a:rPr kumimoji="1" lang="ja-JP" altLang="en-US" smtClean="0"/>
              <a:t>26</a:t>
            </a:fld>
            <a:endParaRPr kumimoji="1" lang="ja-JP" altLang="en-US"/>
          </a:p>
        </p:txBody>
      </p:sp>
    </p:spTree>
    <p:extLst>
      <p:ext uri="{BB962C8B-B14F-4D97-AF65-F5344CB8AC3E}">
        <p14:creationId xmlns:p14="http://schemas.microsoft.com/office/powerpoint/2010/main" val="1594183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組合員の職員たちを紹介します。</a:t>
            </a:r>
            <a:endParaRPr kumimoji="1" lang="en-US" altLang="ja-JP" dirty="0"/>
          </a:p>
          <a:p>
            <a:r>
              <a:rPr kumimoji="1" lang="ja-JP" altLang="en-US" dirty="0"/>
              <a:t>写真は○○の様子です。（</a:t>
            </a:r>
            <a:r>
              <a:rPr kumimoji="1" lang="en-US" altLang="ja-JP" dirty="0"/>
              <a:t>※</a:t>
            </a:r>
            <a:r>
              <a:rPr kumimoji="1" lang="ja-JP" altLang="en-US" dirty="0"/>
              <a:t>組合員の様子が分かる写真等）</a:t>
            </a:r>
          </a:p>
          <a:p>
            <a:endParaRPr kumimoji="1" lang="ja-JP" altLang="en-US" dirty="0"/>
          </a:p>
        </p:txBody>
      </p:sp>
      <p:sp>
        <p:nvSpPr>
          <p:cNvPr id="4" name="スライド番号プレースホルダー 3"/>
          <p:cNvSpPr>
            <a:spLocks noGrp="1"/>
          </p:cNvSpPr>
          <p:nvPr>
            <p:ph type="sldNum" sz="quarter" idx="5"/>
          </p:nvPr>
        </p:nvSpPr>
        <p:spPr/>
        <p:txBody>
          <a:bodyPr/>
          <a:lstStyle/>
          <a:p>
            <a:fld id="{78E76C9E-62A0-4237-926F-6926600B70B8}" type="slidenum">
              <a:rPr kumimoji="1" lang="ja-JP" altLang="en-US" smtClean="0"/>
              <a:t>3</a:t>
            </a:fld>
            <a:endParaRPr kumimoji="1" lang="ja-JP" altLang="en-US"/>
          </a:p>
        </p:txBody>
      </p:sp>
    </p:spTree>
    <p:extLst>
      <p:ext uri="{BB962C8B-B14F-4D97-AF65-F5344CB8AC3E}">
        <p14:creationId xmlns:p14="http://schemas.microsoft.com/office/powerpoint/2010/main" val="3336544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kumimoji="1" lang="ja-JP" altLang="en-US" dirty="0"/>
              <a:t>それでは本日のお話です。</a:t>
            </a:r>
            <a:endParaRPr kumimoji="1" lang="en-US" altLang="ja-JP" dirty="0"/>
          </a:p>
          <a:p>
            <a:pPr algn="just"/>
            <a:r>
              <a:rPr kumimoji="1" lang="ja-JP" altLang="en-US" dirty="0"/>
              <a:t>本日みなさんにお話ししたいことは</a:t>
            </a:r>
            <a:r>
              <a:rPr kumimoji="1" lang="en-US" altLang="ja-JP" dirty="0"/>
              <a:t>2</a:t>
            </a:r>
            <a:r>
              <a:rPr kumimoji="1" lang="ja-JP" altLang="en-US" dirty="0"/>
              <a:t>つです。（</a:t>
            </a:r>
            <a:r>
              <a:rPr kumimoji="1" lang="en-US" altLang="ja-JP" dirty="0"/>
              <a:t>※</a:t>
            </a:r>
            <a:r>
              <a:rPr kumimoji="1" lang="ja-JP" altLang="en-US" dirty="0"/>
              <a:t>数を指で表現）</a:t>
            </a:r>
            <a:endParaRPr kumimoji="1" lang="en-US" altLang="ja-JP" dirty="0"/>
          </a:p>
          <a:p>
            <a:pPr algn="just"/>
            <a:endParaRPr kumimoji="1" lang="ja-JP" altLang="en-US" dirty="0"/>
          </a:p>
          <a:p>
            <a:pPr algn="just"/>
            <a:r>
              <a:rPr kumimoji="1" lang="ja-JP" altLang="en-US" dirty="0"/>
              <a:t>ひとつめは、「労働組合の役割を知ってもらいたい！」ということ。（</a:t>
            </a:r>
            <a:r>
              <a:rPr kumimoji="1" lang="en-US" altLang="ja-JP" dirty="0"/>
              <a:t>※</a:t>
            </a:r>
            <a:r>
              <a:rPr kumimoji="1" lang="ja-JP" altLang="en-US" dirty="0"/>
              <a:t>数を指で表現）</a:t>
            </a:r>
            <a:endParaRPr kumimoji="1" lang="en-US" altLang="ja-JP" dirty="0"/>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dirty="0"/>
              <a:t>もうひとつは、</a:t>
            </a:r>
            <a:r>
              <a:rPr lang="ja-JP" altLang="en-US" dirty="0"/>
              <a:t>自分の権利や将来の自分を守る</a:t>
            </a:r>
            <a:r>
              <a:rPr kumimoji="1" lang="ja-JP" altLang="en-US" dirty="0"/>
              <a:t>ために「一緒に労働組合に入りましょう！」ということです。（</a:t>
            </a:r>
            <a:r>
              <a:rPr kumimoji="1" lang="en-US" altLang="ja-JP" dirty="0"/>
              <a:t>※</a:t>
            </a:r>
            <a:r>
              <a:rPr kumimoji="1" lang="ja-JP" altLang="en-US" dirty="0"/>
              <a:t>数を指で表現）</a:t>
            </a:r>
          </a:p>
          <a:p>
            <a:pPr algn="just"/>
            <a:endParaRPr kumimoji="1" lang="ja-JP" altLang="en-US" dirty="0"/>
          </a:p>
          <a:p>
            <a:pPr algn="just"/>
            <a:r>
              <a:rPr kumimoji="1" lang="ja-JP" altLang="en-US" dirty="0"/>
              <a:t>はじめに言った通り、これから働く皆さんにとって、将来の自分を守る手段として、労働組合についてしっかり理解することはとても大切なことです。</a:t>
            </a:r>
          </a:p>
          <a:p>
            <a:pPr algn="just"/>
            <a:r>
              <a:rPr kumimoji="1" lang="ja-JP" altLang="en-US" dirty="0"/>
              <a:t>労働組合に入ることは</a:t>
            </a:r>
            <a:r>
              <a:rPr lang="ja-JP" altLang="en-US" dirty="0"/>
              <a:t>自分の権利を守る</a:t>
            </a:r>
            <a:r>
              <a:rPr kumimoji="1" lang="ja-JP" altLang="en-US" dirty="0"/>
              <a:t>と同時に、より良い医療の提供のため、患者さんや利用者さんのためにもなります。</a:t>
            </a:r>
            <a:endParaRPr kumimoji="1" lang="en-US" altLang="ja-JP" dirty="0"/>
          </a:p>
        </p:txBody>
      </p:sp>
      <p:sp>
        <p:nvSpPr>
          <p:cNvPr id="4" name="スライド番号プレースホルダー 3"/>
          <p:cNvSpPr>
            <a:spLocks noGrp="1"/>
          </p:cNvSpPr>
          <p:nvPr>
            <p:ph type="sldNum" sz="quarter" idx="5"/>
          </p:nvPr>
        </p:nvSpPr>
        <p:spPr/>
        <p:txBody>
          <a:bodyPr/>
          <a:lstStyle/>
          <a:p>
            <a:fld id="{78E76C9E-62A0-4237-926F-6926600B70B8}" type="slidenum">
              <a:rPr kumimoji="1" lang="ja-JP" altLang="en-US" smtClean="0"/>
              <a:t>4</a:t>
            </a:fld>
            <a:endParaRPr kumimoji="1" lang="ja-JP" altLang="en-US"/>
          </a:p>
        </p:txBody>
      </p:sp>
    </p:spTree>
    <p:extLst>
      <p:ext uri="{BB962C8B-B14F-4D97-AF65-F5344CB8AC3E}">
        <p14:creationId xmlns:p14="http://schemas.microsoft.com/office/powerpoint/2010/main" val="2496304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ED757-1A70-A0C4-91C8-7069F1ECC05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1BCDFF2-65DD-E600-C38B-BA00BDC40C2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DEA626F-3267-909B-CC69-D8D23715D4E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dirty="0">
                <a:latin typeface="+mj-lt"/>
                <a:ea typeface="Meiryo UI" panose="020B0604030504040204" pitchFamily="50" charset="-128"/>
              </a:rPr>
              <a:t>皆さんは労働組合という言葉を聞いたことがありますか？</a:t>
            </a:r>
            <a:endParaRPr lang="en-US" altLang="ja-JP" b="0" dirty="0">
              <a:latin typeface="+mj-lt"/>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dirty="0">
                <a:latin typeface="+mj-lt"/>
                <a:ea typeface="Meiryo UI" panose="020B0604030504040204" pitchFamily="50" charset="-128"/>
              </a:rPr>
              <a:t>１）労働組合という言葉を</a:t>
            </a:r>
            <a:r>
              <a:rPr kumimoji="1" lang="ja-JP" altLang="en-US" b="0" dirty="0">
                <a:latin typeface="+mj-lt"/>
              </a:rPr>
              <a:t>聞いたことがある方は挙手をお願いします。（</a:t>
            </a:r>
            <a:r>
              <a:rPr kumimoji="1" lang="en-US" altLang="ja-JP" b="0" dirty="0">
                <a:latin typeface="+mj-lt"/>
              </a:rPr>
              <a:t>※</a:t>
            </a:r>
            <a:r>
              <a:rPr kumimoji="1" lang="ja-JP" altLang="en-US" b="0" dirty="0">
                <a:latin typeface="+mj-lt"/>
              </a:rPr>
              <a:t>手を挙げる）</a:t>
            </a:r>
            <a:endParaRPr kumimoji="1" lang="en-US" altLang="ja-JP" b="0" dirty="0">
              <a:latin typeface="+mj-lt"/>
            </a:endParaRPr>
          </a:p>
          <a:p>
            <a:r>
              <a:rPr kumimoji="1" lang="en-US" altLang="ja-JP" b="0" dirty="0">
                <a:latin typeface="+mj-lt"/>
              </a:rPr>
              <a:t>…</a:t>
            </a:r>
            <a:r>
              <a:rPr kumimoji="1" lang="ja-JP" altLang="en-US" b="0" dirty="0">
                <a:latin typeface="+mj-lt"/>
              </a:rPr>
              <a:t>はい、ありがとうございます。認知度は高いですね。</a:t>
            </a:r>
            <a:endParaRPr kumimoji="1" lang="en-US" altLang="ja-JP" b="0" dirty="0">
              <a:latin typeface="+mj-lt"/>
            </a:endParaRPr>
          </a:p>
          <a:p>
            <a:r>
              <a:rPr kumimoji="1" lang="ja-JP" altLang="en-US" dirty="0">
                <a:latin typeface="+mj-lt"/>
              </a:rPr>
              <a:t>日本の医療従事者は</a:t>
            </a:r>
            <a:r>
              <a:rPr kumimoji="1" lang="en-US" altLang="ja-JP" dirty="0">
                <a:latin typeface="+mj-lt"/>
              </a:rPr>
              <a:t>930</a:t>
            </a:r>
            <a:r>
              <a:rPr kumimoji="1" lang="ja-JP" altLang="en-US" dirty="0">
                <a:latin typeface="+mj-lt"/>
              </a:rPr>
              <a:t>万人（</a:t>
            </a:r>
            <a:r>
              <a:rPr kumimoji="1" lang="en-US" altLang="ja-JP" dirty="0">
                <a:latin typeface="+mj-lt"/>
              </a:rPr>
              <a:t>2024</a:t>
            </a:r>
            <a:r>
              <a:rPr kumimoji="1" lang="ja-JP" altLang="en-US" dirty="0">
                <a:latin typeface="+mj-lt"/>
              </a:rPr>
              <a:t>年現在）で、職場に労働組合がなく、多くの労働者は無権利な状態にあります。もし労働組合がない場合、同じ職場の仲間と一緒に新しい組合を作ることもできます。</a:t>
            </a:r>
            <a:endParaRPr kumimoji="1" lang="en-US" altLang="ja-JP" dirty="0">
              <a:latin typeface="+mj-lt"/>
            </a:endParaRPr>
          </a:p>
          <a:p>
            <a:endParaRPr kumimoji="1" lang="ja-JP" altLang="en-US"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j-lt"/>
              </a:rPr>
              <a:t>２）では、労働組合の役割や、どんなことをする団体なのかわかる方はどれくらいいますか？（</a:t>
            </a:r>
            <a:r>
              <a:rPr kumimoji="1" lang="en-US" altLang="ja-JP" dirty="0">
                <a:latin typeface="+mj-lt"/>
              </a:rPr>
              <a:t>※</a:t>
            </a:r>
            <a:r>
              <a:rPr kumimoji="1" lang="ja-JP" altLang="en-US" dirty="0">
                <a:latin typeface="+mj-lt"/>
              </a:rPr>
              <a:t>手を挙げる）</a:t>
            </a:r>
            <a:endParaRPr kumimoji="1" lang="en-US" altLang="ja-JP" dirty="0">
              <a:latin typeface="+mj-lt"/>
            </a:endParaRPr>
          </a:p>
          <a:p>
            <a:r>
              <a:rPr kumimoji="1" lang="en-US" altLang="ja-JP" dirty="0">
                <a:latin typeface="+mj-lt"/>
              </a:rPr>
              <a:t>……</a:t>
            </a:r>
            <a:r>
              <a:rPr kumimoji="1" lang="ja-JP" altLang="en-US" dirty="0">
                <a:latin typeface="+mj-lt"/>
              </a:rPr>
              <a:t>おお、思ったより手が挙がりました。すごいですね。</a:t>
            </a:r>
            <a:endParaRPr kumimoji="1" lang="en-US" altLang="ja-JP" dirty="0">
              <a:latin typeface="+mj-lt"/>
            </a:endParaRPr>
          </a:p>
          <a:p>
            <a:r>
              <a:rPr kumimoji="1" lang="ja-JP" altLang="en-US" dirty="0">
                <a:latin typeface="+mj-lt"/>
              </a:rPr>
              <a:t>労働組合は（知識や経験がなければはじめられない）特別なものではありません。先輩たちの活動を土台に、自分たちの新しい発想を活動に取り入れることができます。</a:t>
            </a:r>
          </a:p>
          <a:p>
            <a:endParaRPr kumimoji="1" lang="ja-JP" altLang="en-US" dirty="0">
              <a:latin typeface="+mj-lt"/>
            </a:endParaRPr>
          </a:p>
          <a:p>
            <a:r>
              <a:rPr kumimoji="1" lang="ja-JP" altLang="en-US" dirty="0">
                <a:latin typeface="+mj-lt"/>
              </a:rPr>
              <a:t>労働組合のことを「知らなかった」方は</a:t>
            </a:r>
            <a:r>
              <a:rPr lang="ja-JP" altLang="en-US" dirty="0">
                <a:latin typeface="+mj-lt"/>
              </a:rPr>
              <a:t>自分の権利を守るために</a:t>
            </a:r>
            <a:r>
              <a:rPr kumimoji="1" lang="ja-JP" altLang="en-US" dirty="0">
                <a:latin typeface="+mj-lt"/>
              </a:rPr>
              <a:t>知ってもらいたいですし、「知ってるよ」という方には、労働組合で「こんなことをしてみたいな」と思ってもらえたらと思います。</a:t>
            </a:r>
          </a:p>
        </p:txBody>
      </p:sp>
      <p:sp>
        <p:nvSpPr>
          <p:cNvPr id="4" name="スライド番号プレースホルダー 3">
            <a:extLst>
              <a:ext uri="{FF2B5EF4-FFF2-40B4-BE49-F238E27FC236}">
                <a16:creationId xmlns:a16="http://schemas.microsoft.com/office/drawing/2014/main" id="{01E4849F-F868-C706-D42F-F8B320B38E62}"/>
              </a:ext>
            </a:extLst>
          </p:cNvPr>
          <p:cNvSpPr>
            <a:spLocks noGrp="1"/>
          </p:cNvSpPr>
          <p:nvPr>
            <p:ph type="sldNum" sz="quarter" idx="5"/>
          </p:nvPr>
        </p:nvSpPr>
        <p:spPr/>
        <p:txBody>
          <a:bodyPr/>
          <a:lstStyle/>
          <a:p>
            <a:fld id="{78E76C9E-62A0-4237-926F-6926600B70B8}" type="slidenum">
              <a:rPr kumimoji="1" lang="ja-JP" altLang="en-US" smtClean="0"/>
              <a:t>5</a:t>
            </a:fld>
            <a:endParaRPr kumimoji="1" lang="ja-JP" altLang="en-US"/>
          </a:p>
        </p:txBody>
      </p:sp>
    </p:spTree>
    <p:extLst>
      <p:ext uri="{BB962C8B-B14F-4D97-AF65-F5344CB8AC3E}">
        <p14:creationId xmlns:p14="http://schemas.microsoft.com/office/powerpoint/2010/main" val="589708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F1F37-5797-AD94-6147-8937FE2B47A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55839B5-F79B-4052-F85F-B68992215FF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1791F17-530E-E289-ECCA-C2B7E62481B9}"/>
              </a:ext>
            </a:extLst>
          </p:cNvPr>
          <p:cNvSpPr>
            <a:spLocks noGrp="1"/>
          </p:cNvSpPr>
          <p:nvPr>
            <p:ph type="body" idx="1"/>
          </p:nvPr>
        </p:nvSpPr>
        <p:spPr/>
        <p:txBody>
          <a:bodyPr/>
          <a:lstStyle/>
          <a:p>
            <a:pPr algn="just"/>
            <a:r>
              <a:rPr kumimoji="1" lang="ja-JP" altLang="en-US" dirty="0"/>
              <a:t>それでは本題です。「労働組合って何？」という質問に答えます。</a:t>
            </a:r>
            <a:endParaRPr kumimoji="1" lang="en-US" altLang="ja-JP" dirty="0"/>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dirty="0"/>
              <a:t>労働組合は</a:t>
            </a:r>
            <a:r>
              <a:rPr lang="ja-JP" altLang="en-US" dirty="0"/>
              <a:t>、「働く人たちが集まって作る組織」で</a:t>
            </a:r>
            <a:r>
              <a:rPr kumimoji="1" lang="ja-JP" altLang="en-US" dirty="0"/>
              <a:t>、「みんなで力を合わせて、働く環境を良くしよう！」という目的を持っています。</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ja-JP" altLang="en-US" dirty="0"/>
          </a:p>
          <a:p>
            <a:pPr algn="just"/>
            <a:r>
              <a:rPr kumimoji="1" lang="ja-JP" altLang="en-US" dirty="0"/>
              <a:t>たとえば、「お給料をもっと上げてほしい」「休日を増やしてほしい」とお願いする場合、個人で言うと会社に聞き流されてしまうことがあります。</a:t>
            </a:r>
            <a:endParaRPr kumimoji="1" lang="en-US" altLang="ja-JP" dirty="0"/>
          </a:p>
          <a:p>
            <a:pPr algn="just"/>
            <a:r>
              <a:rPr kumimoji="1" lang="ja-JP" altLang="en-US" dirty="0"/>
              <a:t>しかし、労働組合なら多くの人が集まって意見を言うので、会社も無視できません。</a:t>
            </a:r>
            <a:endParaRPr kumimoji="1" lang="en-US" altLang="ja-JP" dirty="0"/>
          </a:p>
          <a:p>
            <a:pPr algn="just"/>
            <a:endParaRPr kumimoji="1" lang="en-US" altLang="ja-JP" dirty="0"/>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dirty="0"/>
              <a:t>労働組合は</a:t>
            </a:r>
            <a:r>
              <a:rPr lang="ja-JP" altLang="en-US" dirty="0"/>
              <a:t>、</a:t>
            </a:r>
            <a:r>
              <a:rPr kumimoji="1" lang="ja-JP" altLang="en-US" dirty="0"/>
              <a:t>「働く人が集まって、働く条件をよくするために活動する組織」です。</a:t>
            </a:r>
            <a:endParaRPr kumimoji="1" lang="en-US" altLang="ja-JP" dirty="0"/>
          </a:p>
          <a:p>
            <a:pPr algn="just"/>
            <a:endParaRPr kumimoji="1" lang="ja-JP" altLang="en-US" dirty="0"/>
          </a:p>
        </p:txBody>
      </p:sp>
      <p:sp>
        <p:nvSpPr>
          <p:cNvPr id="4" name="スライド番号プレースホルダー 3">
            <a:extLst>
              <a:ext uri="{FF2B5EF4-FFF2-40B4-BE49-F238E27FC236}">
                <a16:creationId xmlns:a16="http://schemas.microsoft.com/office/drawing/2014/main" id="{4A90AF5E-8494-50C0-3735-7EAB12284D2D}"/>
              </a:ext>
            </a:extLst>
          </p:cNvPr>
          <p:cNvSpPr>
            <a:spLocks noGrp="1"/>
          </p:cNvSpPr>
          <p:nvPr>
            <p:ph type="sldNum" sz="quarter" idx="5"/>
          </p:nvPr>
        </p:nvSpPr>
        <p:spPr/>
        <p:txBody>
          <a:bodyPr/>
          <a:lstStyle/>
          <a:p>
            <a:fld id="{78E76C9E-62A0-4237-926F-6926600B70B8}" type="slidenum">
              <a:rPr kumimoji="1" lang="ja-JP" altLang="en-US" smtClean="0"/>
              <a:t>6</a:t>
            </a:fld>
            <a:endParaRPr kumimoji="1" lang="ja-JP" altLang="en-US"/>
          </a:p>
        </p:txBody>
      </p:sp>
    </p:spTree>
    <p:extLst>
      <p:ext uri="{BB962C8B-B14F-4D97-AF65-F5344CB8AC3E}">
        <p14:creationId xmlns:p14="http://schemas.microsoft.com/office/powerpoint/2010/main" val="534519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職場で何が問題になっているか、意識することは重要です。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「労働組合の役割」は、</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１）お給料や働く条件を良くしたいと思ったら？（</a:t>
            </a:r>
            <a:r>
              <a:rPr kumimoji="1" lang="en-US" altLang="ja-JP" dirty="0"/>
              <a:t>※</a:t>
            </a:r>
            <a:r>
              <a:rPr kumimoji="1" lang="ja-JP" altLang="en-US" dirty="0"/>
              <a:t>時間があれば、想像してもらう間をとる）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→労働組合が、働く人たちの代表として会社と話し合いを行います。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a:t>
            </a:r>
            <a:r>
              <a:rPr kumimoji="1" lang="en-US" altLang="ja-JP" dirty="0"/>
              <a:t>※</a:t>
            </a:r>
            <a:r>
              <a:rPr kumimoji="1" lang="ja-JP" altLang="en-US" dirty="0"/>
              <a:t>時間がなければ、１）～</a:t>
            </a:r>
            <a:r>
              <a:rPr kumimoji="1" lang="en-US" altLang="ja-JP" dirty="0"/>
              <a:t>4</a:t>
            </a:r>
            <a:r>
              <a:rPr kumimoji="1" lang="ja-JP" altLang="en-US" dirty="0"/>
              <a:t>）の疑問のみ参加者に投げかける）</a:t>
            </a:r>
            <a:endParaRPr kumimoji="1" lang="en-US" altLang="ja-JP" dirty="0"/>
          </a:p>
          <a:p>
            <a:r>
              <a:rPr kumimoji="1" lang="ja-JP" altLang="en-US" dirty="0"/>
              <a:t>２）もし働いている環境が危険だったら？</a:t>
            </a:r>
            <a:endParaRPr kumimoji="1" lang="en-US" altLang="ja-JP" dirty="0"/>
          </a:p>
          <a:p>
            <a:r>
              <a:rPr kumimoji="1" lang="ja-JP" altLang="en-US" dirty="0"/>
              <a:t>→ 労働組合が、安全な職場づくりのために会社に提案します。</a:t>
            </a:r>
            <a:endParaRPr kumimoji="1" lang="en-US" altLang="ja-JP" dirty="0"/>
          </a:p>
          <a:p>
            <a:r>
              <a:rPr kumimoji="1" lang="ja-JP" altLang="en-US" dirty="0"/>
              <a:t>３）働きすぎや休みが少なかったら？</a:t>
            </a:r>
            <a:endParaRPr kumimoji="1" lang="en-US" altLang="ja-JP" dirty="0"/>
          </a:p>
          <a:p>
            <a:r>
              <a:rPr kumimoji="1" lang="ja-JP" altLang="en-US" dirty="0"/>
              <a:t>→ 労働組合がみんなの意見をまとめて会社と交渉します。</a:t>
            </a:r>
            <a:endParaRPr kumimoji="1" lang="en-US" altLang="ja-JP" dirty="0"/>
          </a:p>
          <a:p>
            <a:r>
              <a:rPr kumimoji="1" lang="ja-JP" altLang="en-US" dirty="0"/>
              <a:t>４）仕事を突然やめさせられそうになったら？</a:t>
            </a:r>
            <a:endParaRPr kumimoji="1" lang="en-US" altLang="ja-JP" dirty="0"/>
          </a:p>
          <a:p>
            <a:r>
              <a:rPr kumimoji="1" lang="ja-JP" altLang="en-US" dirty="0"/>
              <a:t>→ 労働組合が、理不尽な解雇に対して対処します。</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◎労働組合の役割は、すべて「働く人たちがより良い環境で安心して働けるようにすること」に結びついています。</a:t>
            </a:r>
            <a:endParaRPr kumimoji="1" lang="en-US" altLang="ja-JP" dirty="0"/>
          </a:p>
        </p:txBody>
      </p:sp>
      <p:sp>
        <p:nvSpPr>
          <p:cNvPr id="4" name="スライド番号プレースホルダー 3"/>
          <p:cNvSpPr>
            <a:spLocks noGrp="1"/>
          </p:cNvSpPr>
          <p:nvPr>
            <p:ph type="sldNum" sz="quarter" idx="5"/>
          </p:nvPr>
        </p:nvSpPr>
        <p:spPr/>
        <p:txBody>
          <a:bodyPr/>
          <a:lstStyle/>
          <a:p>
            <a:fld id="{78E76C9E-62A0-4237-926F-6926600B70B8}" type="slidenum">
              <a:rPr kumimoji="1" lang="ja-JP" altLang="en-US" smtClean="0"/>
              <a:t>7</a:t>
            </a:fld>
            <a:endParaRPr kumimoji="1" lang="ja-JP" altLang="en-US"/>
          </a:p>
        </p:txBody>
      </p:sp>
    </p:spTree>
    <p:extLst>
      <p:ext uri="{BB962C8B-B14F-4D97-AF65-F5344CB8AC3E}">
        <p14:creationId xmlns:p14="http://schemas.microsoft.com/office/powerpoint/2010/main" val="1688106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05A01-34E7-A1F1-76EE-0419B5321A5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D721FB1-E4C0-C1DD-82F4-425161D0EE6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41451CE-B582-236F-9929-47EDEA1D9FE7}"/>
              </a:ext>
            </a:extLst>
          </p:cNvPr>
          <p:cNvSpPr>
            <a:spLocks noGrp="1"/>
          </p:cNvSpPr>
          <p:nvPr>
            <p:ph type="body" idx="1"/>
          </p:nvPr>
        </p:nvSpPr>
        <p:spPr/>
        <p:txBody>
          <a:bodyPr/>
          <a:lstStyle/>
          <a:p>
            <a:r>
              <a:rPr kumimoji="1" lang="ja-JP" altLang="en-US" dirty="0"/>
              <a:t>さらに、</a:t>
            </a:r>
            <a:endParaRPr kumimoji="1" lang="en-US" altLang="ja-JP" dirty="0"/>
          </a:p>
          <a:p>
            <a:r>
              <a:rPr kumimoji="1" lang="ja-JP" altLang="en-US" dirty="0"/>
              <a:t>５）職場での嫌がらせや不公平な扱いに悩んだら？</a:t>
            </a:r>
            <a:endParaRPr kumimoji="1" lang="en-US" altLang="ja-JP" dirty="0"/>
          </a:p>
          <a:p>
            <a:r>
              <a:rPr kumimoji="1" lang="ja-JP" altLang="en-US" dirty="0"/>
              <a:t>→ 労働組合がサポートします。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a:t>
            </a:r>
            <a:r>
              <a:rPr kumimoji="1" lang="en-US" altLang="ja-JP" dirty="0"/>
              <a:t>※</a:t>
            </a:r>
            <a:r>
              <a:rPr kumimoji="1" lang="ja-JP" altLang="en-US" dirty="0"/>
              <a:t>時間がなければ、</a:t>
            </a:r>
            <a:r>
              <a:rPr kumimoji="1" lang="en-US" altLang="ja-JP" dirty="0"/>
              <a:t>5</a:t>
            </a:r>
            <a:r>
              <a:rPr kumimoji="1" lang="ja-JP" altLang="en-US" dirty="0"/>
              <a:t>）～</a:t>
            </a:r>
            <a:r>
              <a:rPr kumimoji="1" lang="en-US" altLang="ja-JP" dirty="0"/>
              <a:t>8</a:t>
            </a:r>
            <a:r>
              <a:rPr kumimoji="1" lang="ja-JP" altLang="en-US" dirty="0"/>
              <a:t>）の疑問のみ参加者に投げかける）</a:t>
            </a:r>
            <a:endParaRPr kumimoji="1" lang="en-US" altLang="ja-JP" dirty="0"/>
          </a:p>
          <a:p>
            <a:r>
              <a:rPr kumimoji="1" lang="ja-JP" altLang="en-US" dirty="0"/>
              <a:t>６）働く人の権利を守るために、法律をどのように活用する？</a:t>
            </a:r>
            <a:endParaRPr kumimoji="1" lang="en-US" altLang="ja-JP" dirty="0"/>
          </a:p>
          <a:p>
            <a:r>
              <a:rPr kumimoji="1" lang="ja-JP" altLang="en-US" dirty="0"/>
              <a:t>→ 労働組合が、労働基準法などの法律を使って会社に改善を求めます。</a:t>
            </a:r>
            <a:endParaRPr kumimoji="1" lang="en-US" altLang="ja-JP" dirty="0"/>
          </a:p>
          <a:p>
            <a:r>
              <a:rPr kumimoji="1" lang="ja-JP" altLang="en-US" dirty="0"/>
              <a:t>７）働いている人たちの意見を会社に伝えるには？</a:t>
            </a:r>
            <a:endParaRPr kumimoji="1" lang="en-US" altLang="ja-JP" dirty="0"/>
          </a:p>
          <a:p>
            <a:r>
              <a:rPr kumimoji="1" lang="ja-JP" altLang="en-US" dirty="0"/>
              <a:t>→ 労働組合が、みんなの意見をまとめて会社に伝えます。</a:t>
            </a:r>
            <a:endParaRPr kumimoji="1" lang="en-US" altLang="ja-JP" dirty="0"/>
          </a:p>
          <a:p>
            <a:r>
              <a:rPr kumimoji="1" lang="ja-JP" altLang="en-US" dirty="0"/>
              <a:t>８）困ったときやトラブルがあったとき、どうやって解決する？</a:t>
            </a:r>
            <a:endParaRPr kumimoji="1" lang="en-US" altLang="ja-JP" dirty="0"/>
          </a:p>
          <a:p>
            <a:r>
              <a:rPr kumimoji="1" lang="ja-JP" altLang="en-US" dirty="0"/>
              <a:t>→ 労働組合が相談に乗り、解決策を一緒に考えてくれます。</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◎労働組合の役割は、すべて「働く人たちがより良い環境で安心して働けるようにすること」に結びついています。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a:extLst>
              <a:ext uri="{FF2B5EF4-FFF2-40B4-BE49-F238E27FC236}">
                <a16:creationId xmlns:a16="http://schemas.microsoft.com/office/drawing/2014/main" id="{5C73D49C-2F00-B189-ED80-F71A9FCCD77C}"/>
              </a:ext>
            </a:extLst>
          </p:cNvPr>
          <p:cNvSpPr>
            <a:spLocks noGrp="1"/>
          </p:cNvSpPr>
          <p:nvPr>
            <p:ph type="sldNum" sz="quarter" idx="5"/>
          </p:nvPr>
        </p:nvSpPr>
        <p:spPr/>
        <p:txBody>
          <a:bodyPr/>
          <a:lstStyle/>
          <a:p>
            <a:fld id="{78E76C9E-62A0-4237-926F-6926600B70B8}" type="slidenum">
              <a:rPr kumimoji="1" lang="ja-JP" altLang="en-US" smtClean="0"/>
              <a:t>8</a:t>
            </a:fld>
            <a:endParaRPr kumimoji="1" lang="ja-JP" altLang="en-US"/>
          </a:p>
        </p:txBody>
      </p:sp>
    </p:spTree>
    <p:extLst>
      <p:ext uri="{BB962C8B-B14F-4D97-AF65-F5344CB8AC3E}">
        <p14:creationId xmlns:p14="http://schemas.microsoft.com/office/powerpoint/2010/main" val="2816432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D0E1F-DB5C-F726-496D-9D678030276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7BE70C0-72DE-D952-8ABE-6EAB31C03CE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D5809AD-D527-03BB-0BE7-6FF5FBB3E9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労働組合に入るメリットは</a:t>
            </a:r>
            <a:r>
              <a:rPr kumimoji="1" lang="en-US" altLang="ja-JP" dirty="0"/>
              <a:t>4</a:t>
            </a:r>
            <a:r>
              <a:rPr kumimoji="1" lang="ja-JP" altLang="en-US" dirty="0"/>
              <a:t>つです。（</a:t>
            </a:r>
            <a:r>
              <a:rPr kumimoji="1" lang="en-US" altLang="ja-JP" dirty="0"/>
              <a:t>※</a:t>
            </a:r>
            <a:r>
              <a:rPr kumimoji="1" lang="ja-JP" altLang="en-US" dirty="0"/>
              <a:t>数を指で表現）</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１つめは「安心して働ける」（</a:t>
            </a:r>
            <a:r>
              <a:rPr kumimoji="1" lang="en-US" altLang="ja-JP" dirty="0"/>
              <a:t>※</a:t>
            </a:r>
            <a:r>
              <a:rPr kumimoji="1" lang="ja-JP" altLang="en-US" dirty="0"/>
              <a:t>数を指で表現）</a:t>
            </a:r>
            <a:endParaRPr kumimoji="1" lang="en-US" altLang="ja-JP" dirty="0"/>
          </a:p>
          <a:p>
            <a:r>
              <a:rPr kumimoji="1" lang="ja-JP" altLang="en-US" dirty="0"/>
              <a:t>仕事をしていて困ったことや悩みがあれば、労働組合が味方になります。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２つめは「給料や働く条件が良くなる」可能性がある（</a:t>
            </a:r>
            <a:r>
              <a:rPr kumimoji="1" lang="en-US" altLang="ja-JP" dirty="0"/>
              <a:t>※</a:t>
            </a:r>
            <a:r>
              <a:rPr kumimoji="1" lang="ja-JP" altLang="en-US" dirty="0"/>
              <a:t>数を指で表現）</a:t>
            </a:r>
            <a:endParaRPr kumimoji="1" lang="en-US" altLang="ja-JP" dirty="0"/>
          </a:p>
          <a:p>
            <a:r>
              <a:rPr kumimoji="1" lang="ja-JP" altLang="en-US" dirty="0"/>
              <a:t>労働組合が会社と交渉することで、より良いお給料や働き方を得られる可能性が広がります。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３つめは「みんなで意見を伝えられる」（</a:t>
            </a:r>
            <a:r>
              <a:rPr kumimoji="1" lang="en-US" altLang="ja-JP" dirty="0"/>
              <a:t>※</a:t>
            </a:r>
            <a:r>
              <a:rPr kumimoji="1" lang="ja-JP" altLang="en-US" dirty="0"/>
              <a:t>数を指で表現）</a:t>
            </a:r>
            <a:endParaRPr kumimoji="1" lang="en-US" altLang="ja-JP" dirty="0"/>
          </a:p>
          <a:p>
            <a:r>
              <a:rPr kumimoji="1" lang="ja-JP" altLang="en-US" dirty="0"/>
              <a:t>一人で会社に意見を言うのは難しいですが、（働く人が集まる）労働組合の力を借りれば、より大きな影響力を持つことができます。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４つめは「将来への知識になる」（</a:t>
            </a:r>
            <a:r>
              <a:rPr kumimoji="1" lang="en-US" altLang="ja-JP" dirty="0"/>
              <a:t>※</a:t>
            </a:r>
            <a:r>
              <a:rPr kumimoji="1" lang="ja-JP" altLang="en-US" dirty="0"/>
              <a:t>数を指で表現）</a:t>
            </a:r>
            <a:endParaRPr kumimoji="1" lang="en-US" altLang="ja-JP" dirty="0"/>
          </a:p>
          <a:p>
            <a:r>
              <a:rPr kumimoji="1" lang="ja-JP" altLang="en-US" dirty="0"/>
              <a:t>労働組合の活動を知ることで、自分が働くうえでどんな権利があるのかを理解できます。</a:t>
            </a:r>
            <a:endParaRPr kumimoji="1" lang="en-US" altLang="ja-JP" dirty="0"/>
          </a:p>
          <a:p>
            <a:endParaRPr kumimoji="1" lang="en-US" altLang="ja-JP" dirty="0"/>
          </a:p>
          <a:p>
            <a:r>
              <a:rPr kumimoji="1" lang="ja-JP" altLang="en-US" dirty="0"/>
              <a:t>このように、労働組合に入ると、働き方の決定に「発言」し、関わることができます。</a:t>
            </a:r>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1680E0DF-0579-C3F2-53D0-1BCBE8E8831D}"/>
              </a:ext>
            </a:extLst>
          </p:cNvPr>
          <p:cNvSpPr>
            <a:spLocks noGrp="1"/>
          </p:cNvSpPr>
          <p:nvPr>
            <p:ph type="sldNum" sz="quarter" idx="5"/>
          </p:nvPr>
        </p:nvSpPr>
        <p:spPr/>
        <p:txBody>
          <a:bodyPr/>
          <a:lstStyle/>
          <a:p>
            <a:fld id="{78E76C9E-62A0-4237-926F-6926600B70B8}" type="slidenum">
              <a:rPr kumimoji="1" lang="ja-JP" altLang="en-US" smtClean="0"/>
              <a:t>9</a:t>
            </a:fld>
            <a:endParaRPr kumimoji="1" lang="ja-JP" altLang="en-US"/>
          </a:p>
        </p:txBody>
      </p:sp>
    </p:spTree>
    <p:extLst>
      <p:ext uri="{BB962C8B-B14F-4D97-AF65-F5344CB8AC3E}">
        <p14:creationId xmlns:p14="http://schemas.microsoft.com/office/powerpoint/2010/main" val="1837515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5553D57-EDD5-A083-1456-43A0D12D86A2}"/>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86F85CB-3A82-1473-40C7-111FABB4EE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62352B5F-EC91-7C43-355D-9054C6B50045}"/>
              </a:ext>
            </a:extLst>
          </p:cNvPr>
          <p:cNvSpPr>
            <a:spLocks noGrp="1"/>
          </p:cNvSpPr>
          <p:nvPr>
            <p:ph type="dt" sz="half" idx="10"/>
          </p:nvPr>
        </p:nvSpPr>
        <p:spPr/>
        <p:txBody>
          <a:bodyPr/>
          <a:lstStyle/>
          <a:p>
            <a:fld id="{39AEF810-F95C-4C72-BAC8-E01E83FA2FC8}" type="datetimeFigureOut">
              <a:rPr kumimoji="1" lang="ja-JP" altLang="en-US" smtClean="0"/>
              <a:t>2025/3/7</a:t>
            </a:fld>
            <a:endParaRPr kumimoji="1" lang="ja-JP" altLang="en-US"/>
          </a:p>
        </p:txBody>
      </p:sp>
      <p:sp>
        <p:nvSpPr>
          <p:cNvPr id="5" name="フッター プレースホルダー 4">
            <a:extLst>
              <a:ext uri="{FF2B5EF4-FFF2-40B4-BE49-F238E27FC236}">
                <a16:creationId xmlns:a16="http://schemas.microsoft.com/office/drawing/2014/main" id="{09E4BEF4-BAB7-710B-D3CA-63FC598E368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2B9914B-1C4B-0A2A-EDBA-2B1A8887D167}"/>
              </a:ext>
            </a:extLst>
          </p:cNvPr>
          <p:cNvSpPr>
            <a:spLocks noGrp="1"/>
          </p:cNvSpPr>
          <p:nvPr>
            <p:ph type="sldNum" sz="quarter" idx="12"/>
          </p:nvPr>
        </p:nvSpPr>
        <p:spPr/>
        <p:txBody>
          <a:bodyPr/>
          <a:lstStyle/>
          <a:p>
            <a:fld id="{4829D3A1-D86D-475C-9910-7AE59B8A0FC8}" type="slidenum">
              <a:rPr kumimoji="1" lang="ja-JP" altLang="en-US" smtClean="0"/>
              <a:t>‹#›</a:t>
            </a:fld>
            <a:endParaRPr kumimoji="1" lang="ja-JP" altLang="en-US"/>
          </a:p>
        </p:txBody>
      </p:sp>
    </p:spTree>
    <p:extLst>
      <p:ext uri="{BB962C8B-B14F-4D97-AF65-F5344CB8AC3E}">
        <p14:creationId xmlns:p14="http://schemas.microsoft.com/office/powerpoint/2010/main" val="4181020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CDD819-4537-4E92-47F3-446A35CCE73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4839260-A3A1-502D-E833-0F3E37798AC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73292F6-8C56-CC6E-BDCC-AD1B874998D4}"/>
              </a:ext>
            </a:extLst>
          </p:cNvPr>
          <p:cNvSpPr>
            <a:spLocks noGrp="1"/>
          </p:cNvSpPr>
          <p:nvPr>
            <p:ph type="dt" sz="half" idx="10"/>
          </p:nvPr>
        </p:nvSpPr>
        <p:spPr/>
        <p:txBody>
          <a:bodyPr/>
          <a:lstStyle/>
          <a:p>
            <a:fld id="{39AEF810-F95C-4C72-BAC8-E01E83FA2FC8}" type="datetimeFigureOut">
              <a:rPr kumimoji="1" lang="ja-JP" altLang="en-US" smtClean="0"/>
              <a:t>2025/3/7</a:t>
            </a:fld>
            <a:endParaRPr kumimoji="1" lang="ja-JP" altLang="en-US"/>
          </a:p>
        </p:txBody>
      </p:sp>
      <p:sp>
        <p:nvSpPr>
          <p:cNvPr id="5" name="フッター プレースホルダー 4">
            <a:extLst>
              <a:ext uri="{FF2B5EF4-FFF2-40B4-BE49-F238E27FC236}">
                <a16:creationId xmlns:a16="http://schemas.microsoft.com/office/drawing/2014/main" id="{A13F9046-1CE7-31C4-5E99-5603D412AA0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8CC1490-915C-E708-DBB0-748D9A274C9C}"/>
              </a:ext>
            </a:extLst>
          </p:cNvPr>
          <p:cNvSpPr>
            <a:spLocks noGrp="1"/>
          </p:cNvSpPr>
          <p:nvPr>
            <p:ph type="sldNum" sz="quarter" idx="12"/>
          </p:nvPr>
        </p:nvSpPr>
        <p:spPr/>
        <p:txBody>
          <a:bodyPr/>
          <a:lstStyle/>
          <a:p>
            <a:fld id="{4829D3A1-D86D-475C-9910-7AE59B8A0FC8}" type="slidenum">
              <a:rPr kumimoji="1" lang="ja-JP" altLang="en-US" smtClean="0"/>
              <a:t>‹#›</a:t>
            </a:fld>
            <a:endParaRPr kumimoji="1" lang="ja-JP" altLang="en-US"/>
          </a:p>
        </p:txBody>
      </p:sp>
    </p:spTree>
    <p:extLst>
      <p:ext uri="{BB962C8B-B14F-4D97-AF65-F5344CB8AC3E}">
        <p14:creationId xmlns:p14="http://schemas.microsoft.com/office/powerpoint/2010/main" val="3931431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A9DE357-9C6A-6DDD-409D-753F18C19F0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DD895A9-CA5D-1F08-06E4-478475E5DF90}"/>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80DA52D-9F6E-10C5-8ECA-0283B5216C1F}"/>
              </a:ext>
            </a:extLst>
          </p:cNvPr>
          <p:cNvSpPr>
            <a:spLocks noGrp="1"/>
          </p:cNvSpPr>
          <p:nvPr>
            <p:ph type="dt" sz="half" idx="10"/>
          </p:nvPr>
        </p:nvSpPr>
        <p:spPr/>
        <p:txBody>
          <a:bodyPr/>
          <a:lstStyle/>
          <a:p>
            <a:fld id="{39AEF810-F95C-4C72-BAC8-E01E83FA2FC8}" type="datetimeFigureOut">
              <a:rPr kumimoji="1" lang="ja-JP" altLang="en-US" smtClean="0"/>
              <a:t>2025/3/7</a:t>
            </a:fld>
            <a:endParaRPr kumimoji="1" lang="ja-JP" altLang="en-US"/>
          </a:p>
        </p:txBody>
      </p:sp>
      <p:sp>
        <p:nvSpPr>
          <p:cNvPr id="5" name="フッター プレースホルダー 4">
            <a:extLst>
              <a:ext uri="{FF2B5EF4-FFF2-40B4-BE49-F238E27FC236}">
                <a16:creationId xmlns:a16="http://schemas.microsoft.com/office/drawing/2014/main" id="{60C926FA-DBCD-D5FA-E676-8338B4E7E43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A31DC92-E719-C085-F5B7-C67EBCBB1D70}"/>
              </a:ext>
            </a:extLst>
          </p:cNvPr>
          <p:cNvSpPr>
            <a:spLocks noGrp="1"/>
          </p:cNvSpPr>
          <p:nvPr>
            <p:ph type="sldNum" sz="quarter" idx="12"/>
          </p:nvPr>
        </p:nvSpPr>
        <p:spPr/>
        <p:txBody>
          <a:bodyPr/>
          <a:lstStyle/>
          <a:p>
            <a:fld id="{4829D3A1-D86D-475C-9910-7AE59B8A0FC8}" type="slidenum">
              <a:rPr kumimoji="1" lang="ja-JP" altLang="en-US" smtClean="0"/>
              <a:t>‹#›</a:t>
            </a:fld>
            <a:endParaRPr kumimoji="1" lang="ja-JP" altLang="en-US"/>
          </a:p>
        </p:txBody>
      </p:sp>
    </p:spTree>
    <p:extLst>
      <p:ext uri="{BB962C8B-B14F-4D97-AF65-F5344CB8AC3E}">
        <p14:creationId xmlns:p14="http://schemas.microsoft.com/office/powerpoint/2010/main" val="1485446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EB3DD5-7CAE-4EF9-47FD-69BB3927C6D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5D13201-A207-6EBB-40E2-C6BB053EA354}"/>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0DEC26F-6C7C-2686-2695-1BC0E0FAF4A9}"/>
              </a:ext>
            </a:extLst>
          </p:cNvPr>
          <p:cNvSpPr>
            <a:spLocks noGrp="1"/>
          </p:cNvSpPr>
          <p:nvPr>
            <p:ph type="dt" sz="half" idx="10"/>
          </p:nvPr>
        </p:nvSpPr>
        <p:spPr/>
        <p:txBody>
          <a:bodyPr/>
          <a:lstStyle/>
          <a:p>
            <a:fld id="{39AEF810-F95C-4C72-BAC8-E01E83FA2FC8}" type="datetimeFigureOut">
              <a:rPr kumimoji="1" lang="ja-JP" altLang="en-US" smtClean="0"/>
              <a:t>2025/3/7</a:t>
            </a:fld>
            <a:endParaRPr kumimoji="1" lang="ja-JP" altLang="en-US"/>
          </a:p>
        </p:txBody>
      </p:sp>
      <p:sp>
        <p:nvSpPr>
          <p:cNvPr id="5" name="フッター プレースホルダー 4">
            <a:extLst>
              <a:ext uri="{FF2B5EF4-FFF2-40B4-BE49-F238E27FC236}">
                <a16:creationId xmlns:a16="http://schemas.microsoft.com/office/drawing/2014/main" id="{2E1E5D40-1F71-D34D-46CC-13709B2FBCB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B5E37BE-EADB-DE90-F017-0DD8EF63B98B}"/>
              </a:ext>
            </a:extLst>
          </p:cNvPr>
          <p:cNvSpPr>
            <a:spLocks noGrp="1"/>
          </p:cNvSpPr>
          <p:nvPr>
            <p:ph type="sldNum" sz="quarter" idx="12"/>
          </p:nvPr>
        </p:nvSpPr>
        <p:spPr/>
        <p:txBody>
          <a:bodyPr/>
          <a:lstStyle/>
          <a:p>
            <a:fld id="{4829D3A1-D86D-475C-9910-7AE59B8A0FC8}" type="slidenum">
              <a:rPr kumimoji="1" lang="ja-JP" altLang="en-US" smtClean="0"/>
              <a:t>‹#›</a:t>
            </a:fld>
            <a:endParaRPr kumimoji="1" lang="ja-JP" altLang="en-US"/>
          </a:p>
        </p:txBody>
      </p:sp>
    </p:spTree>
    <p:extLst>
      <p:ext uri="{BB962C8B-B14F-4D97-AF65-F5344CB8AC3E}">
        <p14:creationId xmlns:p14="http://schemas.microsoft.com/office/powerpoint/2010/main" val="1451830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02277C-6D19-B575-4401-62C238C15FD2}"/>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0127F95-9941-5C2E-27CD-5150F4388D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81317DA-751B-483E-6946-5619BDA83D63}"/>
              </a:ext>
            </a:extLst>
          </p:cNvPr>
          <p:cNvSpPr>
            <a:spLocks noGrp="1"/>
          </p:cNvSpPr>
          <p:nvPr>
            <p:ph type="dt" sz="half" idx="10"/>
          </p:nvPr>
        </p:nvSpPr>
        <p:spPr/>
        <p:txBody>
          <a:bodyPr/>
          <a:lstStyle/>
          <a:p>
            <a:fld id="{39AEF810-F95C-4C72-BAC8-E01E83FA2FC8}" type="datetimeFigureOut">
              <a:rPr kumimoji="1" lang="ja-JP" altLang="en-US" smtClean="0"/>
              <a:t>2025/3/7</a:t>
            </a:fld>
            <a:endParaRPr kumimoji="1" lang="ja-JP" altLang="en-US"/>
          </a:p>
        </p:txBody>
      </p:sp>
      <p:sp>
        <p:nvSpPr>
          <p:cNvPr id="5" name="フッター プレースホルダー 4">
            <a:extLst>
              <a:ext uri="{FF2B5EF4-FFF2-40B4-BE49-F238E27FC236}">
                <a16:creationId xmlns:a16="http://schemas.microsoft.com/office/drawing/2014/main" id="{12322595-45E7-F598-6B5F-D985849AA81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60AD15B-9A45-1D46-BDEA-9F299FABF6F0}"/>
              </a:ext>
            </a:extLst>
          </p:cNvPr>
          <p:cNvSpPr>
            <a:spLocks noGrp="1"/>
          </p:cNvSpPr>
          <p:nvPr>
            <p:ph type="sldNum" sz="quarter" idx="12"/>
          </p:nvPr>
        </p:nvSpPr>
        <p:spPr/>
        <p:txBody>
          <a:bodyPr/>
          <a:lstStyle/>
          <a:p>
            <a:fld id="{4829D3A1-D86D-475C-9910-7AE59B8A0FC8}" type="slidenum">
              <a:rPr kumimoji="1" lang="ja-JP" altLang="en-US" smtClean="0"/>
              <a:t>‹#›</a:t>
            </a:fld>
            <a:endParaRPr kumimoji="1" lang="ja-JP" altLang="en-US"/>
          </a:p>
        </p:txBody>
      </p:sp>
    </p:spTree>
    <p:extLst>
      <p:ext uri="{BB962C8B-B14F-4D97-AF65-F5344CB8AC3E}">
        <p14:creationId xmlns:p14="http://schemas.microsoft.com/office/powerpoint/2010/main" val="698905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D91FE5-0A0F-E4BA-064C-57786FF806A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4F94EC6-724D-9C0A-1671-8903499FEB84}"/>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A89CFC1A-4492-7B8C-E19D-D3FCB26296E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9AC4CEC4-376C-EE8C-EC20-23E200BF542E}"/>
              </a:ext>
            </a:extLst>
          </p:cNvPr>
          <p:cNvSpPr>
            <a:spLocks noGrp="1"/>
          </p:cNvSpPr>
          <p:nvPr>
            <p:ph type="dt" sz="half" idx="10"/>
          </p:nvPr>
        </p:nvSpPr>
        <p:spPr/>
        <p:txBody>
          <a:bodyPr/>
          <a:lstStyle/>
          <a:p>
            <a:fld id="{39AEF810-F95C-4C72-BAC8-E01E83FA2FC8}" type="datetimeFigureOut">
              <a:rPr kumimoji="1" lang="ja-JP" altLang="en-US" smtClean="0"/>
              <a:t>2025/3/7</a:t>
            </a:fld>
            <a:endParaRPr kumimoji="1" lang="ja-JP" altLang="en-US"/>
          </a:p>
        </p:txBody>
      </p:sp>
      <p:sp>
        <p:nvSpPr>
          <p:cNvPr id="6" name="フッター プレースホルダー 5">
            <a:extLst>
              <a:ext uri="{FF2B5EF4-FFF2-40B4-BE49-F238E27FC236}">
                <a16:creationId xmlns:a16="http://schemas.microsoft.com/office/drawing/2014/main" id="{A8B3F972-5F5E-7572-00A7-0304A5A724C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A17F383-E9DE-B416-B027-699FFD117647}"/>
              </a:ext>
            </a:extLst>
          </p:cNvPr>
          <p:cNvSpPr>
            <a:spLocks noGrp="1"/>
          </p:cNvSpPr>
          <p:nvPr>
            <p:ph type="sldNum" sz="quarter" idx="12"/>
          </p:nvPr>
        </p:nvSpPr>
        <p:spPr/>
        <p:txBody>
          <a:bodyPr/>
          <a:lstStyle/>
          <a:p>
            <a:fld id="{4829D3A1-D86D-475C-9910-7AE59B8A0FC8}" type="slidenum">
              <a:rPr kumimoji="1" lang="ja-JP" altLang="en-US" smtClean="0"/>
              <a:t>‹#›</a:t>
            </a:fld>
            <a:endParaRPr kumimoji="1" lang="ja-JP" altLang="en-US"/>
          </a:p>
        </p:txBody>
      </p:sp>
    </p:spTree>
    <p:extLst>
      <p:ext uri="{BB962C8B-B14F-4D97-AF65-F5344CB8AC3E}">
        <p14:creationId xmlns:p14="http://schemas.microsoft.com/office/powerpoint/2010/main" val="1266461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23D653-30BB-5461-907E-97F1EEE24CB0}"/>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4BC3B8A-F037-5AC6-AEBD-8C564F0047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FFCD744-AD8B-F34E-E9E9-2D0C07D6EB30}"/>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502D7107-95BC-A121-2EED-47F9AD0461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60FF9CB-34DD-975C-8A70-2F1BE6E84C01}"/>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4D7313F-FBC6-54E3-1487-5B76CC9A129B}"/>
              </a:ext>
            </a:extLst>
          </p:cNvPr>
          <p:cNvSpPr>
            <a:spLocks noGrp="1"/>
          </p:cNvSpPr>
          <p:nvPr>
            <p:ph type="dt" sz="half" idx="10"/>
          </p:nvPr>
        </p:nvSpPr>
        <p:spPr/>
        <p:txBody>
          <a:bodyPr/>
          <a:lstStyle/>
          <a:p>
            <a:fld id="{39AEF810-F95C-4C72-BAC8-E01E83FA2FC8}" type="datetimeFigureOut">
              <a:rPr kumimoji="1" lang="ja-JP" altLang="en-US" smtClean="0"/>
              <a:t>2025/3/7</a:t>
            </a:fld>
            <a:endParaRPr kumimoji="1" lang="ja-JP" altLang="en-US"/>
          </a:p>
        </p:txBody>
      </p:sp>
      <p:sp>
        <p:nvSpPr>
          <p:cNvPr id="8" name="フッター プレースホルダー 7">
            <a:extLst>
              <a:ext uri="{FF2B5EF4-FFF2-40B4-BE49-F238E27FC236}">
                <a16:creationId xmlns:a16="http://schemas.microsoft.com/office/drawing/2014/main" id="{67DAB3D4-2DAE-E053-1E19-C1916312EA52}"/>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2226949D-065E-6D84-A36C-EC23CA85A0B4}"/>
              </a:ext>
            </a:extLst>
          </p:cNvPr>
          <p:cNvSpPr>
            <a:spLocks noGrp="1"/>
          </p:cNvSpPr>
          <p:nvPr>
            <p:ph type="sldNum" sz="quarter" idx="12"/>
          </p:nvPr>
        </p:nvSpPr>
        <p:spPr/>
        <p:txBody>
          <a:bodyPr/>
          <a:lstStyle/>
          <a:p>
            <a:fld id="{4829D3A1-D86D-475C-9910-7AE59B8A0FC8}" type="slidenum">
              <a:rPr kumimoji="1" lang="ja-JP" altLang="en-US" smtClean="0"/>
              <a:t>‹#›</a:t>
            </a:fld>
            <a:endParaRPr kumimoji="1" lang="ja-JP" altLang="en-US"/>
          </a:p>
        </p:txBody>
      </p:sp>
    </p:spTree>
    <p:extLst>
      <p:ext uri="{BB962C8B-B14F-4D97-AF65-F5344CB8AC3E}">
        <p14:creationId xmlns:p14="http://schemas.microsoft.com/office/powerpoint/2010/main" val="707742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F29B22-855C-3C6A-55C4-5423F1456AD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E1D905C-78C1-33B7-99EE-2EE251014F34}"/>
              </a:ext>
            </a:extLst>
          </p:cNvPr>
          <p:cNvSpPr>
            <a:spLocks noGrp="1"/>
          </p:cNvSpPr>
          <p:nvPr>
            <p:ph type="dt" sz="half" idx="10"/>
          </p:nvPr>
        </p:nvSpPr>
        <p:spPr/>
        <p:txBody>
          <a:bodyPr/>
          <a:lstStyle/>
          <a:p>
            <a:fld id="{39AEF810-F95C-4C72-BAC8-E01E83FA2FC8}" type="datetimeFigureOut">
              <a:rPr kumimoji="1" lang="ja-JP" altLang="en-US" smtClean="0"/>
              <a:t>2025/3/7</a:t>
            </a:fld>
            <a:endParaRPr kumimoji="1" lang="ja-JP" altLang="en-US"/>
          </a:p>
        </p:txBody>
      </p:sp>
      <p:sp>
        <p:nvSpPr>
          <p:cNvPr id="4" name="フッター プレースホルダー 3">
            <a:extLst>
              <a:ext uri="{FF2B5EF4-FFF2-40B4-BE49-F238E27FC236}">
                <a16:creationId xmlns:a16="http://schemas.microsoft.com/office/drawing/2014/main" id="{3A259B9A-25CD-444D-CBFA-BF22583161B8}"/>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19C83FA-5F0B-0398-4377-41A38FC0763B}"/>
              </a:ext>
            </a:extLst>
          </p:cNvPr>
          <p:cNvSpPr>
            <a:spLocks noGrp="1"/>
          </p:cNvSpPr>
          <p:nvPr>
            <p:ph type="sldNum" sz="quarter" idx="12"/>
          </p:nvPr>
        </p:nvSpPr>
        <p:spPr/>
        <p:txBody>
          <a:bodyPr/>
          <a:lstStyle/>
          <a:p>
            <a:fld id="{4829D3A1-D86D-475C-9910-7AE59B8A0FC8}" type="slidenum">
              <a:rPr kumimoji="1" lang="ja-JP" altLang="en-US" smtClean="0"/>
              <a:t>‹#›</a:t>
            </a:fld>
            <a:endParaRPr kumimoji="1" lang="ja-JP" altLang="en-US"/>
          </a:p>
        </p:txBody>
      </p:sp>
    </p:spTree>
    <p:extLst>
      <p:ext uri="{BB962C8B-B14F-4D97-AF65-F5344CB8AC3E}">
        <p14:creationId xmlns:p14="http://schemas.microsoft.com/office/powerpoint/2010/main" val="641116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9DA53BB-E79F-7DB6-49E5-E7EAF2384C18}"/>
              </a:ext>
            </a:extLst>
          </p:cNvPr>
          <p:cNvSpPr>
            <a:spLocks noGrp="1"/>
          </p:cNvSpPr>
          <p:nvPr>
            <p:ph type="dt" sz="half" idx="10"/>
          </p:nvPr>
        </p:nvSpPr>
        <p:spPr/>
        <p:txBody>
          <a:bodyPr/>
          <a:lstStyle/>
          <a:p>
            <a:fld id="{39AEF810-F95C-4C72-BAC8-E01E83FA2FC8}" type="datetimeFigureOut">
              <a:rPr kumimoji="1" lang="ja-JP" altLang="en-US" smtClean="0"/>
              <a:t>2025/3/7</a:t>
            </a:fld>
            <a:endParaRPr kumimoji="1" lang="ja-JP" altLang="en-US"/>
          </a:p>
        </p:txBody>
      </p:sp>
      <p:sp>
        <p:nvSpPr>
          <p:cNvPr id="3" name="フッター プレースホルダー 2">
            <a:extLst>
              <a:ext uri="{FF2B5EF4-FFF2-40B4-BE49-F238E27FC236}">
                <a16:creationId xmlns:a16="http://schemas.microsoft.com/office/drawing/2014/main" id="{7D24C94F-A21A-3259-BEB7-D40FADF9CCE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A6E0924-91D8-58B8-597C-5999DB1AF435}"/>
              </a:ext>
            </a:extLst>
          </p:cNvPr>
          <p:cNvSpPr>
            <a:spLocks noGrp="1"/>
          </p:cNvSpPr>
          <p:nvPr>
            <p:ph type="sldNum" sz="quarter" idx="12"/>
          </p:nvPr>
        </p:nvSpPr>
        <p:spPr/>
        <p:txBody>
          <a:bodyPr/>
          <a:lstStyle/>
          <a:p>
            <a:fld id="{4829D3A1-D86D-475C-9910-7AE59B8A0FC8}" type="slidenum">
              <a:rPr kumimoji="1" lang="ja-JP" altLang="en-US" smtClean="0"/>
              <a:t>‹#›</a:t>
            </a:fld>
            <a:endParaRPr kumimoji="1" lang="ja-JP" altLang="en-US"/>
          </a:p>
        </p:txBody>
      </p:sp>
    </p:spTree>
    <p:extLst>
      <p:ext uri="{BB962C8B-B14F-4D97-AF65-F5344CB8AC3E}">
        <p14:creationId xmlns:p14="http://schemas.microsoft.com/office/powerpoint/2010/main" val="1384857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910C68-B890-F8CB-62B6-78753C51F33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DDD6B72-0F9D-4B94-0180-4E58280D7D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A5E3D81-D3E7-88C2-EFCE-744D165227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D496FF3-F565-37AE-4762-9A26BD75826E}"/>
              </a:ext>
            </a:extLst>
          </p:cNvPr>
          <p:cNvSpPr>
            <a:spLocks noGrp="1"/>
          </p:cNvSpPr>
          <p:nvPr>
            <p:ph type="dt" sz="half" idx="10"/>
          </p:nvPr>
        </p:nvSpPr>
        <p:spPr/>
        <p:txBody>
          <a:bodyPr/>
          <a:lstStyle/>
          <a:p>
            <a:fld id="{39AEF810-F95C-4C72-BAC8-E01E83FA2FC8}" type="datetimeFigureOut">
              <a:rPr kumimoji="1" lang="ja-JP" altLang="en-US" smtClean="0"/>
              <a:t>2025/3/7</a:t>
            </a:fld>
            <a:endParaRPr kumimoji="1" lang="ja-JP" altLang="en-US"/>
          </a:p>
        </p:txBody>
      </p:sp>
      <p:sp>
        <p:nvSpPr>
          <p:cNvPr id="6" name="フッター プレースホルダー 5">
            <a:extLst>
              <a:ext uri="{FF2B5EF4-FFF2-40B4-BE49-F238E27FC236}">
                <a16:creationId xmlns:a16="http://schemas.microsoft.com/office/drawing/2014/main" id="{AA5226F6-56EA-27B7-E9AF-008DA614636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332CE33-67F3-0A51-7B52-6D25228961E9}"/>
              </a:ext>
            </a:extLst>
          </p:cNvPr>
          <p:cNvSpPr>
            <a:spLocks noGrp="1"/>
          </p:cNvSpPr>
          <p:nvPr>
            <p:ph type="sldNum" sz="quarter" idx="12"/>
          </p:nvPr>
        </p:nvSpPr>
        <p:spPr/>
        <p:txBody>
          <a:bodyPr/>
          <a:lstStyle/>
          <a:p>
            <a:fld id="{4829D3A1-D86D-475C-9910-7AE59B8A0FC8}" type="slidenum">
              <a:rPr kumimoji="1" lang="ja-JP" altLang="en-US" smtClean="0"/>
              <a:t>‹#›</a:t>
            </a:fld>
            <a:endParaRPr kumimoji="1" lang="ja-JP" altLang="en-US"/>
          </a:p>
        </p:txBody>
      </p:sp>
    </p:spTree>
    <p:extLst>
      <p:ext uri="{BB962C8B-B14F-4D97-AF65-F5344CB8AC3E}">
        <p14:creationId xmlns:p14="http://schemas.microsoft.com/office/powerpoint/2010/main" val="974791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1BE6AD-6EA8-3377-7FC6-2498D7BC875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51E4CAD-D420-117C-5045-443232BF52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A33B689-F057-B1B3-2682-78BF55054D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92EB101-9105-B516-AFA8-F0E4199463D2}"/>
              </a:ext>
            </a:extLst>
          </p:cNvPr>
          <p:cNvSpPr>
            <a:spLocks noGrp="1"/>
          </p:cNvSpPr>
          <p:nvPr>
            <p:ph type="dt" sz="half" idx="10"/>
          </p:nvPr>
        </p:nvSpPr>
        <p:spPr/>
        <p:txBody>
          <a:bodyPr/>
          <a:lstStyle/>
          <a:p>
            <a:fld id="{39AEF810-F95C-4C72-BAC8-E01E83FA2FC8}" type="datetimeFigureOut">
              <a:rPr kumimoji="1" lang="ja-JP" altLang="en-US" smtClean="0"/>
              <a:t>2025/3/7</a:t>
            </a:fld>
            <a:endParaRPr kumimoji="1" lang="ja-JP" altLang="en-US"/>
          </a:p>
        </p:txBody>
      </p:sp>
      <p:sp>
        <p:nvSpPr>
          <p:cNvPr id="6" name="フッター プレースホルダー 5">
            <a:extLst>
              <a:ext uri="{FF2B5EF4-FFF2-40B4-BE49-F238E27FC236}">
                <a16:creationId xmlns:a16="http://schemas.microsoft.com/office/drawing/2014/main" id="{D2FC254A-A115-ADFB-9132-CFB7CF9A3B8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D4ABD83-8924-032C-04E5-89C35F82631B}"/>
              </a:ext>
            </a:extLst>
          </p:cNvPr>
          <p:cNvSpPr>
            <a:spLocks noGrp="1"/>
          </p:cNvSpPr>
          <p:nvPr>
            <p:ph type="sldNum" sz="quarter" idx="12"/>
          </p:nvPr>
        </p:nvSpPr>
        <p:spPr/>
        <p:txBody>
          <a:bodyPr/>
          <a:lstStyle/>
          <a:p>
            <a:fld id="{4829D3A1-D86D-475C-9910-7AE59B8A0FC8}" type="slidenum">
              <a:rPr kumimoji="1" lang="ja-JP" altLang="en-US" smtClean="0"/>
              <a:t>‹#›</a:t>
            </a:fld>
            <a:endParaRPr kumimoji="1" lang="ja-JP" altLang="en-US"/>
          </a:p>
        </p:txBody>
      </p:sp>
    </p:spTree>
    <p:extLst>
      <p:ext uri="{BB962C8B-B14F-4D97-AF65-F5344CB8AC3E}">
        <p14:creationId xmlns:p14="http://schemas.microsoft.com/office/powerpoint/2010/main" val="2524551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D812A1A-2ABA-0863-B65F-6B3826F744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D54FCF6-A58B-80BA-C113-716D55D5EC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C7DB18F-7794-F4D9-4B3C-C2B44B39C7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AEF810-F95C-4C72-BAC8-E01E83FA2FC8}" type="datetimeFigureOut">
              <a:rPr kumimoji="1" lang="ja-JP" altLang="en-US" smtClean="0"/>
              <a:t>2025/3/7</a:t>
            </a:fld>
            <a:endParaRPr kumimoji="1" lang="ja-JP" altLang="en-US"/>
          </a:p>
        </p:txBody>
      </p:sp>
      <p:sp>
        <p:nvSpPr>
          <p:cNvPr id="5" name="フッター プレースホルダー 4">
            <a:extLst>
              <a:ext uri="{FF2B5EF4-FFF2-40B4-BE49-F238E27FC236}">
                <a16:creationId xmlns:a16="http://schemas.microsoft.com/office/drawing/2014/main" id="{25FA6004-C348-7C75-21C2-5E8C2DFCCF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53397980-B79C-8902-4922-6F60BDAD5C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29D3A1-D86D-475C-9910-7AE59B8A0FC8}" type="slidenum">
              <a:rPr kumimoji="1" lang="ja-JP" altLang="en-US" smtClean="0"/>
              <a:t>‹#›</a:t>
            </a:fld>
            <a:endParaRPr kumimoji="1" lang="ja-JP" altLang="en-US"/>
          </a:p>
        </p:txBody>
      </p:sp>
    </p:spTree>
    <p:extLst>
      <p:ext uri="{BB962C8B-B14F-4D97-AF65-F5344CB8AC3E}">
        <p14:creationId xmlns:p14="http://schemas.microsoft.com/office/powerpoint/2010/main" val="41918444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4.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2.wdp"/><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2004CF-EEAE-B280-2EEB-F98D4ED5E10C}"/>
              </a:ext>
            </a:extLst>
          </p:cNvPr>
          <p:cNvSpPr>
            <a:spLocks noGrp="1"/>
          </p:cNvSpPr>
          <p:nvPr>
            <p:ph type="ctrTitle"/>
          </p:nvPr>
        </p:nvSpPr>
        <p:spPr>
          <a:xfrm>
            <a:off x="1524000" y="1122363"/>
            <a:ext cx="9144000" cy="2306637"/>
          </a:xfrm>
        </p:spPr>
        <p:txBody>
          <a:bodyPr>
            <a:normAutofit fontScale="90000"/>
          </a:bodyPr>
          <a:lstStyle/>
          <a:p>
            <a:r>
              <a:rPr kumimoji="1" lang="ja-JP" altLang="en-US" dirty="0">
                <a:latin typeface="HG創英角ﾎﾟｯﾌﾟ体" panose="040B0A09000000000000" pitchFamily="49" charset="-128"/>
                <a:ea typeface="HG創英角ﾎﾟｯﾌﾟ体" panose="040B0A09000000000000" pitchFamily="49" charset="-128"/>
              </a:rPr>
              <a:t>新入職員の皆さん</a:t>
            </a:r>
            <a:br>
              <a:rPr kumimoji="1" lang="ja-JP" altLang="en-US" dirty="0">
                <a:latin typeface="HG創英角ﾎﾟｯﾌﾟ体" panose="040B0A09000000000000" pitchFamily="49" charset="-128"/>
                <a:ea typeface="HG創英角ﾎﾟｯﾌﾟ体" panose="040B0A09000000000000" pitchFamily="49" charset="-128"/>
              </a:rPr>
            </a:br>
            <a:r>
              <a:rPr kumimoji="1" lang="ja-JP" altLang="en-US" dirty="0">
                <a:latin typeface="HG創英角ﾎﾟｯﾌﾟ体" panose="040B0A09000000000000" pitchFamily="49" charset="-128"/>
                <a:ea typeface="HG創英角ﾎﾟｯﾌﾟ体" panose="040B0A09000000000000" pitchFamily="49" charset="-128"/>
              </a:rPr>
              <a:t>ご入職おめでとうございます</a:t>
            </a:r>
          </a:p>
        </p:txBody>
      </p:sp>
      <p:sp>
        <p:nvSpPr>
          <p:cNvPr id="3" name="字幕 2">
            <a:extLst>
              <a:ext uri="{FF2B5EF4-FFF2-40B4-BE49-F238E27FC236}">
                <a16:creationId xmlns:a16="http://schemas.microsoft.com/office/drawing/2014/main" id="{BD224694-D416-0D91-1C7D-5C4785D06C89}"/>
              </a:ext>
            </a:extLst>
          </p:cNvPr>
          <p:cNvSpPr>
            <a:spLocks noGrp="1"/>
          </p:cNvSpPr>
          <p:nvPr>
            <p:ph type="subTitle" idx="1"/>
          </p:nvPr>
        </p:nvSpPr>
        <p:spPr>
          <a:xfrm>
            <a:off x="1524000" y="3932238"/>
            <a:ext cx="9144000" cy="1655762"/>
          </a:xfrm>
        </p:spPr>
        <p:txBody>
          <a:bodyPr>
            <a:normAutofit/>
          </a:bodyPr>
          <a:lstStyle/>
          <a:p>
            <a:r>
              <a:rPr kumimoji="1" lang="zh-TW" altLang="en-US" sz="3600" dirty="0">
                <a:ea typeface="HG創英角ﾎﾟｯﾌﾟ体" panose="040B0A09000000000000" pitchFamily="49" charset="-128"/>
              </a:rPr>
              <a:t>●</a:t>
            </a:r>
            <a:r>
              <a:rPr kumimoji="1" lang="ja-JP" altLang="en-US" sz="3600" dirty="0">
                <a:ea typeface="HG創英角ﾎﾟｯﾌﾟ体" panose="040B0A09000000000000" pitchFamily="49" charset="-128"/>
              </a:rPr>
              <a:t>●</a:t>
            </a:r>
            <a:r>
              <a:rPr kumimoji="1" lang="zh-TW" altLang="en-US" sz="3600" dirty="0">
                <a:ea typeface="HG創英角ﾎﾟｯﾌﾟ体" panose="040B0A09000000000000" pitchFamily="49" charset="-128"/>
              </a:rPr>
              <a:t>労働組合　説明会</a:t>
            </a:r>
            <a:endParaRPr kumimoji="1" lang="en-US" altLang="zh-TW" sz="3600" dirty="0">
              <a:ea typeface="HG創英角ﾎﾟｯﾌﾟ体" panose="040B0A09000000000000" pitchFamily="49" charset="-128"/>
            </a:endParaRPr>
          </a:p>
        </p:txBody>
      </p:sp>
      <p:pic>
        <p:nvPicPr>
          <p:cNvPr id="4" name="図 3">
            <a:extLst>
              <a:ext uri="{FF2B5EF4-FFF2-40B4-BE49-F238E27FC236}">
                <a16:creationId xmlns:a16="http://schemas.microsoft.com/office/drawing/2014/main" id="{7F12ABDB-7694-40C1-F436-D4052FDA99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3085" y="5311715"/>
            <a:ext cx="2181529" cy="847843"/>
          </a:xfrm>
          <a:prstGeom prst="rect">
            <a:avLst/>
          </a:prstGeom>
        </p:spPr>
      </p:pic>
      <p:pic>
        <p:nvPicPr>
          <p:cNvPr id="5" name="Picture 4" descr="パーティーのクラッカーのイラスト">
            <a:extLst>
              <a:ext uri="{FF2B5EF4-FFF2-40B4-BE49-F238E27FC236}">
                <a16:creationId xmlns:a16="http://schemas.microsoft.com/office/drawing/2014/main" id="{8F903442-C002-ADDE-A64A-68D26B7F74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273" y="483046"/>
            <a:ext cx="2759454" cy="27594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パーティーのクラッカーのイラスト">
            <a:extLst>
              <a:ext uri="{FF2B5EF4-FFF2-40B4-BE49-F238E27FC236}">
                <a16:creationId xmlns:a16="http://schemas.microsoft.com/office/drawing/2014/main" id="{87A81EDF-4621-1C2B-145B-9D05AFB7B2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936734" y="166308"/>
            <a:ext cx="3110993" cy="27594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看護婦・ナースのイラスト（全身）">
            <a:extLst>
              <a:ext uri="{FF2B5EF4-FFF2-40B4-BE49-F238E27FC236}">
                <a16:creationId xmlns:a16="http://schemas.microsoft.com/office/drawing/2014/main" id="{EE070642-AD76-686A-085F-47E6AFFE2C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4638" y="3422840"/>
            <a:ext cx="1946724" cy="3000088"/>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0C2B1304-93BF-F1D2-5F38-4A026139FA79}"/>
              </a:ext>
            </a:extLst>
          </p:cNvPr>
          <p:cNvSpPr txBox="1"/>
          <p:nvPr/>
        </p:nvSpPr>
        <p:spPr>
          <a:xfrm>
            <a:off x="3580682" y="5420688"/>
            <a:ext cx="5356052" cy="584775"/>
          </a:xfrm>
          <a:prstGeom prst="rect">
            <a:avLst/>
          </a:prstGeom>
          <a:noFill/>
        </p:spPr>
        <p:txBody>
          <a:bodyPr vert="horz" wrap="square" rtlCol="0">
            <a:spAutoFit/>
          </a:bodyPr>
          <a:lstStyle/>
          <a:p>
            <a:pPr algn="r"/>
            <a:r>
              <a:rPr lang="ja-JP" altLang="en-US" sz="3200" dirty="0"/>
              <a:t>　日本医療労働組合連合会</a:t>
            </a:r>
            <a:endParaRPr kumimoji="1" lang="ja-JP" altLang="en-US" sz="3200" dirty="0"/>
          </a:p>
        </p:txBody>
      </p:sp>
    </p:spTree>
    <p:extLst>
      <p:ext uri="{BB962C8B-B14F-4D97-AF65-F5344CB8AC3E}">
        <p14:creationId xmlns:p14="http://schemas.microsoft.com/office/powerpoint/2010/main" val="3803350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8A19A-05E5-12C4-5CD7-97A29E7437C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FCFF681-A9EC-0AF7-9FD8-9847FDC67456}"/>
              </a:ext>
            </a:extLst>
          </p:cNvPr>
          <p:cNvSpPr>
            <a:spLocks noGrp="1"/>
          </p:cNvSpPr>
          <p:nvPr>
            <p:ph type="title"/>
          </p:nvPr>
        </p:nvSpPr>
        <p:spPr>
          <a:xfrm>
            <a:off x="544287" y="865858"/>
            <a:ext cx="11451770" cy="1325563"/>
          </a:xfrm>
        </p:spPr>
        <p:txBody>
          <a:bodyPr>
            <a:normAutofit fontScale="90000"/>
          </a:bodyPr>
          <a:lstStyle/>
          <a:p>
            <a:r>
              <a:rPr kumimoji="1" lang="ja-JP" altLang="en-US" sz="6600" dirty="0">
                <a:latin typeface="HG創英角ﾎﾟｯﾌﾟ体" panose="040B0A09000000000000" pitchFamily="49" charset="-128"/>
                <a:ea typeface="HG創英角ﾎﾟｯﾌﾟ体" panose="040B0A09000000000000" pitchFamily="49" charset="-128"/>
              </a:rPr>
              <a:t>なぜ組合費を払う必要があるの？</a:t>
            </a:r>
          </a:p>
        </p:txBody>
      </p:sp>
      <p:sp>
        <p:nvSpPr>
          <p:cNvPr id="3" name="コンテンツ プレースホルダー 2">
            <a:extLst>
              <a:ext uri="{FF2B5EF4-FFF2-40B4-BE49-F238E27FC236}">
                <a16:creationId xmlns:a16="http://schemas.microsoft.com/office/drawing/2014/main" id="{4D3460BF-D8E2-55E2-8C5C-5048BCBB5EA3}"/>
              </a:ext>
            </a:extLst>
          </p:cNvPr>
          <p:cNvSpPr>
            <a:spLocks noGrp="1"/>
          </p:cNvSpPr>
          <p:nvPr>
            <p:ph idx="1"/>
          </p:nvPr>
        </p:nvSpPr>
        <p:spPr>
          <a:xfrm>
            <a:off x="1049965" y="2255688"/>
            <a:ext cx="5472755" cy="3921592"/>
          </a:xfrm>
        </p:spPr>
        <p:txBody>
          <a:bodyPr>
            <a:normAutofit/>
          </a:bodyPr>
          <a:lstStyle/>
          <a:p>
            <a:r>
              <a:rPr kumimoji="1" lang="ja-JP" altLang="en-US" sz="3200" dirty="0"/>
              <a:t>労働組合は、働く人たちが「みんなで力を合わせて」働きやすい環境や条件を作るためのチーム</a:t>
            </a:r>
            <a:endParaRPr kumimoji="1" lang="en-US" altLang="ja-JP" sz="3200" dirty="0"/>
          </a:p>
          <a:p>
            <a:endParaRPr kumimoji="1" lang="en-US" altLang="ja-JP" sz="3200" dirty="0"/>
          </a:p>
          <a:p>
            <a:r>
              <a:rPr kumimoji="1" lang="ja-JP" altLang="en-US" sz="3200" dirty="0"/>
              <a:t>活動を続けるために必要なお金をみんなで出し合っている</a:t>
            </a:r>
          </a:p>
          <a:p>
            <a:endParaRPr kumimoji="1" lang="ja-JP" altLang="en-US" sz="3200" dirty="0"/>
          </a:p>
        </p:txBody>
      </p:sp>
      <p:pic>
        <p:nvPicPr>
          <p:cNvPr id="4" name="コンテンツ プレースホルダー 4">
            <a:extLst>
              <a:ext uri="{FF2B5EF4-FFF2-40B4-BE49-F238E27FC236}">
                <a16:creationId xmlns:a16="http://schemas.microsoft.com/office/drawing/2014/main" id="{61EE3BE1-82B9-F127-5E1D-4C3C16C4862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49595" t="52215" r="18178" b="18146"/>
          <a:stretch/>
        </p:blipFill>
        <p:spPr>
          <a:xfrm>
            <a:off x="7599800" y="2942673"/>
            <a:ext cx="3811189" cy="2628901"/>
          </a:xfrm>
          <a:prstGeom prst="rect">
            <a:avLst/>
          </a:prstGeom>
        </p:spPr>
      </p:pic>
      <p:sp>
        <p:nvSpPr>
          <p:cNvPr id="5" name="テキスト ボックス 4">
            <a:extLst>
              <a:ext uri="{FF2B5EF4-FFF2-40B4-BE49-F238E27FC236}">
                <a16:creationId xmlns:a16="http://schemas.microsoft.com/office/drawing/2014/main" id="{CE778CAD-B9FC-A628-1977-08B1869CA316}"/>
              </a:ext>
            </a:extLst>
          </p:cNvPr>
          <p:cNvSpPr txBox="1"/>
          <p:nvPr/>
        </p:nvSpPr>
        <p:spPr>
          <a:xfrm>
            <a:off x="8403388" y="5674380"/>
            <a:ext cx="3007601" cy="523220"/>
          </a:xfrm>
          <a:prstGeom prst="rect">
            <a:avLst/>
          </a:prstGeom>
          <a:noFill/>
        </p:spPr>
        <p:txBody>
          <a:bodyPr vert="horz" wrap="square" rtlCol="0">
            <a:spAutoFit/>
          </a:bodyPr>
          <a:lstStyle/>
          <a:p>
            <a:pPr algn="r"/>
            <a:r>
              <a:rPr lang="ja-JP" altLang="en-US" sz="2800" dirty="0"/>
              <a:t>交渉する組合員　　</a:t>
            </a:r>
            <a:endParaRPr kumimoji="1" lang="ja-JP" altLang="en-US" sz="2800" dirty="0"/>
          </a:p>
        </p:txBody>
      </p:sp>
    </p:spTree>
    <p:extLst>
      <p:ext uri="{BB962C8B-B14F-4D97-AF65-F5344CB8AC3E}">
        <p14:creationId xmlns:p14="http://schemas.microsoft.com/office/powerpoint/2010/main" val="1774219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E1061-7E74-0D96-916B-4B901F329A6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0BBC111-DFEE-A861-B1F5-154A9A7D63DF}"/>
              </a:ext>
            </a:extLst>
          </p:cNvPr>
          <p:cNvSpPr>
            <a:spLocks noGrp="1"/>
          </p:cNvSpPr>
          <p:nvPr>
            <p:ph type="title"/>
          </p:nvPr>
        </p:nvSpPr>
        <p:spPr>
          <a:xfrm>
            <a:off x="544287" y="865858"/>
            <a:ext cx="11451770" cy="1325563"/>
          </a:xfrm>
        </p:spPr>
        <p:txBody>
          <a:bodyPr>
            <a:noAutofit/>
          </a:bodyPr>
          <a:lstStyle/>
          <a:p>
            <a:r>
              <a:rPr kumimoji="1" lang="ja-JP" altLang="en-US" sz="5400" dirty="0">
                <a:latin typeface="HG創英角ﾎﾟｯﾌﾟ体" panose="040B0A09000000000000" pitchFamily="49" charset="-128"/>
                <a:ea typeface="HG創英角ﾎﾟｯﾌﾟ体" panose="040B0A09000000000000" pitchFamily="49" charset="-128"/>
              </a:rPr>
              <a:t>組合費はどれくらい？</a:t>
            </a:r>
            <a:br>
              <a:rPr kumimoji="1" lang="en-US" altLang="ja-JP" sz="5400" dirty="0">
                <a:latin typeface="HG創英角ﾎﾟｯﾌﾟ体" panose="040B0A09000000000000" pitchFamily="49" charset="-128"/>
                <a:ea typeface="HG創英角ﾎﾟｯﾌﾟ体" panose="040B0A09000000000000" pitchFamily="49" charset="-128"/>
              </a:rPr>
            </a:br>
            <a:r>
              <a:rPr kumimoji="1" lang="ja-JP" altLang="en-US" sz="5400" dirty="0">
                <a:latin typeface="HG創英角ﾎﾟｯﾌﾟ体" panose="040B0A09000000000000" pitchFamily="49" charset="-128"/>
                <a:ea typeface="HG創英角ﾎﾟｯﾌﾟ体" panose="040B0A09000000000000" pitchFamily="49" charset="-128"/>
              </a:rPr>
              <a:t>何に使われているの？</a:t>
            </a:r>
          </a:p>
        </p:txBody>
      </p:sp>
      <p:sp>
        <p:nvSpPr>
          <p:cNvPr id="3" name="コンテンツ プレースホルダー 2">
            <a:extLst>
              <a:ext uri="{FF2B5EF4-FFF2-40B4-BE49-F238E27FC236}">
                <a16:creationId xmlns:a16="http://schemas.microsoft.com/office/drawing/2014/main" id="{FA2FDED1-B194-DB0B-238F-FF5060CB9306}"/>
              </a:ext>
            </a:extLst>
          </p:cNvPr>
          <p:cNvSpPr>
            <a:spLocks noGrp="1"/>
          </p:cNvSpPr>
          <p:nvPr>
            <p:ph idx="1"/>
          </p:nvPr>
        </p:nvSpPr>
        <p:spPr>
          <a:xfrm>
            <a:off x="1319639" y="2416628"/>
            <a:ext cx="9552721" cy="4071257"/>
          </a:xfrm>
        </p:spPr>
        <p:txBody>
          <a:bodyPr>
            <a:normAutofit/>
          </a:bodyPr>
          <a:lstStyle/>
          <a:p>
            <a:r>
              <a:rPr kumimoji="1" lang="ja-JP" altLang="en-US" sz="3200" dirty="0"/>
              <a:t>残業代や各種手当を除いた給料の</a:t>
            </a:r>
            <a:r>
              <a:rPr kumimoji="1" lang="ja-JP" altLang="en-US" sz="6000" dirty="0"/>
              <a:t>●</a:t>
            </a:r>
            <a:r>
              <a:rPr kumimoji="1" lang="ja-JP" altLang="en-US" sz="3200" dirty="0"/>
              <a:t>％</a:t>
            </a:r>
            <a:endParaRPr kumimoji="1" lang="en-US" altLang="ja-JP" sz="3200" dirty="0"/>
          </a:p>
          <a:p>
            <a:endParaRPr kumimoji="1" lang="en-US" altLang="ja-JP" sz="3200" dirty="0"/>
          </a:p>
          <a:p>
            <a:r>
              <a:rPr kumimoji="1" lang="ja-JP" altLang="en-US" dirty="0"/>
              <a:t>法律の専門家に相談する費用</a:t>
            </a:r>
            <a:endParaRPr kumimoji="1" lang="en-US" altLang="ja-JP" dirty="0"/>
          </a:p>
          <a:p>
            <a:r>
              <a:rPr kumimoji="1" lang="ja-JP" altLang="en-US" dirty="0"/>
              <a:t>労働条件改善のための交渉や調査費用</a:t>
            </a:r>
            <a:endParaRPr kumimoji="1" lang="en-US" altLang="ja-JP" dirty="0"/>
          </a:p>
          <a:p>
            <a:r>
              <a:rPr kumimoji="1" lang="ja-JP" altLang="en-US" dirty="0"/>
              <a:t>福利厚生やイベントの運営費用</a:t>
            </a:r>
            <a:endParaRPr kumimoji="1" lang="en-US" altLang="ja-JP" dirty="0"/>
          </a:p>
          <a:p>
            <a:r>
              <a:rPr lang="ja-JP" altLang="en-US" dirty="0"/>
              <a:t>地域や全国の仲間と活動するための費用</a:t>
            </a:r>
            <a:endParaRPr kumimoji="1" lang="ja-JP" altLang="en-US" dirty="0"/>
          </a:p>
          <a:p>
            <a:endParaRPr kumimoji="1" lang="en-US" altLang="ja-JP" sz="3200" dirty="0"/>
          </a:p>
          <a:p>
            <a:pPr marL="0" indent="0">
              <a:buNone/>
            </a:pPr>
            <a:endParaRPr lang="en-US" altLang="ja-JP" sz="3200" dirty="0"/>
          </a:p>
        </p:txBody>
      </p:sp>
      <p:sp>
        <p:nvSpPr>
          <p:cNvPr id="4" name="左大かっこ 3">
            <a:extLst>
              <a:ext uri="{FF2B5EF4-FFF2-40B4-BE49-F238E27FC236}">
                <a16:creationId xmlns:a16="http://schemas.microsoft.com/office/drawing/2014/main" id="{0F3D3BCE-AD5D-0FA7-0D06-00B5EEFA77BC}"/>
              </a:ext>
            </a:extLst>
          </p:cNvPr>
          <p:cNvSpPr/>
          <p:nvPr/>
        </p:nvSpPr>
        <p:spPr>
          <a:xfrm>
            <a:off x="1095091" y="3831772"/>
            <a:ext cx="224548" cy="216037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3076" name="Picture 4" descr="弁護士のイラスト（女性）">
            <a:extLst>
              <a:ext uri="{FF2B5EF4-FFF2-40B4-BE49-F238E27FC236}">
                <a16:creationId xmlns:a16="http://schemas.microsoft.com/office/drawing/2014/main" id="{70338078-868D-4AA3-CDA4-AB93B1491C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868" y="3579646"/>
            <a:ext cx="1740984" cy="280803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弁護士のイラスト">
            <a:extLst>
              <a:ext uri="{FF2B5EF4-FFF2-40B4-BE49-F238E27FC236}">
                <a16:creationId xmlns:a16="http://schemas.microsoft.com/office/drawing/2014/main" id="{3D35F917-B1CB-C4BC-265B-799722980B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8789" y="3429000"/>
            <a:ext cx="1545878" cy="2886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402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12B35-42D9-5748-07EB-9761E793514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B90FA8C-6CD6-3222-6196-651746BEF51E}"/>
              </a:ext>
            </a:extLst>
          </p:cNvPr>
          <p:cNvSpPr>
            <a:spLocks noGrp="1"/>
          </p:cNvSpPr>
          <p:nvPr>
            <p:ph type="title"/>
          </p:nvPr>
        </p:nvSpPr>
        <p:spPr>
          <a:xfrm>
            <a:off x="838199" y="865858"/>
            <a:ext cx="10848975" cy="1325563"/>
          </a:xfrm>
        </p:spPr>
        <p:txBody>
          <a:bodyPr>
            <a:normAutofit fontScale="90000"/>
          </a:bodyPr>
          <a:lstStyle/>
          <a:p>
            <a:r>
              <a:rPr kumimoji="1" lang="ja-JP" altLang="en-US" sz="6600" dirty="0">
                <a:latin typeface="HG創英角ﾎﾟｯﾌﾟ体" panose="040B0A09000000000000" pitchFamily="49" charset="-128"/>
                <a:ea typeface="HG創英角ﾎﾟｯﾌﾟ体" panose="040B0A09000000000000" pitchFamily="49" charset="-128"/>
              </a:rPr>
              <a:t>どうやって労働組合に入るの？</a:t>
            </a:r>
          </a:p>
        </p:txBody>
      </p:sp>
      <p:sp>
        <p:nvSpPr>
          <p:cNvPr id="3" name="コンテンツ プレースホルダー 2">
            <a:extLst>
              <a:ext uri="{FF2B5EF4-FFF2-40B4-BE49-F238E27FC236}">
                <a16:creationId xmlns:a16="http://schemas.microsoft.com/office/drawing/2014/main" id="{111E664E-D990-C85B-0987-25A791CA0847}"/>
              </a:ext>
            </a:extLst>
          </p:cNvPr>
          <p:cNvSpPr>
            <a:spLocks noGrp="1"/>
          </p:cNvSpPr>
          <p:nvPr>
            <p:ph idx="1"/>
          </p:nvPr>
        </p:nvSpPr>
        <p:spPr>
          <a:xfrm>
            <a:off x="838200" y="2934586"/>
            <a:ext cx="10515600" cy="2504202"/>
          </a:xfrm>
        </p:spPr>
        <p:txBody>
          <a:bodyPr>
            <a:normAutofit/>
          </a:bodyPr>
          <a:lstStyle/>
          <a:p>
            <a:r>
              <a:rPr kumimoji="1" lang="ja-JP" altLang="en-US" sz="4000" dirty="0"/>
              <a:t>担当者に</a:t>
            </a:r>
            <a:endParaRPr kumimoji="1" lang="en-US" altLang="ja-JP" sz="4000" dirty="0"/>
          </a:p>
          <a:p>
            <a:pPr marL="0" indent="0">
              <a:buNone/>
            </a:pPr>
            <a:r>
              <a:rPr lang="ja-JP" altLang="en-US" sz="4000" dirty="0"/>
              <a:t>　　　　</a:t>
            </a:r>
            <a:r>
              <a:rPr kumimoji="1" lang="ja-JP" altLang="en-US" sz="6600" dirty="0"/>
              <a:t>「</a:t>
            </a:r>
            <a:r>
              <a:rPr kumimoji="1" lang="ja-JP" altLang="en-US" sz="6600" b="1" dirty="0">
                <a:solidFill>
                  <a:srgbClr val="FF0000"/>
                </a:solidFill>
              </a:rPr>
              <a:t>加入したい</a:t>
            </a:r>
            <a:r>
              <a:rPr kumimoji="1" lang="ja-JP" altLang="en-US" sz="6600" dirty="0"/>
              <a:t>」</a:t>
            </a:r>
            <a:endParaRPr kumimoji="1" lang="en-US" altLang="ja-JP" sz="6600" dirty="0"/>
          </a:p>
          <a:p>
            <a:pPr marL="0" indent="0">
              <a:buNone/>
            </a:pPr>
            <a:r>
              <a:rPr kumimoji="1" lang="ja-JP" altLang="en-US" sz="4000" dirty="0"/>
              <a:t>　　　　　　　　　　　　　　　と伝える</a:t>
            </a:r>
            <a:endParaRPr kumimoji="1" lang="en-US" altLang="ja-JP" sz="4000" dirty="0"/>
          </a:p>
        </p:txBody>
      </p:sp>
      <p:grpSp>
        <p:nvGrpSpPr>
          <p:cNvPr id="15" name="グループ化 14">
            <a:extLst>
              <a:ext uri="{FF2B5EF4-FFF2-40B4-BE49-F238E27FC236}">
                <a16:creationId xmlns:a16="http://schemas.microsoft.com/office/drawing/2014/main" id="{9AFD7ED7-11B3-F7D8-70AB-B651B473E512}"/>
              </a:ext>
            </a:extLst>
          </p:cNvPr>
          <p:cNvGrpSpPr/>
          <p:nvPr/>
        </p:nvGrpSpPr>
        <p:grpSpPr>
          <a:xfrm>
            <a:off x="9286587" y="1992145"/>
            <a:ext cx="2106985" cy="2619862"/>
            <a:chOff x="9286587" y="1992145"/>
            <a:chExt cx="2106985" cy="2619862"/>
          </a:xfrm>
        </p:grpSpPr>
        <p:grpSp>
          <p:nvGrpSpPr>
            <p:cNvPr id="9" name="グループ化 8">
              <a:extLst>
                <a:ext uri="{FF2B5EF4-FFF2-40B4-BE49-F238E27FC236}">
                  <a16:creationId xmlns:a16="http://schemas.microsoft.com/office/drawing/2014/main" id="{CE86EB23-0A0A-D765-A85C-C50F91BBEF3C}"/>
                </a:ext>
              </a:extLst>
            </p:cNvPr>
            <p:cNvGrpSpPr/>
            <p:nvPr/>
          </p:nvGrpSpPr>
          <p:grpSpPr>
            <a:xfrm>
              <a:off x="9286587" y="2116109"/>
              <a:ext cx="2067213" cy="2495898"/>
              <a:chOff x="9286587" y="2116109"/>
              <a:chExt cx="2067213" cy="2495898"/>
            </a:xfrm>
          </p:grpSpPr>
          <p:pic>
            <p:nvPicPr>
              <p:cNvPr id="7" name="図 6">
                <a:extLst>
                  <a:ext uri="{FF2B5EF4-FFF2-40B4-BE49-F238E27FC236}">
                    <a16:creationId xmlns:a16="http://schemas.microsoft.com/office/drawing/2014/main" id="{1D4446DC-378F-007B-FF1A-308BA7A720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6587" y="2116109"/>
                <a:ext cx="2067213" cy="2495898"/>
              </a:xfrm>
              <a:prstGeom prst="rect">
                <a:avLst/>
              </a:prstGeom>
            </p:spPr>
          </p:pic>
          <p:sp>
            <p:nvSpPr>
              <p:cNvPr id="8" name="正方形/長方形 7">
                <a:extLst>
                  <a:ext uri="{FF2B5EF4-FFF2-40B4-BE49-F238E27FC236}">
                    <a16:creationId xmlns:a16="http://schemas.microsoft.com/office/drawing/2014/main" id="{BC2EF4AF-8540-D0A6-90B7-FCD7D42886AD}"/>
                  </a:ext>
                </a:extLst>
              </p:cNvPr>
              <p:cNvSpPr/>
              <p:nvPr/>
            </p:nvSpPr>
            <p:spPr>
              <a:xfrm rot="21099712">
                <a:off x="9916330" y="3266606"/>
                <a:ext cx="346249" cy="966458"/>
              </a:xfrm>
              <a:prstGeom prst="rect">
                <a:avLst/>
              </a:prstGeom>
              <a:noFill/>
            </p:spPr>
            <p:txBody>
              <a:bodyPr vert="eaVert" wrap="square" lIns="91440" tIns="45720" rIns="91440" bIns="45720">
                <a:spAutoFit/>
              </a:bodyPr>
              <a:lstStyle/>
              <a:p>
                <a:pPr algn="ctr"/>
                <a:r>
                  <a:rPr lang="ja-JP" altLang="en-US" sz="1050" b="0" cap="none" spc="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加入</a:t>
                </a:r>
                <a:r>
                  <a:rPr lang="ja-JP" altLang="en-US" sz="1000" b="0" cap="none" spc="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書</a:t>
                </a:r>
                <a:endParaRPr lang="ja-JP" altLang="en-US" sz="1100" b="0" cap="none" spc="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grpSp>
        <p:pic>
          <p:nvPicPr>
            <p:cNvPr id="12" name="Picture 8">
              <a:extLst>
                <a:ext uri="{FF2B5EF4-FFF2-40B4-BE49-F238E27FC236}">
                  <a16:creationId xmlns:a16="http://schemas.microsoft.com/office/drawing/2014/main" id="{F8074718-FD9B-3373-2C87-936336F0C1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8" t="29088" r="75373" b="35603"/>
            <a:stretch/>
          </p:blipFill>
          <p:spPr bwMode="auto">
            <a:xfrm rot="8147070">
              <a:off x="10909565" y="1992145"/>
              <a:ext cx="484007" cy="10386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グループ化 13">
            <a:extLst>
              <a:ext uri="{FF2B5EF4-FFF2-40B4-BE49-F238E27FC236}">
                <a16:creationId xmlns:a16="http://schemas.microsoft.com/office/drawing/2014/main" id="{7C6CD786-DE20-157B-A27D-868585EE69D5}"/>
              </a:ext>
            </a:extLst>
          </p:cNvPr>
          <p:cNvGrpSpPr/>
          <p:nvPr/>
        </p:nvGrpSpPr>
        <p:grpSpPr>
          <a:xfrm>
            <a:off x="747586" y="3500323"/>
            <a:ext cx="2621257" cy="2491819"/>
            <a:chOff x="747586" y="3500323"/>
            <a:chExt cx="2621257" cy="2491819"/>
          </a:xfrm>
        </p:grpSpPr>
        <p:grpSp>
          <p:nvGrpSpPr>
            <p:cNvPr id="11" name="グループ化 10">
              <a:extLst>
                <a:ext uri="{FF2B5EF4-FFF2-40B4-BE49-F238E27FC236}">
                  <a16:creationId xmlns:a16="http://schemas.microsoft.com/office/drawing/2014/main" id="{E57F985D-0361-00FB-63B7-00955209BD1E}"/>
                </a:ext>
              </a:extLst>
            </p:cNvPr>
            <p:cNvGrpSpPr/>
            <p:nvPr/>
          </p:nvGrpSpPr>
          <p:grpSpPr>
            <a:xfrm>
              <a:off x="1159043" y="3782342"/>
              <a:ext cx="2209800" cy="2209800"/>
              <a:chOff x="1159043" y="3782342"/>
              <a:chExt cx="2209800" cy="2209800"/>
            </a:xfrm>
          </p:grpSpPr>
          <p:pic>
            <p:nvPicPr>
              <p:cNvPr id="4100" name="Picture 4" descr="膝でスライディングするサッカー選手のイラスト">
                <a:extLst>
                  <a:ext uri="{FF2B5EF4-FFF2-40B4-BE49-F238E27FC236}">
                    <a16:creationId xmlns:a16="http://schemas.microsoft.com/office/drawing/2014/main" id="{8647B68A-327C-22C6-B941-D9D965242B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9043" y="3782342"/>
                <a:ext cx="2209800" cy="2209800"/>
              </a:xfrm>
              <a:prstGeom prst="rect">
                <a:avLst/>
              </a:prstGeom>
              <a:noFill/>
              <a:extLst>
                <a:ext uri="{909E8E84-426E-40DD-AFC4-6F175D3DCCD1}">
                  <a14:hiddenFill xmlns:a14="http://schemas.microsoft.com/office/drawing/2010/main">
                    <a:solidFill>
                      <a:srgbClr val="FFFFFF"/>
                    </a:solidFill>
                  </a14:hiddenFill>
                </a:ext>
              </a:extLst>
            </p:spPr>
          </p:pic>
          <p:sp>
            <p:nvSpPr>
              <p:cNvPr id="10" name="正方形/長方形 9">
                <a:extLst>
                  <a:ext uri="{FF2B5EF4-FFF2-40B4-BE49-F238E27FC236}">
                    <a16:creationId xmlns:a16="http://schemas.microsoft.com/office/drawing/2014/main" id="{04651C4F-977D-482B-DB8A-6AA199E9A5D0}"/>
                  </a:ext>
                </a:extLst>
              </p:cNvPr>
              <p:cNvSpPr/>
              <p:nvPr/>
            </p:nvSpPr>
            <p:spPr>
              <a:xfrm rot="21006994">
                <a:off x="1553728" y="4797296"/>
                <a:ext cx="1218239" cy="261610"/>
              </a:xfrm>
              <a:prstGeom prst="rect">
                <a:avLst/>
              </a:prstGeom>
              <a:noFill/>
            </p:spPr>
            <p:txBody>
              <a:bodyPr vert="horz" wrap="square" lIns="91440" tIns="45720" rIns="91440" bIns="45720">
                <a:spAutoFit/>
              </a:bodyPr>
              <a:lstStyle/>
              <a:p>
                <a:pPr algn="ctr"/>
                <a:r>
                  <a:rPr lang="ja-JP" altLang="en-US" sz="11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決めた</a:t>
                </a:r>
                <a:endParaRPr lang="en-US" altLang="ja-JP" sz="11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grpSp>
        <p:pic>
          <p:nvPicPr>
            <p:cNvPr id="13" name="Picture 8">
              <a:extLst>
                <a:ext uri="{FF2B5EF4-FFF2-40B4-BE49-F238E27FC236}">
                  <a16:creationId xmlns:a16="http://schemas.microsoft.com/office/drawing/2014/main" id="{003B5416-2934-04B5-09E0-A494743843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8" t="29088" r="75373" b="35603"/>
            <a:stretch/>
          </p:blipFill>
          <p:spPr bwMode="auto">
            <a:xfrm rot="2668398">
              <a:off x="747586" y="3500323"/>
              <a:ext cx="484007" cy="10386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55870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70F5F-E2B8-EE74-035D-ADE0C61BC38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60963EF-1F11-0CF8-3381-9F4614BFE1EA}"/>
              </a:ext>
            </a:extLst>
          </p:cNvPr>
          <p:cNvSpPr>
            <a:spLocks noGrp="1"/>
          </p:cNvSpPr>
          <p:nvPr>
            <p:ph type="title"/>
          </p:nvPr>
        </p:nvSpPr>
        <p:spPr>
          <a:xfrm>
            <a:off x="838200" y="865858"/>
            <a:ext cx="10515600" cy="1325563"/>
          </a:xfrm>
        </p:spPr>
        <p:txBody>
          <a:bodyPr>
            <a:normAutofit fontScale="90000"/>
          </a:bodyPr>
          <a:lstStyle/>
          <a:p>
            <a:r>
              <a:rPr kumimoji="1" lang="ja-JP" altLang="en-US" sz="6600" dirty="0">
                <a:latin typeface="HG創英角ﾎﾟｯﾌﾟ体" panose="040B0A09000000000000" pitchFamily="49" charset="-128"/>
                <a:ea typeface="HG創英角ﾎﾟｯﾌﾟ体" panose="040B0A09000000000000" pitchFamily="49" charset="-128"/>
              </a:rPr>
              <a:t>よくある質問にお答えします</a:t>
            </a:r>
          </a:p>
        </p:txBody>
      </p:sp>
      <p:sp>
        <p:nvSpPr>
          <p:cNvPr id="9" name="コンテンツ プレースホルダー 8">
            <a:extLst>
              <a:ext uri="{FF2B5EF4-FFF2-40B4-BE49-F238E27FC236}">
                <a16:creationId xmlns:a16="http://schemas.microsoft.com/office/drawing/2014/main" id="{2F02269B-D7EB-405A-41BE-F8C2453AC3B2}"/>
              </a:ext>
            </a:extLst>
          </p:cNvPr>
          <p:cNvSpPr>
            <a:spLocks noGrp="1"/>
          </p:cNvSpPr>
          <p:nvPr>
            <p:ph idx="1"/>
          </p:nvPr>
        </p:nvSpPr>
        <p:spPr>
          <a:xfrm>
            <a:off x="1161020" y="2375170"/>
            <a:ext cx="10060459" cy="3949431"/>
          </a:xfrm>
        </p:spPr>
        <p:txBody>
          <a:bodyPr>
            <a:normAutofit/>
          </a:bodyPr>
          <a:lstStyle/>
          <a:p>
            <a:pPr marL="0" indent="0">
              <a:buNone/>
            </a:pPr>
            <a:r>
              <a:rPr lang="en-US" altLang="ja-JP" b="1" dirty="0"/>
              <a:t>Q</a:t>
            </a:r>
            <a:r>
              <a:rPr lang="ja-JP" altLang="en-US" b="1" dirty="0"/>
              <a:t>：加入した後、やらなきゃいけないことはありますか？</a:t>
            </a:r>
            <a:endParaRPr lang="en-US" altLang="ja-JP" b="1" dirty="0"/>
          </a:p>
          <a:p>
            <a:pPr marL="0" indent="0">
              <a:buNone/>
            </a:pPr>
            <a:r>
              <a:rPr lang="en-US" altLang="ja-JP" dirty="0"/>
              <a:t>A</a:t>
            </a:r>
            <a:r>
              <a:rPr lang="ja-JP" altLang="en-US" dirty="0"/>
              <a:t>：特別な負担はありませんが、積極的にイベントなどに</a:t>
            </a:r>
            <a:endParaRPr lang="en-US" altLang="ja-JP" dirty="0"/>
          </a:p>
          <a:p>
            <a:pPr marL="0" indent="0">
              <a:buNone/>
            </a:pPr>
            <a:r>
              <a:rPr lang="ja-JP" altLang="en-US" dirty="0"/>
              <a:t>　 参加しましょう</a:t>
            </a:r>
            <a:endParaRPr lang="en-US" altLang="ja-JP" dirty="0"/>
          </a:p>
          <a:p>
            <a:pPr marL="0" indent="0">
              <a:buNone/>
            </a:pPr>
            <a:endParaRPr lang="en-US" altLang="ja-JP" dirty="0"/>
          </a:p>
          <a:p>
            <a:pPr marL="0" indent="0">
              <a:buNone/>
            </a:pPr>
            <a:r>
              <a:rPr lang="en-US" altLang="ja-JP" b="1" dirty="0"/>
              <a:t>Q</a:t>
            </a:r>
            <a:r>
              <a:rPr lang="ja-JP" altLang="en-US" b="1" dirty="0"/>
              <a:t>：組合費は無駄になりませんか？</a:t>
            </a:r>
            <a:endParaRPr lang="en-US" altLang="ja-JP" b="1" dirty="0"/>
          </a:p>
          <a:p>
            <a:pPr marL="0" indent="0">
              <a:buNone/>
            </a:pPr>
            <a:r>
              <a:rPr lang="en-US" altLang="ja-JP" dirty="0"/>
              <a:t>A</a:t>
            </a:r>
            <a:r>
              <a:rPr lang="ja-JP" altLang="en-US" dirty="0"/>
              <a:t>：全てが透明性のある運用で、職場改善や福利厚生に</a:t>
            </a:r>
            <a:endParaRPr lang="en-US" altLang="ja-JP" dirty="0"/>
          </a:p>
          <a:p>
            <a:pPr marL="0" indent="0">
              <a:buNone/>
            </a:pPr>
            <a:r>
              <a:rPr lang="en-US" altLang="ja-JP" dirty="0"/>
              <a:t>     </a:t>
            </a:r>
            <a:r>
              <a:rPr lang="ja-JP" altLang="en-US" dirty="0"/>
              <a:t>直接役立てられます</a:t>
            </a:r>
          </a:p>
        </p:txBody>
      </p:sp>
      <p:grpSp>
        <p:nvGrpSpPr>
          <p:cNvPr id="7" name="グループ化 6">
            <a:extLst>
              <a:ext uri="{FF2B5EF4-FFF2-40B4-BE49-F238E27FC236}">
                <a16:creationId xmlns:a16="http://schemas.microsoft.com/office/drawing/2014/main" id="{31058DFB-D5E4-9BC8-1F30-0D41ABA4CD34}"/>
              </a:ext>
            </a:extLst>
          </p:cNvPr>
          <p:cNvGrpSpPr/>
          <p:nvPr/>
        </p:nvGrpSpPr>
        <p:grpSpPr>
          <a:xfrm>
            <a:off x="190500" y="24126"/>
            <a:ext cx="11639550" cy="692707"/>
            <a:chOff x="190500" y="81276"/>
            <a:chExt cx="11639550" cy="692707"/>
          </a:xfrm>
        </p:grpSpPr>
        <p:pic>
          <p:nvPicPr>
            <p:cNvPr id="1030" name="Picture 6">
              <a:extLst>
                <a:ext uri="{FF2B5EF4-FFF2-40B4-BE49-F238E27FC236}">
                  <a16:creationId xmlns:a16="http://schemas.microsoft.com/office/drawing/2014/main" id="{527CCB2B-06BD-E171-1BB4-0D2203038A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97708"/>
              <a:ext cx="9525000" cy="6762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2CDA3A07-D7C0-E368-84E5-B6650C211A7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00" r="72200" b="20082"/>
            <a:stretch/>
          </p:blipFill>
          <p:spPr bwMode="auto">
            <a:xfrm>
              <a:off x="9696450" y="81276"/>
              <a:ext cx="2133600" cy="5404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グループ化 10">
            <a:extLst>
              <a:ext uri="{FF2B5EF4-FFF2-40B4-BE49-F238E27FC236}">
                <a16:creationId xmlns:a16="http://schemas.microsoft.com/office/drawing/2014/main" id="{46FEE31D-F1FD-02E8-DB26-35DB29E61F3C}"/>
              </a:ext>
            </a:extLst>
          </p:cNvPr>
          <p:cNvGrpSpPr/>
          <p:nvPr/>
        </p:nvGrpSpPr>
        <p:grpSpPr>
          <a:xfrm>
            <a:off x="228600" y="6165135"/>
            <a:ext cx="11658600" cy="692865"/>
            <a:chOff x="228600" y="6165135"/>
            <a:chExt cx="11658600" cy="692865"/>
          </a:xfrm>
        </p:grpSpPr>
        <p:pic>
          <p:nvPicPr>
            <p:cNvPr id="1032" name="Picture 8">
              <a:extLst>
                <a:ext uri="{FF2B5EF4-FFF2-40B4-BE49-F238E27FC236}">
                  <a16:creationId xmlns:a16="http://schemas.microsoft.com/office/drawing/2014/main" id="{56E4DD75-7169-1FB8-DF20-648F2248A6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181725"/>
              <a:ext cx="9525000" cy="6762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BFD6FC0F-D9E5-6A80-F781-7C817E134A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00" r="72200" b="20082"/>
            <a:stretch/>
          </p:blipFill>
          <p:spPr bwMode="auto">
            <a:xfrm>
              <a:off x="9753600" y="6165135"/>
              <a:ext cx="2133600" cy="54046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70310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01DBF-46FC-D178-5162-8A676E4762B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7084F36-6E0F-C4B3-D087-EB672C8E1A28}"/>
              </a:ext>
            </a:extLst>
          </p:cNvPr>
          <p:cNvSpPr>
            <a:spLocks noGrp="1"/>
          </p:cNvSpPr>
          <p:nvPr>
            <p:ph type="title"/>
          </p:nvPr>
        </p:nvSpPr>
        <p:spPr>
          <a:xfrm>
            <a:off x="838199" y="865858"/>
            <a:ext cx="11020425" cy="1325563"/>
          </a:xfrm>
        </p:spPr>
        <p:txBody>
          <a:bodyPr>
            <a:normAutofit fontScale="90000"/>
          </a:bodyPr>
          <a:lstStyle/>
          <a:p>
            <a:r>
              <a:rPr kumimoji="1" lang="ja-JP" altLang="en-US" sz="6600" dirty="0">
                <a:latin typeface="HG創英角ﾎﾟｯﾌﾟ体" panose="040B0A09000000000000" pitchFamily="49" charset="-128"/>
                <a:ea typeface="HG創英角ﾎﾟｯﾌﾟ体" panose="040B0A09000000000000" pitchFamily="49" charset="-128"/>
              </a:rPr>
              <a:t>労働組合を知ってもらうために</a:t>
            </a:r>
          </a:p>
        </p:txBody>
      </p:sp>
      <p:sp>
        <p:nvSpPr>
          <p:cNvPr id="7" name="正方形/長方形 6">
            <a:extLst>
              <a:ext uri="{FF2B5EF4-FFF2-40B4-BE49-F238E27FC236}">
                <a16:creationId xmlns:a16="http://schemas.microsoft.com/office/drawing/2014/main" id="{BD5ED478-C172-6E1A-6510-CE6B1F4990C4}"/>
              </a:ext>
            </a:extLst>
          </p:cNvPr>
          <p:cNvSpPr/>
          <p:nvPr/>
        </p:nvSpPr>
        <p:spPr>
          <a:xfrm>
            <a:off x="1105786" y="2381692"/>
            <a:ext cx="9781953" cy="323229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 name="Picture 6" descr="修学旅行のイラスト「バス移動」">
            <a:extLst>
              <a:ext uri="{FF2B5EF4-FFF2-40B4-BE49-F238E27FC236}">
                <a16:creationId xmlns:a16="http://schemas.microsoft.com/office/drawing/2014/main" id="{EF18953A-07B3-3F82-5FFE-701B213CBA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7423" y="2539167"/>
            <a:ext cx="3016384" cy="17796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32576B4C-D3CF-A5C2-776C-CD23AB357A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5525" y="3088491"/>
            <a:ext cx="2353340" cy="23533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説明会・セミナーのイラスト（女性）">
            <a:extLst>
              <a:ext uri="{FF2B5EF4-FFF2-40B4-BE49-F238E27FC236}">
                <a16:creationId xmlns:a16="http://schemas.microsoft.com/office/drawing/2014/main" id="{847F167E-F962-C15F-F6D9-982625F75D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1876" y="2940928"/>
            <a:ext cx="2563568" cy="2500903"/>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792F073C-27E9-735A-97D6-81E2A9766BA0}"/>
              </a:ext>
            </a:extLst>
          </p:cNvPr>
          <p:cNvSpPr txBox="1"/>
          <p:nvPr/>
        </p:nvSpPr>
        <p:spPr>
          <a:xfrm>
            <a:off x="7597050" y="5764967"/>
            <a:ext cx="3243943" cy="584775"/>
          </a:xfrm>
          <a:prstGeom prst="rect">
            <a:avLst/>
          </a:prstGeom>
          <a:noFill/>
        </p:spPr>
        <p:txBody>
          <a:bodyPr vert="horz" wrap="square" rtlCol="0">
            <a:spAutoFit/>
          </a:bodyPr>
          <a:lstStyle/>
          <a:p>
            <a:pPr algn="r"/>
            <a:r>
              <a:rPr lang="ja-JP" altLang="en-US" sz="3200" dirty="0"/>
              <a:t>　　企画の様子</a:t>
            </a:r>
            <a:endParaRPr kumimoji="1" lang="ja-JP" altLang="en-US" sz="3200" dirty="0"/>
          </a:p>
        </p:txBody>
      </p:sp>
    </p:spTree>
    <p:extLst>
      <p:ext uri="{BB962C8B-B14F-4D97-AF65-F5344CB8AC3E}">
        <p14:creationId xmlns:p14="http://schemas.microsoft.com/office/powerpoint/2010/main" val="1333829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0CB50882-A903-E44F-61E6-E5196296C08A}"/>
              </a:ext>
            </a:extLst>
          </p:cNvPr>
          <p:cNvSpPr txBox="1"/>
          <p:nvPr/>
        </p:nvSpPr>
        <p:spPr>
          <a:xfrm>
            <a:off x="4583519" y="5697059"/>
            <a:ext cx="6762307" cy="461665"/>
          </a:xfrm>
          <a:prstGeom prst="rect">
            <a:avLst/>
          </a:prstGeom>
          <a:noFill/>
        </p:spPr>
        <p:txBody>
          <a:bodyPr vert="horz" wrap="square" rtlCol="0">
            <a:spAutoFit/>
          </a:bodyPr>
          <a:lstStyle/>
          <a:p>
            <a:pPr algn="r"/>
            <a:r>
              <a:rPr lang="ja-JP" altLang="en-US" sz="2400" dirty="0"/>
              <a:t>全国の医療にたずさわる青年の交流する</a:t>
            </a:r>
            <a:r>
              <a:rPr kumimoji="1" lang="ja-JP" altLang="en-US" sz="2400" dirty="0"/>
              <a:t>様子</a:t>
            </a:r>
          </a:p>
        </p:txBody>
      </p:sp>
      <p:sp>
        <p:nvSpPr>
          <p:cNvPr id="10" name="テキスト ボックス 9">
            <a:extLst>
              <a:ext uri="{FF2B5EF4-FFF2-40B4-BE49-F238E27FC236}">
                <a16:creationId xmlns:a16="http://schemas.microsoft.com/office/drawing/2014/main" id="{8230CCA2-FC27-8F75-B094-4A841F015E90}"/>
              </a:ext>
            </a:extLst>
          </p:cNvPr>
          <p:cNvSpPr txBox="1"/>
          <p:nvPr/>
        </p:nvSpPr>
        <p:spPr>
          <a:xfrm>
            <a:off x="938253" y="993903"/>
            <a:ext cx="3836947" cy="1754326"/>
          </a:xfrm>
          <a:prstGeom prst="rect">
            <a:avLst/>
          </a:prstGeom>
          <a:noFill/>
        </p:spPr>
        <p:txBody>
          <a:bodyPr vert="horz" wrap="square" rtlCol="0">
            <a:spAutoFit/>
          </a:bodyPr>
          <a:lstStyle/>
          <a:p>
            <a:r>
              <a:rPr lang="ja-JP" altLang="en-US" sz="5400" dirty="0">
                <a:latin typeface="HG創英角ﾎﾟｯﾌﾟ体" panose="040B0A09000000000000" pitchFamily="49" charset="-128"/>
                <a:ea typeface="HG創英角ﾎﾟｯﾌﾟ体" panose="040B0A09000000000000" pitchFamily="49" charset="-128"/>
              </a:rPr>
              <a:t>全国規模の</a:t>
            </a:r>
            <a:endParaRPr lang="en-US" altLang="ja-JP" sz="5400" dirty="0">
              <a:latin typeface="HG創英角ﾎﾟｯﾌﾟ体" panose="040B0A09000000000000" pitchFamily="49" charset="-128"/>
              <a:ea typeface="HG創英角ﾎﾟｯﾌﾟ体" panose="040B0A09000000000000" pitchFamily="49" charset="-128"/>
            </a:endParaRPr>
          </a:p>
          <a:p>
            <a:r>
              <a:rPr lang="ja-JP" altLang="en-US" sz="5400" dirty="0">
                <a:latin typeface="HG創英角ﾎﾟｯﾌﾟ体" panose="040B0A09000000000000" pitchFamily="49" charset="-128"/>
                <a:ea typeface="HG創英角ﾎﾟｯﾌﾟ体" panose="040B0A09000000000000" pitchFamily="49" charset="-128"/>
              </a:rPr>
              <a:t>企画の様子</a:t>
            </a:r>
          </a:p>
        </p:txBody>
      </p:sp>
      <p:pic>
        <p:nvPicPr>
          <p:cNvPr id="14" name="図 13">
            <a:extLst>
              <a:ext uri="{FF2B5EF4-FFF2-40B4-BE49-F238E27FC236}">
                <a16:creationId xmlns:a16="http://schemas.microsoft.com/office/drawing/2014/main" id="{A1267261-DAF4-CCE2-D838-7EBDBE6C09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398" y="3275661"/>
            <a:ext cx="3657048" cy="2742167"/>
          </a:xfrm>
          <a:prstGeom prst="rect">
            <a:avLst/>
          </a:prstGeom>
        </p:spPr>
      </p:pic>
      <p:pic>
        <p:nvPicPr>
          <p:cNvPr id="18" name="図 17">
            <a:extLst>
              <a:ext uri="{FF2B5EF4-FFF2-40B4-BE49-F238E27FC236}">
                <a16:creationId xmlns:a16="http://schemas.microsoft.com/office/drawing/2014/main" id="{611D3368-FEDF-D686-B7BC-5B4F3547B5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7185" y="860684"/>
            <a:ext cx="2972316" cy="1981544"/>
          </a:xfrm>
          <a:prstGeom prst="rect">
            <a:avLst/>
          </a:prstGeom>
        </p:spPr>
      </p:pic>
      <p:pic>
        <p:nvPicPr>
          <p:cNvPr id="20" name="図 19">
            <a:extLst>
              <a:ext uri="{FF2B5EF4-FFF2-40B4-BE49-F238E27FC236}">
                <a16:creationId xmlns:a16="http://schemas.microsoft.com/office/drawing/2014/main" id="{80FE2EEF-A908-6425-3571-BD1B0A2521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8995" y="860684"/>
            <a:ext cx="2972315" cy="1981544"/>
          </a:xfrm>
          <a:prstGeom prst="rect">
            <a:avLst/>
          </a:prstGeom>
        </p:spPr>
      </p:pic>
      <p:pic>
        <p:nvPicPr>
          <p:cNvPr id="22" name="図 21">
            <a:extLst>
              <a:ext uri="{FF2B5EF4-FFF2-40B4-BE49-F238E27FC236}">
                <a16:creationId xmlns:a16="http://schemas.microsoft.com/office/drawing/2014/main" id="{0A894794-384A-7321-E527-49FB22004155}"/>
              </a:ext>
            </a:extLst>
          </p:cNvPr>
          <p:cNvPicPr>
            <a:picLocks noChangeAspect="1"/>
          </p:cNvPicPr>
          <p:nvPr/>
        </p:nvPicPr>
        <p:blipFill>
          <a:blip r:embed="rId6">
            <a:extLst>
              <a:ext uri="{28A0092B-C50C-407E-A947-70E740481C1C}">
                <a14:useLocalDpi xmlns:a14="http://schemas.microsoft.com/office/drawing/2010/main" val="0"/>
              </a:ext>
            </a:extLst>
          </a:blip>
          <a:srcRect b="21511"/>
          <a:stretch/>
        </p:blipFill>
        <p:spPr>
          <a:xfrm>
            <a:off x="7402555" y="3233131"/>
            <a:ext cx="3836946" cy="2257689"/>
          </a:xfrm>
          <a:prstGeom prst="rect">
            <a:avLst/>
          </a:prstGeom>
        </p:spPr>
      </p:pic>
      <p:pic>
        <p:nvPicPr>
          <p:cNvPr id="24" name="図 23">
            <a:extLst>
              <a:ext uri="{FF2B5EF4-FFF2-40B4-BE49-F238E27FC236}">
                <a16:creationId xmlns:a16="http://schemas.microsoft.com/office/drawing/2014/main" id="{4652C2A7-3537-7A63-8A34-F0DCA3F47F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44460" y="3260964"/>
            <a:ext cx="1650771" cy="2202021"/>
          </a:xfrm>
          <a:prstGeom prst="rect">
            <a:avLst/>
          </a:prstGeom>
        </p:spPr>
      </p:pic>
    </p:spTree>
    <p:extLst>
      <p:ext uri="{BB962C8B-B14F-4D97-AF65-F5344CB8AC3E}">
        <p14:creationId xmlns:p14="http://schemas.microsoft.com/office/powerpoint/2010/main" val="1943445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27C04-BA10-BBBA-18E0-B61EB5722C8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079B28E-D579-7DC9-38FE-47BFA0744896}"/>
              </a:ext>
            </a:extLst>
          </p:cNvPr>
          <p:cNvSpPr>
            <a:spLocks noGrp="1"/>
          </p:cNvSpPr>
          <p:nvPr>
            <p:ph type="title"/>
          </p:nvPr>
        </p:nvSpPr>
        <p:spPr>
          <a:xfrm>
            <a:off x="544287" y="865858"/>
            <a:ext cx="11451770" cy="1325563"/>
          </a:xfrm>
        </p:spPr>
        <p:txBody>
          <a:bodyPr>
            <a:normAutofit/>
          </a:bodyPr>
          <a:lstStyle/>
          <a:p>
            <a:r>
              <a:rPr kumimoji="1" lang="ja-JP" altLang="en-US" sz="6600" dirty="0">
                <a:latin typeface="HG創英角ﾎﾟｯﾌﾟ体" panose="040B0A09000000000000" pitchFamily="49" charset="-128"/>
                <a:ea typeface="HG創英角ﾎﾟｯﾌﾟ体" panose="040B0A09000000000000" pitchFamily="49" charset="-128"/>
              </a:rPr>
              <a:t>組合は今、何をしている？</a:t>
            </a:r>
          </a:p>
        </p:txBody>
      </p:sp>
      <p:grpSp>
        <p:nvGrpSpPr>
          <p:cNvPr id="16" name="グループ化 15">
            <a:extLst>
              <a:ext uri="{FF2B5EF4-FFF2-40B4-BE49-F238E27FC236}">
                <a16:creationId xmlns:a16="http://schemas.microsoft.com/office/drawing/2014/main" id="{19E7EC8B-4A5E-298E-D8EF-065FDE7FCE7C}"/>
              </a:ext>
            </a:extLst>
          </p:cNvPr>
          <p:cNvGrpSpPr/>
          <p:nvPr/>
        </p:nvGrpSpPr>
        <p:grpSpPr>
          <a:xfrm>
            <a:off x="525400" y="2101145"/>
            <a:ext cx="10861655" cy="4064286"/>
            <a:chOff x="525400" y="2101145"/>
            <a:chExt cx="10861655" cy="4064286"/>
          </a:xfrm>
        </p:grpSpPr>
        <p:grpSp>
          <p:nvGrpSpPr>
            <p:cNvPr id="14" name="グループ化 13">
              <a:extLst>
                <a:ext uri="{FF2B5EF4-FFF2-40B4-BE49-F238E27FC236}">
                  <a16:creationId xmlns:a16="http://schemas.microsoft.com/office/drawing/2014/main" id="{97E4106B-F63D-F36A-3DD2-659D09A269D6}"/>
                </a:ext>
              </a:extLst>
            </p:cNvPr>
            <p:cNvGrpSpPr/>
            <p:nvPr/>
          </p:nvGrpSpPr>
          <p:grpSpPr>
            <a:xfrm>
              <a:off x="525400" y="2146864"/>
              <a:ext cx="10861655" cy="4018567"/>
              <a:chOff x="525400" y="2146864"/>
              <a:chExt cx="10861655" cy="4018567"/>
            </a:xfrm>
          </p:grpSpPr>
          <p:sp>
            <p:nvSpPr>
              <p:cNvPr id="9" name="テキスト ボックス 8">
                <a:extLst>
                  <a:ext uri="{FF2B5EF4-FFF2-40B4-BE49-F238E27FC236}">
                    <a16:creationId xmlns:a16="http://schemas.microsoft.com/office/drawing/2014/main" id="{8A05EE35-1001-B248-D328-6B14A429E557}"/>
                  </a:ext>
                </a:extLst>
              </p:cNvPr>
              <p:cNvSpPr txBox="1"/>
              <p:nvPr/>
            </p:nvSpPr>
            <p:spPr>
              <a:xfrm>
                <a:off x="5406928" y="5703766"/>
                <a:ext cx="5697193" cy="461665"/>
              </a:xfrm>
              <a:prstGeom prst="rect">
                <a:avLst/>
              </a:prstGeom>
              <a:noFill/>
            </p:spPr>
            <p:txBody>
              <a:bodyPr vert="horz" wrap="square" rtlCol="0">
                <a:spAutoFit/>
              </a:bodyPr>
              <a:lstStyle/>
              <a:p>
                <a:r>
                  <a:rPr lang="ja-JP" altLang="en-US" sz="2400" dirty="0"/>
                  <a:t>団体交渉参加を呼びかける組合ニュース</a:t>
                </a:r>
                <a:endParaRPr kumimoji="1" lang="ja-JP" altLang="en-US" sz="2400" dirty="0"/>
              </a:p>
            </p:txBody>
          </p:sp>
          <p:pic>
            <p:nvPicPr>
              <p:cNvPr id="10" name="図 9">
                <a:extLst>
                  <a:ext uri="{FF2B5EF4-FFF2-40B4-BE49-F238E27FC236}">
                    <a16:creationId xmlns:a16="http://schemas.microsoft.com/office/drawing/2014/main" id="{639D18C5-B849-BB4C-511B-1CA99E03BDDA}"/>
                  </a:ext>
                </a:extLst>
              </p:cNvPr>
              <p:cNvPicPr>
                <a:picLocks noChangeAspect="1"/>
              </p:cNvPicPr>
              <p:nvPr/>
            </p:nvPicPr>
            <p:blipFill rotWithShape="1">
              <a:blip r:embed="rId3"/>
              <a:srcRect l="6064" t="6135" r="3787" b="10997"/>
              <a:stretch/>
            </p:blipFill>
            <p:spPr>
              <a:xfrm>
                <a:off x="779720" y="3033581"/>
                <a:ext cx="3971991" cy="2580360"/>
              </a:xfrm>
              <a:prstGeom prst="rect">
                <a:avLst/>
              </a:prstGeom>
            </p:spPr>
          </p:pic>
          <p:sp>
            <p:nvSpPr>
              <p:cNvPr id="11" name="テキスト ボックス 10">
                <a:extLst>
                  <a:ext uri="{FF2B5EF4-FFF2-40B4-BE49-F238E27FC236}">
                    <a16:creationId xmlns:a16="http://schemas.microsoft.com/office/drawing/2014/main" id="{001F403B-6963-71A4-3E69-8CC5074E0E30}"/>
                  </a:ext>
                </a:extLst>
              </p:cNvPr>
              <p:cNvSpPr txBox="1"/>
              <p:nvPr/>
            </p:nvSpPr>
            <p:spPr>
              <a:xfrm>
                <a:off x="525400" y="5694776"/>
                <a:ext cx="4711075" cy="461665"/>
              </a:xfrm>
              <a:prstGeom prst="rect">
                <a:avLst/>
              </a:prstGeom>
              <a:noFill/>
            </p:spPr>
            <p:txBody>
              <a:bodyPr vert="horz" wrap="square" rtlCol="0">
                <a:spAutoFit/>
              </a:bodyPr>
              <a:lstStyle/>
              <a:p>
                <a:r>
                  <a:rPr lang="ja-JP" altLang="en-US" sz="2400" dirty="0"/>
                  <a:t>シール</a:t>
                </a:r>
                <a:r>
                  <a:rPr kumimoji="1" lang="ja-JP" altLang="en-US" sz="2400" dirty="0"/>
                  <a:t>投票によるアンケート</a:t>
                </a:r>
              </a:p>
            </p:txBody>
          </p:sp>
          <p:grpSp>
            <p:nvGrpSpPr>
              <p:cNvPr id="13" name="グループ化 12">
                <a:extLst>
                  <a:ext uri="{FF2B5EF4-FFF2-40B4-BE49-F238E27FC236}">
                    <a16:creationId xmlns:a16="http://schemas.microsoft.com/office/drawing/2014/main" id="{3F5D1F12-190B-2C65-6BB9-50A119897CA4}"/>
                  </a:ext>
                </a:extLst>
              </p:cNvPr>
              <p:cNvGrpSpPr/>
              <p:nvPr/>
            </p:nvGrpSpPr>
            <p:grpSpPr>
              <a:xfrm>
                <a:off x="5193269" y="2146864"/>
                <a:ext cx="6193786" cy="3488791"/>
                <a:chOff x="5193269" y="2146864"/>
                <a:chExt cx="6193786" cy="3488791"/>
              </a:xfrm>
            </p:grpSpPr>
            <p:pic>
              <p:nvPicPr>
                <p:cNvPr id="8" name="図 7">
                  <a:extLst>
                    <a:ext uri="{FF2B5EF4-FFF2-40B4-BE49-F238E27FC236}">
                      <a16:creationId xmlns:a16="http://schemas.microsoft.com/office/drawing/2014/main" id="{2DEB9EC0-39A8-5D28-8CBF-809FF1E1DE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106" t="31249" r="13041" b="7816"/>
                <a:stretch/>
              </p:blipFill>
              <p:spPr bwMode="auto">
                <a:xfrm>
                  <a:off x="5193269" y="2146864"/>
                  <a:ext cx="6193786" cy="3488791"/>
                </a:xfrm>
                <a:prstGeom prst="rect">
                  <a:avLst/>
                </a:prstGeom>
                <a:ln>
                  <a:noFill/>
                </a:ln>
                <a:extLst>
                  <a:ext uri="{53640926-AAD7-44D8-BBD7-CCE9431645EC}">
                    <a14:shadowObscured xmlns:a14="http://schemas.microsoft.com/office/drawing/2010/main"/>
                  </a:ext>
                </a:extLst>
              </p:spPr>
            </p:pic>
            <p:sp>
              <p:nvSpPr>
                <p:cNvPr id="12" name="正方形/長方形 11">
                  <a:extLst>
                    <a:ext uri="{FF2B5EF4-FFF2-40B4-BE49-F238E27FC236}">
                      <a16:creationId xmlns:a16="http://schemas.microsoft.com/office/drawing/2014/main" id="{C3006D54-8977-6B4E-C18E-84F92694EC5D}"/>
                    </a:ext>
                  </a:extLst>
                </p:cNvPr>
                <p:cNvSpPr/>
                <p:nvPr/>
              </p:nvSpPr>
              <p:spPr>
                <a:xfrm>
                  <a:off x="7383141" y="2191421"/>
                  <a:ext cx="1920277" cy="4616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5" name="正方形/長方形 14">
              <a:extLst>
                <a:ext uri="{FF2B5EF4-FFF2-40B4-BE49-F238E27FC236}">
                  <a16:creationId xmlns:a16="http://schemas.microsoft.com/office/drawing/2014/main" id="{E1B4C635-3DBD-D10A-14DD-03C1D21A42A3}"/>
                </a:ext>
              </a:extLst>
            </p:cNvPr>
            <p:cNvSpPr/>
            <p:nvPr/>
          </p:nvSpPr>
          <p:spPr>
            <a:xfrm>
              <a:off x="5193269" y="2101145"/>
              <a:ext cx="6193786" cy="45719"/>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1793075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BC42D-C470-8238-D9A5-020D0B028EC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7D790C8-386E-3C20-E057-3D84BBFAA67E}"/>
              </a:ext>
            </a:extLst>
          </p:cNvPr>
          <p:cNvSpPr>
            <a:spLocks noGrp="1"/>
          </p:cNvSpPr>
          <p:nvPr>
            <p:ph type="title"/>
          </p:nvPr>
        </p:nvSpPr>
        <p:spPr>
          <a:xfrm>
            <a:off x="838200" y="722983"/>
            <a:ext cx="10515600" cy="1325563"/>
          </a:xfrm>
        </p:spPr>
        <p:txBody>
          <a:bodyPr>
            <a:normAutofit/>
          </a:bodyPr>
          <a:lstStyle/>
          <a:p>
            <a:r>
              <a:rPr kumimoji="1" lang="ja-JP" altLang="en-US" sz="6600" dirty="0">
                <a:latin typeface="HG創英角ﾎﾟｯﾌﾟ体" panose="040B0A09000000000000" pitchFamily="49" charset="-128"/>
                <a:ea typeface="HG創英角ﾎﾟｯﾌﾟ体" panose="040B0A09000000000000" pitchFamily="49" charset="-128"/>
              </a:rPr>
              <a:t>白衣を守る平和への誓い</a:t>
            </a:r>
          </a:p>
        </p:txBody>
      </p:sp>
      <p:pic>
        <p:nvPicPr>
          <p:cNvPr id="3" name="図 2">
            <a:extLst>
              <a:ext uri="{FF2B5EF4-FFF2-40B4-BE49-F238E27FC236}">
                <a16:creationId xmlns:a16="http://schemas.microsoft.com/office/drawing/2014/main" id="{2ACA1FED-C68C-E348-D4D9-65C498F04004}"/>
              </a:ext>
            </a:extLst>
          </p:cNvPr>
          <p:cNvPicPr>
            <a:picLocks noChangeAspect="1"/>
          </p:cNvPicPr>
          <p:nvPr/>
        </p:nvPicPr>
        <p:blipFill>
          <a:blip r:embed="rId3">
            <a:extLst>
              <a:ext uri="{28A0092B-C50C-407E-A947-70E740481C1C}">
                <a14:useLocalDpi xmlns:a14="http://schemas.microsoft.com/office/drawing/2010/main" val="0"/>
              </a:ext>
            </a:extLst>
          </a:blip>
          <a:srcRect b="6316"/>
          <a:stretch/>
        </p:blipFill>
        <p:spPr>
          <a:xfrm>
            <a:off x="7516009" y="2171802"/>
            <a:ext cx="3386418" cy="2001433"/>
          </a:xfrm>
          <a:prstGeom prst="rect">
            <a:avLst/>
          </a:prstGeom>
        </p:spPr>
      </p:pic>
      <p:pic>
        <p:nvPicPr>
          <p:cNvPr id="4" name="図 3">
            <a:extLst>
              <a:ext uri="{FF2B5EF4-FFF2-40B4-BE49-F238E27FC236}">
                <a16:creationId xmlns:a16="http://schemas.microsoft.com/office/drawing/2014/main" id="{EAFA90C8-FD2B-05C8-B2CE-7E87F0E3AA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6009" y="4173235"/>
            <a:ext cx="3386418" cy="1689403"/>
          </a:xfrm>
          <a:prstGeom prst="rect">
            <a:avLst/>
          </a:prstGeom>
        </p:spPr>
      </p:pic>
      <p:sp>
        <p:nvSpPr>
          <p:cNvPr id="5" name="テキスト ボックス 4">
            <a:extLst>
              <a:ext uri="{FF2B5EF4-FFF2-40B4-BE49-F238E27FC236}">
                <a16:creationId xmlns:a16="http://schemas.microsoft.com/office/drawing/2014/main" id="{981E7B5B-0BF2-A953-E959-E4BFEAB6F61A}"/>
              </a:ext>
            </a:extLst>
          </p:cNvPr>
          <p:cNvSpPr txBox="1"/>
          <p:nvPr/>
        </p:nvSpPr>
        <p:spPr>
          <a:xfrm>
            <a:off x="10953691" y="2037080"/>
            <a:ext cx="800219" cy="4424717"/>
          </a:xfrm>
          <a:prstGeom prst="rect">
            <a:avLst/>
          </a:prstGeom>
          <a:noFill/>
        </p:spPr>
        <p:txBody>
          <a:bodyPr vert="eaVert" wrap="square" rtlCol="0">
            <a:spAutoFit/>
          </a:bodyPr>
          <a:lstStyle/>
          <a:p>
            <a:r>
              <a:rPr lang="ja-JP" altLang="en-US" sz="2000" dirty="0"/>
              <a:t>東日本大震災へ毎年ガザの子供たちが</a:t>
            </a:r>
            <a:endParaRPr lang="en-US" altLang="ja-JP" sz="2000" dirty="0"/>
          </a:p>
          <a:p>
            <a:r>
              <a:rPr lang="ja-JP" altLang="en-US" sz="2000" dirty="0"/>
              <a:t>追悼のたこ揚げ（現在は中止）</a:t>
            </a:r>
            <a:endParaRPr kumimoji="1" lang="ja-JP" altLang="en-US" sz="2000" dirty="0"/>
          </a:p>
        </p:txBody>
      </p:sp>
      <p:pic>
        <p:nvPicPr>
          <p:cNvPr id="6" name="Picture 4">
            <a:extLst>
              <a:ext uri="{FF2B5EF4-FFF2-40B4-BE49-F238E27FC236}">
                <a16:creationId xmlns:a16="http://schemas.microsoft.com/office/drawing/2014/main" id="{5010223C-ADA7-6952-F1DF-1AC39A4A9A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25" y="2169926"/>
            <a:ext cx="6564821" cy="3692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765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8227A-8D3E-6EE3-A4AC-F41CE9D2A26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ACFB205-973B-0882-27C4-2A1D6CC8D362}"/>
              </a:ext>
            </a:extLst>
          </p:cNvPr>
          <p:cNvSpPr>
            <a:spLocks noGrp="1"/>
          </p:cNvSpPr>
          <p:nvPr>
            <p:ph type="title"/>
          </p:nvPr>
        </p:nvSpPr>
        <p:spPr>
          <a:xfrm>
            <a:off x="838200" y="865858"/>
            <a:ext cx="10820400" cy="1325563"/>
          </a:xfrm>
        </p:spPr>
        <p:txBody>
          <a:bodyPr>
            <a:normAutofit fontScale="90000"/>
          </a:bodyPr>
          <a:lstStyle/>
          <a:p>
            <a:r>
              <a:rPr kumimoji="1" lang="ja-JP" altLang="en-US" sz="6600" dirty="0">
                <a:latin typeface="HG創英角ﾎﾟｯﾌﾟ体" panose="040B0A09000000000000" pitchFamily="49" charset="-128"/>
                <a:ea typeface="HG創英角ﾎﾟｯﾌﾟ体" panose="040B0A09000000000000" pitchFamily="49" charset="-128"/>
              </a:rPr>
              <a:t>組合員はさらに２つの福利厚生</a:t>
            </a:r>
          </a:p>
        </p:txBody>
      </p:sp>
      <p:grpSp>
        <p:nvGrpSpPr>
          <p:cNvPr id="12" name="グループ化 11">
            <a:extLst>
              <a:ext uri="{FF2B5EF4-FFF2-40B4-BE49-F238E27FC236}">
                <a16:creationId xmlns:a16="http://schemas.microsoft.com/office/drawing/2014/main" id="{5EEF2566-F3A6-3306-D7E3-5262DF644F5D}"/>
              </a:ext>
            </a:extLst>
          </p:cNvPr>
          <p:cNvGrpSpPr/>
          <p:nvPr/>
        </p:nvGrpSpPr>
        <p:grpSpPr>
          <a:xfrm>
            <a:off x="1293399" y="2578074"/>
            <a:ext cx="4267200" cy="2924971"/>
            <a:chOff x="734252" y="2603272"/>
            <a:chExt cx="4267200" cy="2924971"/>
          </a:xfrm>
        </p:grpSpPr>
        <p:sp>
          <p:nvSpPr>
            <p:cNvPr id="6" name="長方形 40">
              <a:extLst>
                <a:ext uri="{FF2B5EF4-FFF2-40B4-BE49-F238E27FC236}">
                  <a16:creationId xmlns:a16="http://schemas.microsoft.com/office/drawing/2014/main" id="{795DE0FC-3819-66A2-8B1A-E9DC6E56917A}"/>
                </a:ext>
              </a:extLst>
            </p:cNvPr>
            <p:cNvSpPr/>
            <p:nvPr/>
          </p:nvSpPr>
          <p:spPr>
            <a:xfrm>
              <a:off x="734252" y="4604913"/>
              <a:ext cx="4267200" cy="923330"/>
            </a:xfrm>
            <a:prstGeom prst="rect">
              <a:avLst/>
            </a:prstGeom>
          </p:spPr>
          <p:txBody>
            <a:bodyPr wrap="square" rtlCol="0">
              <a:spAutoFit/>
            </a:bodyPr>
            <a:lstStyle/>
            <a:p>
              <a:pPr algn="ctr" rtl="0"/>
              <a:r>
                <a:rPr lang="ja-JP" altLang="en-US" sz="5400" b="1" dirty="0">
                  <a:latin typeface="Meiryo UI" panose="020B0604030504040204" pitchFamily="50" charset="-128"/>
                  <a:ea typeface="Meiryo UI" panose="020B0604030504040204" pitchFamily="50" charset="-128"/>
                </a:rPr>
                <a:t>医労連共済</a:t>
              </a:r>
            </a:p>
          </p:txBody>
        </p:sp>
        <p:pic>
          <p:nvPicPr>
            <p:cNvPr id="7" name="図 6">
              <a:extLst>
                <a:ext uri="{FF2B5EF4-FFF2-40B4-BE49-F238E27FC236}">
                  <a16:creationId xmlns:a16="http://schemas.microsoft.com/office/drawing/2014/main" id="{0674841A-196E-28CA-0F9A-701446D12AA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03" b="99513" l="9394" r="95152">
                          <a14:foregroundMark x1="25303" y1="17857" x2="25303" y2="17857"/>
                          <a14:foregroundMark x1="58030" y1="15260" x2="58030" y2="15260"/>
                          <a14:foregroundMark x1="86970" y1="19156" x2="86970" y2="19156"/>
                          <a14:foregroundMark x1="77271" y1="33835" x2="75201" y2="34521"/>
                          <a14:foregroundMark x1="83779" y1="31677" x2="77300" y2="33825"/>
                          <a14:foregroundMark x1="65945" y1="37319" x2="57121" y2="31331"/>
                          <a14:foregroundMark x1="57121" y1="31331" x2="49166" y2="31372"/>
                          <a14:foregroundMark x1="24176" y1="33660" x2="15700" y2="49955"/>
                          <a14:foregroundMark x1="9527" y1="82810" x2="10303" y2="86526"/>
                          <a14:foregroundMark x1="10303" y1="86526" x2="21061" y2="79383"/>
                          <a14:foregroundMark x1="21061" y1="79383" x2="28415" y2="59526"/>
                          <a14:foregroundMark x1="46095" y1="91810" x2="50909" y2="88961"/>
                          <a14:foregroundMark x1="50909" y1="88961" x2="52530" y2="84445"/>
                          <a14:foregroundMark x1="54821" y1="68813" x2="55000" y2="54870"/>
                          <a14:foregroundMark x1="55000" y1="54870" x2="57846" y2="56811"/>
                          <a14:foregroundMark x1="63998" y1="87923" x2="65573" y2="90195"/>
                          <a14:foregroundMark x1="89273" y1="34464" x2="87116" y2="30999"/>
                          <a14:foregroundMark x1="28182" y1="20292" x2="28182" y2="20292"/>
                          <a14:foregroundMark x1="28485" y1="19968" x2="33333" y2="20779"/>
                          <a14:foregroundMark x1="22121" y1="41721" x2="28485" y2="34091"/>
                          <a14:foregroundMark x1="28485" y1="34091" x2="27273" y2="44643"/>
                          <a14:foregroundMark x1="27273" y1="44643" x2="20303" y2="39773"/>
                          <a14:foregroundMark x1="19697" y1="39123" x2="11364" y2="83442"/>
                          <a14:foregroundMark x1="11364" y1="83442" x2="21061" y2="77597"/>
                          <a14:foregroundMark x1="28877" y1="58157" x2="29545" y2="56494"/>
                          <a14:foregroundMark x1="21061" y1="77597" x2="28341" y2="59490"/>
                          <a14:foregroundMark x1="29590" y1="55844" x2="30303" y2="45455"/>
                          <a14:foregroundMark x1="29545" y1="56494" x2="29590" y2="55844"/>
                          <a14:foregroundMark x1="30303" y1="45455" x2="21818" y2="40260"/>
                          <a14:foregroundMark x1="21818" y1="40260" x2="19545" y2="41396"/>
                          <a14:foregroundMark x1="12424" y1="84253" x2="19242" y2="91721"/>
                          <a14:foregroundMark x1="19242" y1="91721" x2="23182" y2="82468"/>
                          <a14:foregroundMark x1="23182" y1="82468" x2="12879" y2="83604"/>
                          <a14:foregroundMark x1="12879" y1="83604" x2="12576" y2="83766"/>
                          <a14:foregroundMark x1="48636" y1="33279" x2="60455" y2="32792"/>
                          <a14:foregroundMark x1="50792" y1="84090" x2="50455" y2="85877"/>
                          <a14:foregroundMark x1="60455" y1="32792" x2="52532" y2="74852"/>
                          <a14:foregroundMark x1="50455" y1="85877" x2="42121" y2="90909"/>
                          <a14:foregroundMark x1="42121" y1="90909" x2="39848" y2="80357"/>
                          <a14:foregroundMark x1="39848" y1="80357" x2="49091" y2="33279"/>
                          <a14:foregroundMark x1="70303" y1="62662" x2="65641" y2="81551"/>
                          <a14:foregroundMark x1="65741" y1="82870" x2="68927" y2="89165"/>
                          <a14:foregroundMark x1="76073" y1="89513" x2="79394" y2="88149"/>
                          <a14:foregroundMark x1="88839" y1="37977" x2="88485" y2="35065"/>
                          <a14:foregroundMark x1="88485" y1="35065" x2="77576" y2="35390"/>
                          <a14:foregroundMark x1="77576" y1="35390" x2="69394" y2="62825"/>
                          <a14:foregroundMark x1="80455" y1="35552" x2="72879" y2="45130"/>
                          <a14:foregroundMark x1="72879" y1="45130" x2="71818" y2="55519"/>
                          <a14:foregroundMark x1="71818" y1="55519" x2="80758" y2="49675"/>
                          <a14:foregroundMark x1="80758" y1="49675" x2="84394" y2="39286"/>
                          <a14:foregroundMark x1="84394" y1="39286" x2="80303" y2="34578"/>
                          <a14:foregroundMark x1="83030" y1="36688" x2="77727" y2="47078"/>
                          <a14:foregroundMark x1="77727" y1="47078" x2="87013" y2="44552"/>
                          <a14:foregroundMark x1="87079" y1="44179" x2="82576" y2="37175"/>
                          <a14:foregroundMark x1="73788" y1="51299" x2="83636" y2="52273"/>
                          <a14:foregroundMark x1="83636" y1="52273" x2="74394" y2="49351"/>
                          <a14:foregroundMark x1="74394" y1="49351" x2="73182" y2="51786"/>
                          <a14:foregroundMark x1="73939" y1="67370" x2="68939" y2="76786"/>
                          <a14:foregroundMark x1="68939" y1="76786" x2="78030" y2="72403"/>
                          <a14:foregroundMark x1="78030" y1="72403" x2="73636" y2="67370"/>
                          <a14:foregroundMark x1="66570" y1="82812" x2="65455" y2="85877"/>
                          <a14:foregroundMark x1="68939" y1="76299" x2="66816" y2="82135"/>
                          <a14:foregroundMark x1="65455" y1="85877" x2="71184" y2="89275"/>
                          <a14:foregroundMark x1="74911" y1="89456" x2="78479" y2="84124"/>
                          <a14:foregroundMark x1="79751" y1="78711" x2="79848" y2="72240"/>
                          <a14:foregroundMark x1="79848" y1="72240" x2="69697" y2="74026"/>
                          <a14:foregroundMark x1="69697" y1="74026" x2="68485" y2="76948"/>
                          <a14:foregroundMark x1="76061" y1="49351" x2="69848" y2="69805"/>
                          <a14:foregroundMark x1="69848" y1="69805" x2="80000" y2="66883"/>
                          <a14:foregroundMark x1="80000" y1="66883" x2="81364" y2="54383"/>
                          <a14:foregroundMark x1="81364" y1="54383" x2="75303" y2="49351"/>
                          <a14:foregroundMark x1="83333" y1="40097" x2="78030" y2="48701"/>
                          <a14:foregroundMark x1="78030" y1="48701" x2="84848" y2="41071"/>
                          <a14:foregroundMark x1="84848" y1="41071" x2="83030" y2="40422"/>
                          <a14:foregroundMark x1="79697" y1="57468" x2="74394" y2="65909"/>
                          <a14:foregroundMark x1="74394" y1="65909" x2="73939" y2="76623"/>
                          <a14:foregroundMark x1="73939" y1="76623" x2="81212" y2="68994"/>
                          <a14:foregroundMark x1="81212" y1="68994" x2="79091" y2="58604"/>
                          <a14:foregroundMark x1="79091" y1="58604" x2="78788" y2="58604"/>
                          <a14:foregroundMark x1="72727" y1="73701" x2="66452" y2="81954"/>
                          <a14:foregroundMark x1="66061" y1="82468" x2="70562" y2="89245"/>
                          <a14:foregroundMark x1="74871" y1="89455" x2="77509" y2="88257"/>
                          <a14:foregroundMark x1="80320" y1="76286" x2="72121" y2="74351"/>
                          <a14:foregroundMark x1="78636" y1="63961" x2="73636" y2="72565"/>
                          <a14:foregroundMark x1="73636" y1="72565" x2="80152" y2="63961"/>
                          <a14:foregroundMark x1="80152" y1="63961" x2="78182" y2="64123"/>
                          <a14:foregroundMark x1="71364" y1="76623" x2="66970" y2="85877"/>
                          <a14:foregroundMark x1="66970" y1="85877" x2="76515" y2="88149"/>
                          <a14:foregroundMark x1="76515" y1="88149" x2="79794" y2="78525"/>
                          <a14:foregroundMark x1="79938" y1="77914" x2="71212" y2="76786"/>
                          <a14:foregroundMark x1="73636" y1="76461" x2="73636" y2="86688"/>
                          <a14:foregroundMark x1="73636" y1="86688" x2="73939" y2="76786"/>
                          <a14:foregroundMark x1="82576" y1="45942" x2="81364" y2="56656"/>
                          <a14:foregroundMark x1="81364" y1="56656" x2="86446" y2="47789"/>
                          <a14:foregroundMark x1="86519" y1="47372" x2="82727" y2="46591"/>
                          <a14:foregroundMark x1="83636" y1="41721" x2="83333" y2="42532"/>
                          <a14:foregroundMark x1="86515" y1="40097" x2="85758" y2="40422"/>
                          <a14:foregroundMark x1="64848" y1="38474" x2="67879" y2="38799"/>
                          <a14:foregroundMark x1="39545" y1="39286" x2="40668" y2="39527"/>
                          <a14:foregroundMark x1="87500" y1="41776" x2="85303" y2="45617"/>
                          <a14:foregroundMark x1="87642" y1="40844" x2="87576" y2="42695"/>
                          <a14:foregroundMark x1="84545" y1="47240" x2="84242" y2="58117"/>
                          <a14:foregroundMark x1="84242" y1="58117" x2="84091" y2="58604"/>
                          <a14:foregroundMark x1="78030" y1="89123" x2="79091" y2="90097"/>
                          <a14:foregroundMark x1="78485" y1="90747" x2="78030" y2="90909"/>
                          <a14:foregroundMark x1="78485" y1="89448" x2="77727" y2="91883"/>
                          <a14:foregroundMark x1="31332" y1="31572" x2="32727" y2="31494"/>
                          <a14:foregroundMark x1="34394" y1="32305" x2="32273" y2="31656"/>
                          <a14:foregroundMark x1="55606" y1="67695" x2="52576" y2="77597"/>
                          <a14:foregroundMark x1="52576" y1="77597" x2="52424" y2="77597"/>
                          <a14:foregroundMark x1="57121" y1="55844" x2="57273" y2="57305"/>
                          <a14:foregroundMark x1="89394" y1="38149" x2="89447" y2="37752"/>
                          <a14:foregroundMark x1="76667" y1="90747" x2="66970" y2="90747"/>
                          <a14:foregroundMark x1="66970" y1="90747" x2="66667" y2="90909"/>
                          <a14:foregroundMark x1="41818" y1="40422" x2="42121" y2="41883"/>
                          <a14:foregroundMark x1="23182" y1="32468" x2="28693" y2="31681"/>
                          <a14:foregroundMark x1="28030" y1="31981" x2="31818" y2="31981"/>
                          <a14:foregroundMark x1="41212" y1="41396" x2="41818" y2="40909"/>
                          <a14:foregroundMark x1="36515" y1="91883" x2="37424" y2="91234"/>
                          <a14:foregroundMark x1="9697" y1="81981" x2="10466" y2="80195"/>
                          <a14:foregroundMark x1="10455" y1="81494" x2="9697" y2="80357"/>
                          <a14:foregroundMark x1="24545" y1="41883" x2="18182" y2="49838"/>
                          <a14:foregroundMark x1="18182" y1="49838" x2="17576" y2="58766"/>
                          <a14:foregroundMark x1="50152" y1="35390" x2="56364" y2="43994"/>
                          <a14:foregroundMark x1="56364" y1="43994" x2="51364" y2="74838"/>
                          <a14:foregroundMark x1="51364" y1="74838" x2="46515" y2="83929"/>
                          <a14:foregroundMark x1="46515" y1="83929" x2="40909" y2="74838"/>
                          <a14:foregroundMark x1="40909" y1="74838" x2="48030" y2="39286"/>
                          <a14:foregroundMark x1="48030" y1="39286" x2="50909" y2="35065"/>
                          <a14:foregroundMark x1="10000" y1="80195" x2="10000" y2="81331"/>
                          <a14:backgroundMark x1="7121" y1="70617" x2="7121" y2="70617"/>
                          <a14:backgroundMark x1="11212" y1="57305" x2="11212" y2="57305"/>
                          <a14:backgroundMark x1="11212" y1="57305" x2="9697" y2="70779"/>
                          <a14:backgroundMark x1="9697" y1="70779" x2="5152" y2="82305"/>
                          <a14:backgroundMark x1="35758" y1="30032" x2="40438" y2="37973"/>
                          <a14:backgroundMark x1="42116" y1="37280" x2="45455" y2="29870"/>
                          <a14:backgroundMark x1="45455" y1="29870" x2="37121" y2="32143"/>
                          <a14:backgroundMark x1="68182" y1="33929" x2="68030" y2="36039"/>
                          <a14:backgroundMark x1="84697" y1="29708" x2="86667" y2="28734"/>
                          <a14:backgroundMark x1="60758" y1="58604" x2="66639" y2="66706"/>
                          <a14:backgroundMark x1="86667" y1="61201" x2="81970" y2="84903"/>
                          <a14:backgroundMark x1="77066" y1="93076" x2="76515" y2="93994"/>
                          <a14:backgroundMark x1="77772" y1="91899" x2="77561" y2="92251"/>
                          <a14:backgroundMark x1="81970" y1="84903" x2="80328" y2="87638"/>
                          <a14:backgroundMark x1="69286" y1="93994" x2="66212" y2="93994"/>
                          <a14:backgroundMark x1="76515" y1="93994" x2="69954" y2="93994"/>
                          <a14:backgroundMark x1="66212" y1="93994" x2="64394" y2="96104"/>
                          <a14:backgroundMark x1="84545" y1="81981" x2="81515" y2="92045"/>
                          <a14:backgroundMark x1="81515" y1="92045" x2="71364" y2="99513"/>
                          <a14:backgroundMark x1="71364" y1="99513" x2="69848" y2="97403"/>
                          <a14:backgroundMark x1="83333" y1="93831" x2="73485" y2="98052"/>
                          <a14:backgroundMark x1="73485" y1="98052" x2="82576" y2="92532"/>
                          <a14:backgroundMark x1="82576" y1="92532" x2="82576" y2="92532"/>
                          <a14:backgroundMark x1="86970" y1="83766" x2="84545" y2="79545"/>
                          <a14:backgroundMark x1="91667" y1="35714" x2="91040" y2="36471"/>
                          <a14:backgroundMark x1="88617" y1="51979" x2="91667" y2="49513"/>
                          <a14:backgroundMark x1="87305" y1="53040" x2="88130" y2="52373"/>
                          <a14:backgroundMark x1="91667" y1="49513" x2="93030" y2="38149"/>
                          <a14:backgroundMark x1="91692" y1="36333" x2="90758" y2="35065"/>
                          <a14:backgroundMark x1="93030" y1="38149" x2="91802" y2="36482"/>
                          <a14:backgroundMark x1="96818" y1="20617" x2="95758" y2="23701"/>
                          <a14:backgroundMark x1="13333" y1="51948" x2="11970" y2="60065"/>
                          <a14:backgroundMark x1="13636" y1="51948" x2="14545" y2="52273"/>
                          <a14:backgroundMark x1="9168" y1="78423" x2="9242" y2="77435"/>
                          <a14:backgroundMark x1="9114" y1="79146" x2="9137" y2="78844"/>
                          <a14:backgroundMark x1="8939" y1="81494" x2="9047" y2="80054"/>
                          <a14:backgroundMark x1="68809" y1="37332" x2="71061" y2="41071"/>
                          <a14:backgroundMark x1="68030" y1="36039" x2="68247" y2="36400"/>
                          <a14:backgroundMark x1="73182" y1="32630" x2="72121" y2="35065"/>
                          <a14:backgroundMark x1="35455" y1="60065" x2="28485" y2="70292"/>
                          <a14:backgroundMark x1="28485" y1="70292" x2="30000" y2="81169"/>
                          <a14:backgroundMark x1="30000" y1="81169" x2="36818" y2="73864"/>
                          <a14:backgroundMark x1="36818" y1="73864" x2="39242" y2="62825"/>
                          <a14:backgroundMark x1="39242" y1="62825" x2="34545" y2="57305"/>
                          <a14:backgroundMark x1="46667" y1="30682" x2="46515" y2="31494"/>
                          <a14:backgroundMark x1="41364" y1="39123" x2="41824" y2="39945"/>
                          <a14:backgroundMark x1="31970" y1="59253" x2="31212" y2="63799"/>
                          <a14:backgroundMark x1="30758" y1="59091" x2="30152" y2="60390"/>
                          <a14:backgroundMark x1="35303" y1="63474" x2="37273" y2="73701"/>
                          <a14:backgroundMark x1="37273" y1="73701" x2="34242" y2="76136"/>
                          <a14:backgroundMark x1="37576" y1="64935" x2="34697" y2="74026"/>
                          <a14:backgroundMark x1="33333" y1="73701" x2="34697" y2="76786"/>
                          <a14:backgroundMark x1="34697" y1="76786" x2="32424" y2="93831"/>
                          <a14:backgroundMark x1="38182" y1="93344" x2="48030" y2="94481"/>
                          <a14:backgroundMark x1="37424" y1="93344" x2="38636" y2="93182"/>
                          <a14:backgroundMark x1="54332" y1="78193" x2="53182" y2="84578"/>
                          <a14:backgroundMark x1="58501" y1="57160" x2="60758" y2="59578"/>
                          <a14:backgroundMark x1="36710" y1="92886" x2="38636" y2="92370"/>
                          <a14:backgroundMark x1="35000" y1="93344" x2="35999" y2="93076"/>
                          <a14:backgroundMark x1="34242" y1="91558" x2="35000" y2="90422"/>
                          <a14:backgroundMark x1="9034" y1="81331" x2="8636" y2="82468"/>
                          <a14:backgroundMark x1="72121" y1="33766" x2="71364" y2="36851"/>
                          <a14:backgroundMark x1="88030" y1="28409" x2="80758" y2="29383"/>
                          <a14:backgroundMark x1="87931" y1="54275" x2="86061" y2="64935"/>
                          <a14:backgroundMark x1="90303" y1="40747" x2="88167" y2="52925"/>
                          <a14:backgroundMark x1="85758" y1="64448" x2="79848" y2="89610"/>
                          <a14:backgroundMark x1="86364" y1="82143" x2="84697" y2="82468"/>
                          <a14:backgroundMark x1="86212" y1="89448" x2="79091" y2="99026"/>
                          <a14:backgroundMark x1="80303" y1="98701" x2="75758" y2="99513"/>
                          <a14:backgroundMark x1="78485" y1="99513" x2="80909" y2="99675"/>
                          <a14:backgroundMark x1="77879" y1="91883" x2="77326" y2="91856"/>
                          <a14:backgroundMark x1="63636" y1="81006" x2="61061" y2="88474"/>
                          <a14:backgroundMark x1="64545" y1="81006" x2="64242" y2="81656"/>
                          <a14:backgroundMark x1="66364" y1="93831" x2="66364" y2="92857"/>
                          <a14:backgroundMark x1="66970" y1="92045" x2="66364" y2="91883"/>
                          <a14:backgroundMark x1="34697" y1="90584" x2="35000" y2="92045"/>
                          <a14:backgroundMark x1="87121" y1="54221" x2="87121" y2="54708"/>
                          <a14:backgroundMark x1="87576" y1="53084" x2="87424" y2="54383"/>
                          <a14:backgroundMark x1="90758" y1="40097" x2="90455" y2="40097"/>
                          <a14:backgroundMark x1="91667" y1="39448" x2="90455" y2="39448"/>
                          <a14:backgroundMark x1="90909" y1="38799" x2="89848" y2="41721"/>
                          <a14:backgroundMark x1="9091" y1="79870" x2="9394" y2="79221"/>
                          <a14:backgroundMark x1="9242" y1="79545" x2="9242" y2="80195"/>
                          <a14:backgroundMark x1="30758" y1="55844" x2="30758" y2="55844"/>
                        </a14:backgroundRemoval>
                      </a14:imgEffect>
                    </a14:imgLayer>
                  </a14:imgProps>
                </a:ext>
              </a:extLst>
            </a:blip>
            <a:stretch>
              <a:fillRect/>
            </a:stretch>
          </p:blipFill>
          <p:spPr>
            <a:xfrm>
              <a:off x="1875865" y="2603272"/>
              <a:ext cx="2024977" cy="1876001"/>
            </a:xfrm>
            <a:prstGeom prst="rect">
              <a:avLst/>
            </a:prstGeom>
          </p:spPr>
        </p:pic>
      </p:grpSp>
      <p:grpSp>
        <p:nvGrpSpPr>
          <p:cNvPr id="11" name="グループ化 10">
            <a:extLst>
              <a:ext uri="{FF2B5EF4-FFF2-40B4-BE49-F238E27FC236}">
                <a16:creationId xmlns:a16="http://schemas.microsoft.com/office/drawing/2014/main" id="{8FE7A049-EFD0-4B14-AB24-631EA32A0B44}"/>
              </a:ext>
            </a:extLst>
          </p:cNvPr>
          <p:cNvGrpSpPr/>
          <p:nvPr/>
        </p:nvGrpSpPr>
        <p:grpSpPr>
          <a:xfrm>
            <a:off x="6479847" y="1960433"/>
            <a:ext cx="4977901" cy="3834453"/>
            <a:chOff x="7214099" y="2109288"/>
            <a:chExt cx="4977901" cy="3834453"/>
          </a:xfrm>
        </p:grpSpPr>
        <p:sp>
          <p:nvSpPr>
            <p:cNvPr id="9" name="長方形 42">
              <a:extLst>
                <a:ext uri="{FF2B5EF4-FFF2-40B4-BE49-F238E27FC236}">
                  <a16:creationId xmlns:a16="http://schemas.microsoft.com/office/drawing/2014/main" id="{12E7FB35-6475-231D-4A6C-A817CC2D3614}"/>
                </a:ext>
              </a:extLst>
            </p:cNvPr>
            <p:cNvSpPr/>
            <p:nvPr/>
          </p:nvSpPr>
          <p:spPr>
            <a:xfrm>
              <a:off x="7214099" y="4189415"/>
              <a:ext cx="4977901" cy="1754326"/>
            </a:xfrm>
            <a:prstGeom prst="rect">
              <a:avLst/>
            </a:prstGeom>
          </p:spPr>
          <p:txBody>
            <a:bodyPr wrap="square" rtlCol="0">
              <a:spAutoFit/>
            </a:bodyPr>
            <a:lstStyle/>
            <a:p>
              <a:pPr algn="ctr" rtl="0"/>
              <a:r>
                <a:rPr lang="ja-JP" altLang="en-US" sz="5400" b="1" dirty="0">
                  <a:latin typeface="Meiryo UI" panose="020B0604030504040204" pitchFamily="50" charset="-128"/>
                  <a:ea typeface="Meiryo UI" panose="020B0604030504040204" pitchFamily="50" charset="-128"/>
                </a:rPr>
                <a:t>ろうきん</a:t>
              </a:r>
              <a:endParaRPr lang="en-US" altLang="ja-JP" sz="5400" b="1" dirty="0">
                <a:latin typeface="Meiryo UI" panose="020B0604030504040204" pitchFamily="50" charset="-128"/>
                <a:ea typeface="Meiryo UI" panose="020B0604030504040204" pitchFamily="50" charset="-128"/>
              </a:endParaRPr>
            </a:p>
            <a:p>
              <a:pPr algn="ctr" rtl="0"/>
              <a:r>
                <a:rPr lang="ja-JP" altLang="en-US" sz="5400" b="1" dirty="0">
                  <a:latin typeface="Meiryo UI" panose="020B0604030504040204" pitchFamily="50" charset="-128"/>
                  <a:ea typeface="Meiryo UI" panose="020B0604030504040204" pitchFamily="50" charset="-128"/>
                </a:rPr>
                <a:t>（労働金庫）</a:t>
              </a:r>
            </a:p>
          </p:txBody>
        </p:sp>
        <p:pic>
          <p:nvPicPr>
            <p:cNvPr id="10" name="Picture 2">
              <a:extLst>
                <a:ext uri="{FF2B5EF4-FFF2-40B4-BE49-F238E27FC236}">
                  <a16:creationId xmlns:a16="http://schemas.microsoft.com/office/drawing/2014/main" id="{957B6569-CA20-3447-D0D3-2F3842DD1B9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78149" y="2109288"/>
              <a:ext cx="3494676" cy="260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42967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F4608-061D-2EA2-D88A-AF7CAADE24C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CBC0A32-51F2-4518-7933-371CDFDA3427}"/>
              </a:ext>
            </a:extLst>
          </p:cNvPr>
          <p:cNvSpPr>
            <a:spLocks noGrp="1"/>
          </p:cNvSpPr>
          <p:nvPr>
            <p:ph type="title"/>
          </p:nvPr>
        </p:nvSpPr>
        <p:spPr>
          <a:xfrm>
            <a:off x="838200" y="865858"/>
            <a:ext cx="10515600" cy="1325563"/>
          </a:xfrm>
        </p:spPr>
        <p:txBody>
          <a:bodyPr>
            <a:normAutofit/>
          </a:bodyPr>
          <a:lstStyle/>
          <a:p>
            <a:r>
              <a:rPr kumimoji="1" lang="ja-JP" altLang="en-US" sz="6600" b="1" dirty="0"/>
              <a:t>　 </a:t>
            </a:r>
            <a:r>
              <a:rPr lang="ja-JP" altLang="en-US" sz="6600" dirty="0">
                <a:latin typeface="HGS創英角ﾎﾟｯﾌﾟ体" panose="040B0A00000000000000" pitchFamily="50" charset="-128"/>
                <a:ea typeface="HGS創英角ﾎﾟｯﾌﾟ体" panose="040B0A00000000000000" pitchFamily="50" charset="-128"/>
              </a:rPr>
              <a:t>医労連共済</a:t>
            </a:r>
            <a:r>
              <a:rPr lang="ja-JP" altLang="en-US" sz="6600" dirty="0">
                <a:latin typeface="HG創英角ﾎﾟｯﾌﾟ体" panose="040B0A09000000000000" pitchFamily="49" charset="-128"/>
                <a:ea typeface="HG創英角ﾎﾟｯﾌﾟ体" panose="040B0A09000000000000" pitchFamily="49" charset="-128"/>
              </a:rPr>
              <a:t>って？</a:t>
            </a:r>
            <a:endParaRPr kumimoji="1" lang="ja-JP" altLang="en-US" sz="6600" b="1" dirty="0">
              <a:latin typeface="HG創英角ﾎﾟｯﾌﾟ体" panose="040B0A09000000000000" pitchFamily="49" charset="-128"/>
              <a:ea typeface="HG創英角ﾎﾟｯﾌﾟ体" panose="040B0A09000000000000" pitchFamily="49" charset="-128"/>
            </a:endParaRPr>
          </a:p>
        </p:txBody>
      </p:sp>
      <p:pic>
        <p:nvPicPr>
          <p:cNvPr id="8" name="図 7">
            <a:extLst>
              <a:ext uri="{FF2B5EF4-FFF2-40B4-BE49-F238E27FC236}">
                <a16:creationId xmlns:a16="http://schemas.microsoft.com/office/drawing/2014/main" id="{FFB1E26B-E026-4F13-56C9-283898B2BB1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03" b="99513" l="9394" r="95152">
                        <a14:foregroundMark x1="25303" y1="17857" x2="25303" y2="17857"/>
                        <a14:foregroundMark x1="58030" y1="15260" x2="58030" y2="15260"/>
                        <a14:foregroundMark x1="86970" y1="19156" x2="86970" y2="19156"/>
                        <a14:foregroundMark x1="77271" y1="33835" x2="75201" y2="34521"/>
                        <a14:foregroundMark x1="83779" y1="31677" x2="77300" y2="33825"/>
                        <a14:foregroundMark x1="65945" y1="37319" x2="57121" y2="31331"/>
                        <a14:foregroundMark x1="57121" y1="31331" x2="49166" y2="31372"/>
                        <a14:foregroundMark x1="24176" y1="33660" x2="15700" y2="49955"/>
                        <a14:foregroundMark x1="9527" y1="82810" x2="10303" y2="86526"/>
                        <a14:foregroundMark x1="10303" y1="86526" x2="21061" y2="79383"/>
                        <a14:foregroundMark x1="21061" y1="79383" x2="28415" y2="59526"/>
                        <a14:foregroundMark x1="46095" y1="91810" x2="50909" y2="88961"/>
                        <a14:foregroundMark x1="50909" y1="88961" x2="52530" y2="84445"/>
                        <a14:foregroundMark x1="54821" y1="68813" x2="55000" y2="54870"/>
                        <a14:foregroundMark x1="55000" y1="54870" x2="57846" y2="56811"/>
                        <a14:foregroundMark x1="63998" y1="87923" x2="65573" y2="90195"/>
                        <a14:foregroundMark x1="89273" y1="34464" x2="87116" y2="30999"/>
                        <a14:foregroundMark x1="28182" y1="20292" x2="28182" y2="20292"/>
                        <a14:foregroundMark x1="28485" y1="19968" x2="33333" y2="20779"/>
                        <a14:foregroundMark x1="22121" y1="41721" x2="28485" y2="34091"/>
                        <a14:foregroundMark x1="28485" y1="34091" x2="27273" y2="44643"/>
                        <a14:foregroundMark x1="27273" y1="44643" x2="20303" y2="39773"/>
                        <a14:foregroundMark x1="19697" y1="39123" x2="11364" y2="83442"/>
                        <a14:foregroundMark x1="11364" y1="83442" x2="21061" y2="77597"/>
                        <a14:foregroundMark x1="28877" y1="58157" x2="29545" y2="56494"/>
                        <a14:foregroundMark x1="21061" y1="77597" x2="28341" y2="59490"/>
                        <a14:foregroundMark x1="29590" y1="55844" x2="30303" y2="45455"/>
                        <a14:foregroundMark x1="29545" y1="56494" x2="29590" y2="55844"/>
                        <a14:foregroundMark x1="30303" y1="45455" x2="21818" y2="40260"/>
                        <a14:foregroundMark x1="21818" y1="40260" x2="19545" y2="41396"/>
                        <a14:foregroundMark x1="12424" y1="84253" x2="19242" y2="91721"/>
                        <a14:foregroundMark x1="19242" y1="91721" x2="23182" y2="82468"/>
                        <a14:foregroundMark x1="23182" y1="82468" x2="12879" y2="83604"/>
                        <a14:foregroundMark x1="12879" y1="83604" x2="12576" y2="83766"/>
                        <a14:foregroundMark x1="48636" y1="33279" x2="60455" y2="32792"/>
                        <a14:foregroundMark x1="50792" y1="84090" x2="50455" y2="85877"/>
                        <a14:foregroundMark x1="60455" y1="32792" x2="52532" y2="74852"/>
                        <a14:foregroundMark x1="50455" y1="85877" x2="42121" y2="90909"/>
                        <a14:foregroundMark x1="42121" y1="90909" x2="39848" y2="80357"/>
                        <a14:foregroundMark x1="39848" y1="80357" x2="49091" y2="33279"/>
                        <a14:foregroundMark x1="70303" y1="62662" x2="65641" y2="81551"/>
                        <a14:foregroundMark x1="65741" y1="82870" x2="68927" y2="89165"/>
                        <a14:foregroundMark x1="76073" y1="89513" x2="79394" y2="88149"/>
                        <a14:foregroundMark x1="88839" y1="37977" x2="88485" y2="35065"/>
                        <a14:foregroundMark x1="88485" y1="35065" x2="77576" y2="35390"/>
                        <a14:foregroundMark x1="77576" y1="35390" x2="69394" y2="62825"/>
                        <a14:foregroundMark x1="80455" y1="35552" x2="72879" y2="45130"/>
                        <a14:foregroundMark x1="72879" y1="45130" x2="71818" y2="55519"/>
                        <a14:foregroundMark x1="71818" y1="55519" x2="80758" y2="49675"/>
                        <a14:foregroundMark x1="80758" y1="49675" x2="84394" y2="39286"/>
                        <a14:foregroundMark x1="84394" y1="39286" x2="80303" y2="34578"/>
                        <a14:foregroundMark x1="83030" y1="36688" x2="77727" y2="47078"/>
                        <a14:foregroundMark x1="77727" y1="47078" x2="87013" y2="44552"/>
                        <a14:foregroundMark x1="87079" y1="44179" x2="82576" y2="37175"/>
                        <a14:foregroundMark x1="73788" y1="51299" x2="83636" y2="52273"/>
                        <a14:foregroundMark x1="83636" y1="52273" x2="74394" y2="49351"/>
                        <a14:foregroundMark x1="74394" y1="49351" x2="73182" y2="51786"/>
                        <a14:foregroundMark x1="73939" y1="67370" x2="68939" y2="76786"/>
                        <a14:foregroundMark x1="68939" y1="76786" x2="78030" y2="72403"/>
                        <a14:foregroundMark x1="78030" y1="72403" x2="73636" y2="67370"/>
                        <a14:foregroundMark x1="66570" y1="82812" x2="65455" y2="85877"/>
                        <a14:foregroundMark x1="68939" y1="76299" x2="66816" y2="82135"/>
                        <a14:foregroundMark x1="65455" y1="85877" x2="71184" y2="89275"/>
                        <a14:foregroundMark x1="74911" y1="89456" x2="78479" y2="84124"/>
                        <a14:foregroundMark x1="79751" y1="78711" x2="79848" y2="72240"/>
                        <a14:foregroundMark x1="79848" y1="72240" x2="69697" y2="74026"/>
                        <a14:foregroundMark x1="69697" y1="74026" x2="68485" y2="76948"/>
                        <a14:foregroundMark x1="76061" y1="49351" x2="69848" y2="69805"/>
                        <a14:foregroundMark x1="69848" y1="69805" x2="80000" y2="66883"/>
                        <a14:foregroundMark x1="80000" y1="66883" x2="81364" y2="54383"/>
                        <a14:foregroundMark x1="81364" y1="54383" x2="75303" y2="49351"/>
                        <a14:foregroundMark x1="83333" y1="40097" x2="78030" y2="48701"/>
                        <a14:foregroundMark x1="78030" y1="48701" x2="84848" y2="41071"/>
                        <a14:foregroundMark x1="84848" y1="41071" x2="83030" y2="40422"/>
                        <a14:foregroundMark x1="79697" y1="57468" x2="74394" y2="65909"/>
                        <a14:foregroundMark x1="74394" y1="65909" x2="73939" y2="76623"/>
                        <a14:foregroundMark x1="73939" y1="76623" x2="81212" y2="68994"/>
                        <a14:foregroundMark x1="81212" y1="68994" x2="79091" y2="58604"/>
                        <a14:foregroundMark x1="79091" y1="58604" x2="78788" y2="58604"/>
                        <a14:foregroundMark x1="72727" y1="73701" x2="66452" y2="81954"/>
                        <a14:foregroundMark x1="66061" y1="82468" x2="70562" y2="89245"/>
                        <a14:foregroundMark x1="74871" y1="89455" x2="77509" y2="88257"/>
                        <a14:foregroundMark x1="80320" y1="76286" x2="72121" y2="74351"/>
                        <a14:foregroundMark x1="78636" y1="63961" x2="73636" y2="72565"/>
                        <a14:foregroundMark x1="73636" y1="72565" x2="80152" y2="63961"/>
                        <a14:foregroundMark x1="80152" y1="63961" x2="78182" y2="64123"/>
                        <a14:foregroundMark x1="71364" y1="76623" x2="66970" y2="85877"/>
                        <a14:foregroundMark x1="66970" y1="85877" x2="76515" y2="88149"/>
                        <a14:foregroundMark x1="76515" y1="88149" x2="79794" y2="78525"/>
                        <a14:foregroundMark x1="79938" y1="77914" x2="71212" y2="76786"/>
                        <a14:foregroundMark x1="73636" y1="76461" x2="73636" y2="86688"/>
                        <a14:foregroundMark x1="73636" y1="86688" x2="73939" y2="76786"/>
                        <a14:foregroundMark x1="82576" y1="45942" x2="81364" y2="56656"/>
                        <a14:foregroundMark x1="81364" y1="56656" x2="86446" y2="47789"/>
                        <a14:foregroundMark x1="86519" y1="47372" x2="82727" y2="46591"/>
                        <a14:foregroundMark x1="83636" y1="41721" x2="83333" y2="42532"/>
                        <a14:foregroundMark x1="86515" y1="40097" x2="85758" y2="40422"/>
                        <a14:foregroundMark x1="64848" y1="38474" x2="67879" y2="38799"/>
                        <a14:foregroundMark x1="39545" y1="39286" x2="40668" y2="39527"/>
                        <a14:foregroundMark x1="87500" y1="41776" x2="85303" y2="45617"/>
                        <a14:foregroundMark x1="87642" y1="40844" x2="87576" y2="42695"/>
                        <a14:foregroundMark x1="84545" y1="47240" x2="84242" y2="58117"/>
                        <a14:foregroundMark x1="84242" y1="58117" x2="84091" y2="58604"/>
                        <a14:foregroundMark x1="78030" y1="89123" x2="79091" y2="90097"/>
                        <a14:foregroundMark x1="78485" y1="90747" x2="78030" y2="90909"/>
                        <a14:foregroundMark x1="78485" y1="89448" x2="77727" y2="91883"/>
                        <a14:foregroundMark x1="31332" y1="31572" x2="32727" y2="31494"/>
                        <a14:foregroundMark x1="34394" y1="32305" x2="32273" y2="31656"/>
                        <a14:foregroundMark x1="55606" y1="67695" x2="52576" y2="77597"/>
                        <a14:foregroundMark x1="52576" y1="77597" x2="52424" y2="77597"/>
                        <a14:foregroundMark x1="57121" y1="55844" x2="57273" y2="57305"/>
                        <a14:foregroundMark x1="89394" y1="38149" x2="89447" y2="37752"/>
                        <a14:foregroundMark x1="76667" y1="90747" x2="66970" y2="90747"/>
                        <a14:foregroundMark x1="66970" y1="90747" x2="66667" y2="90909"/>
                        <a14:foregroundMark x1="41818" y1="40422" x2="42121" y2="41883"/>
                        <a14:foregroundMark x1="23182" y1="32468" x2="28693" y2="31681"/>
                        <a14:foregroundMark x1="28030" y1="31981" x2="31818" y2="31981"/>
                        <a14:foregroundMark x1="41212" y1="41396" x2="41818" y2="40909"/>
                        <a14:foregroundMark x1="36515" y1="91883" x2="37424" y2="91234"/>
                        <a14:foregroundMark x1="9697" y1="81981" x2="10466" y2="80195"/>
                        <a14:foregroundMark x1="10455" y1="81494" x2="9697" y2="80357"/>
                        <a14:foregroundMark x1="24545" y1="41883" x2="18182" y2="49838"/>
                        <a14:foregroundMark x1="18182" y1="49838" x2="17576" y2="58766"/>
                        <a14:foregroundMark x1="50152" y1="35390" x2="56364" y2="43994"/>
                        <a14:foregroundMark x1="56364" y1="43994" x2="51364" y2="74838"/>
                        <a14:foregroundMark x1="51364" y1="74838" x2="46515" y2="83929"/>
                        <a14:foregroundMark x1="46515" y1="83929" x2="40909" y2="74838"/>
                        <a14:foregroundMark x1="40909" y1="74838" x2="48030" y2="39286"/>
                        <a14:foregroundMark x1="48030" y1="39286" x2="50909" y2="35065"/>
                        <a14:foregroundMark x1="10000" y1="80195" x2="10000" y2="81331"/>
                        <a14:backgroundMark x1="7121" y1="70617" x2="7121" y2="70617"/>
                        <a14:backgroundMark x1="11212" y1="57305" x2="11212" y2="57305"/>
                        <a14:backgroundMark x1="11212" y1="57305" x2="9697" y2="70779"/>
                        <a14:backgroundMark x1="9697" y1="70779" x2="5152" y2="82305"/>
                        <a14:backgroundMark x1="35758" y1="30032" x2="40438" y2="37973"/>
                        <a14:backgroundMark x1="42116" y1="37280" x2="45455" y2="29870"/>
                        <a14:backgroundMark x1="45455" y1="29870" x2="37121" y2="32143"/>
                        <a14:backgroundMark x1="68182" y1="33929" x2="68030" y2="36039"/>
                        <a14:backgroundMark x1="84697" y1="29708" x2="86667" y2="28734"/>
                        <a14:backgroundMark x1="60758" y1="58604" x2="66639" y2="66706"/>
                        <a14:backgroundMark x1="86667" y1="61201" x2="81970" y2="84903"/>
                        <a14:backgroundMark x1="77066" y1="93076" x2="76515" y2="93994"/>
                        <a14:backgroundMark x1="77772" y1="91899" x2="77561" y2="92251"/>
                        <a14:backgroundMark x1="81970" y1="84903" x2="80328" y2="87638"/>
                        <a14:backgroundMark x1="69286" y1="93994" x2="66212" y2="93994"/>
                        <a14:backgroundMark x1="76515" y1="93994" x2="69954" y2="93994"/>
                        <a14:backgroundMark x1="66212" y1="93994" x2="64394" y2="96104"/>
                        <a14:backgroundMark x1="84545" y1="81981" x2="81515" y2="92045"/>
                        <a14:backgroundMark x1="81515" y1="92045" x2="71364" y2="99513"/>
                        <a14:backgroundMark x1="71364" y1="99513" x2="69848" y2="97403"/>
                        <a14:backgroundMark x1="83333" y1="93831" x2="73485" y2="98052"/>
                        <a14:backgroundMark x1="73485" y1="98052" x2="82576" y2="92532"/>
                        <a14:backgroundMark x1="82576" y1="92532" x2="82576" y2="92532"/>
                        <a14:backgroundMark x1="86970" y1="83766" x2="84545" y2="79545"/>
                        <a14:backgroundMark x1="91667" y1="35714" x2="91040" y2="36471"/>
                        <a14:backgroundMark x1="88617" y1="51979" x2="91667" y2="49513"/>
                        <a14:backgroundMark x1="87305" y1="53040" x2="88130" y2="52373"/>
                        <a14:backgroundMark x1="91667" y1="49513" x2="93030" y2="38149"/>
                        <a14:backgroundMark x1="91692" y1="36333" x2="90758" y2="35065"/>
                        <a14:backgroundMark x1="93030" y1="38149" x2="91802" y2="36482"/>
                        <a14:backgroundMark x1="96818" y1="20617" x2="95758" y2="23701"/>
                        <a14:backgroundMark x1="13333" y1="51948" x2="11970" y2="60065"/>
                        <a14:backgroundMark x1="13636" y1="51948" x2="14545" y2="52273"/>
                        <a14:backgroundMark x1="9168" y1="78423" x2="9242" y2="77435"/>
                        <a14:backgroundMark x1="9114" y1="79146" x2="9137" y2="78844"/>
                        <a14:backgroundMark x1="8939" y1="81494" x2="9047" y2="80054"/>
                        <a14:backgroundMark x1="68809" y1="37332" x2="71061" y2="41071"/>
                        <a14:backgroundMark x1="68030" y1="36039" x2="68247" y2="36400"/>
                        <a14:backgroundMark x1="73182" y1="32630" x2="72121" y2="35065"/>
                        <a14:backgroundMark x1="35455" y1="60065" x2="28485" y2="70292"/>
                        <a14:backgroundMark x1="28485" y1="70292" x2="30000" y2="81169"/>
                        <a14:backgroundMark x1="30000" y1="81169" x2="36818" y2="73864"/>
                        <a14:backgroundMark x1="36818" y1="73864" x2="39242" y2="62825"/>
                        <a14:backgroundMark x1="39242" y1="62825" x2="34545" y2="57305"/>
                        <a14:backgroundMark x1="46667" y1="30682" x2="46515" y2="31494"/>
                        <a14:backgroundMark x1="41364" y1="39123" x2="41824" y2="39945"/>
                        <a14:backgroundMark x1="31970" y1="59253" x2="31212" y2="63799"/>
                        <a14:backgroundMark x1="30758" y1="59091" x2="30152" y2="60390"/>
                        <a14:backgroundMark x1="35303" y1="63474" x2="37273" y2="73701"/>
                        <a14:backgroundMark x1="37273" y1="73701" x2="34242" y2="76136"/>
                        <a14:backgroundMark x1="37576" y1="64935" x2="34697" y2="74026"/>
                        <a14:backgroundMark x1="33333" y1="73701" x2="34697" y2="76786"/>
                        <a14:backgroundMark x1="34697" y1="76786" x2="32424" y2="93831"/>
                        <a14:backgroundMark x1="38182" y1="93344" x2="48030" y2="94481"/>
                        <a14:backgroundMark x1="37424" y1="93344" x2="38636" y2="93182"/>
                        <a14:backgroundMark x1="54332" y1="78193" x2="53182" y2="84578"/>
                        <a14:backgroundMark x1="58501" y1="57160" x2="60758" y2="59578"/>
                        <a14:backgroundMark x1="36710" y1="92886" x2="38636" y2="92370"/>
                        <a14:backgroundMark x1="35000" y1="93344" x2="35999" y2="93076"/>
                        <a14:backgroundMark x1="34242" y1="91558" x2="35000" y2="90422"/>
                        <a14:backgroundMark x1="9034" y1="81331" x2="8636" y2="82468"/>
                        <a14:backgroundMark x1="72121" y1="33766" x2="71364" y2="36851"/>
                        <a14:backgroundMark x1="88030" y1="28409" x2="80758" y2="29383"/>
                        <a14:backgroundMark x1="87931" y1="54275" x2="86061" y2="64935"/>
                        <a14:backgroundMark x1="90303" y1="40747" x2="88167" y2="52925"/>
                        <a14:backgroundMark x1="85758" y1="64448" x2="79848" y2="89610"/>
                        <a14:backgroundMark x1="86364" y1="82143" x2="84697" y2="82468"/>
                        <a14:backgroundMark x1="86212" y1="89448" x2="79091" y2="99026"/>
                        <a14:backgroundMark x1="80303" y1="98701" x2="75758" y2="99513"/>
                        <a14:backgroundMark x1="78485" y1="99513" x2="80909" y2="99675"/>
                        <a14:backgroundMark x1="77879" y1="91883" x2="77326" y2="91856"/>
                        <a14:backgroundMark x1="63636" y1="81006" x2="61061" y2="88474"/>
                        <a14:backgroundMark x1="64545" y1="81006" x2="64242" y2="81656"/>
                        <a14:backgroundMark x1="66364" y1="93831" x2="66364" y2="92857"/>
                        <a14:backgroundMark x1="66970" y1="92045" x2="66364" y2="91883"/>
                        <a14:backgroundMark x1="34697" y1="90584" x2="35000" y2="92045"/>
                        <a14:backgroundMark x1="87121" y1="54221" x2="87121" y2="54708"/>
                        <a14:backgroundMark x1="87576" y1="53084" x2="87424" y2="54383"/>
                        <a14:backgroundMark x1="90758" y1="40097" x2="90455" y2="40097"/>
                        <a14:backgroundMark x1="91667" y1="39448" x2="90455" y2="39448"/>
                        <a14:backgroundMark x1="90909" y1="38799" x2="89848" y2="41721"/>
                        <a14:backgroundMark x1="9091" y1="79870" x2="9394" y2="79221"/>
                        <a14:backgroundMark x1="9242" y1="79545" x2="9242" y2="80195"/>
                        <a14:backgroundMark x1="30758" y1="55844" x2="30758" y2="55844"/>
                      </a14:backgroundRemoval>
                    </a14:imgEffect>
                  </a14:imgLayer>
                </a14:imgProps>
              </a:ext>
            </a:extLst>
          </a:blip>
          <a:stretch>
            <a:fillRect/>
          </a:stretch>
        </p:blipFill>
        <p:spPr>
          <a:xfrm>
            <a:off x="696566" y="859846"/>
            <a:ext cx="1205365" cy="1116687"/>
          </a:xfrm>
          <a:prstGeom prst="rect">
            <a:avLst/>
          </a:prstGeom>
        </p:spPr>
      </p:pic>
      <p:sp>
        <p:nvSpPr>
          <p:cNvPr id="7" name="コンテンツ プレースホルダー 2">
            <a:extLst>
              <a:ext uri="{FF2B5EF4-FFF2-40B4-BE49-F238E27FC236}">
                <a16:creationId xmlns:a16="http://schemas.microsoft.com/office/drawing/2014/main" id="{1C7AA3D2-846A-D78C-1B1C-C707570202CB}"/>
              </a:ext>
            </a:extLst>
          </p:cNvPr>
          <p:cNvSpPr>
            <a:spLocks noGrp="1"/>
          </p:cNvSpPr>
          <p:nvPr>
            <p:ph idx="1"/>
          </p:nvPr>
        </p:nvSpPr>
        <p:spPr>
          <a:xfrm>
            <a:off x="10047767" y="3300161"/>
            <a:ext cx="2612065" cy="1116687"/>
          </a:xfrm>
        </p:spPr>
        <p:txBody>
          <a:bodyPr>
            <a:normAutofit/>
          </a:bodyPr>
          <a:lstStyle/>
          <a:p>
            <a:pPr marL="0" indent="0">
              <a:buNone/>
            </a:pPr>
            <a:r>
              <a:rPr kumimoji="1" lang="en-US" altLang="ja-JP" sz="6000" b="1" dirty="0"/>
              <a:t>7</a:t>
            </a:r>
            <a:r>
              <a:rPr kumimoji="1" lang="ja-JP" altLang="en-US" sz="6000" b="1" dirty="0"/>
              <a:t>割</a:t>
            </a:r>
            <a:endParaRPr kumimoji="1" lang="en-US" altLang="ja-JP" sz="6000" b="1" dirty="0"/>
          </a:p>
        </p:txBody>
      </p:sp>
      <p:sp>
        <p:nvSpPr>
          <p:cNvPr id="11" name="コンテンツ プレースホルダー 2">
            <a:extLst>
              <a:ext uri="{FF2B5EF4-FFF2-40B4-BE49-F238E27FC236}">
                <a16:creationId xmlns:a16="http://schemas.microsoft.com/office/drawing/2014/main" id="{0691A1F2-C7AB-F7AB-089E-DE0D1E714D90}"/>
              </a:ext>
            </a:extLst>
          </p:cNvPr>
          <p:cNvSpPr txBox="1">
            <a:spLocks/>
          </p:cNvSpPr>
          <p:nvPr/>
        </p:nvSpPr>
        <p:spPr>
          <a:xfrm>
            <a:off x="990600" y="2640417"/>
            <a:ext cx="10113335" cy="38165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t>みんなで助け合う仕組み</a:t>
            </a:r>
            <a:endParaRPr lang="en-US" altLang="ja-JP" dirty="0"/>
          </a:p>
          <a:p>
            <a:endParaRPr lang="en-US" altLang="ja-JP" dirty="0"/>
          </a:p>
          <a:p>
            <a:r>
              <a:rPr lang="ja-JP" altLang="en-US" dirty="0"/>
              <a:t>保険に似ているけれど違う</a:t>
            </a:r>
            <a:endParaRPr lang="en-US" altLang="ja-JP" dirty="0"/>
          </a:p>
          <a:p>
            <a:pPr marL="0" indent="0">
              <a:buNone/>
            </a:pPr>
            <a:endParaRPr lang="en-US" altLang="ja-JP" dirty="0"/>
          </a:p>
          <a:p>
            <a:r>
              <a:rPr lang="ja-JP" altLang="en-US" dirty="0"/>
              <a:t>医療や福祉で働く人を特にサポート：    </a:t>
            </a:r>
            <a:r>
              <a:rPr lang="ja-JP" altLang="en-US" sz="4000" b="1" dirty="0"/>
              <a:t>　</a:t>
            </a:r>
            <a:r>
              <a:rPr lang="ja-JP" altLang="en-US" dirty="0"/>
              <a:t>　</a:t>
            </a:r>
            <a:endParaRPr lang="ja-JP" altLang="en-US" sz="2400" dirty="0"/>
          </a:p>
        </p:txBody>
      </p:sp>
      <p:grpSp>
        <p:nvGrpSpPr>
          <p:cNvPr id="6" name="グループ化 5">
            <a:extLst>
              <a:ext uri="{FF2B5EF4-FFF2-40B4-BE49-F238E27FC236}">
                <a16:creationId xmlns:a16="http://schemas.microsoft.com/office/drawing/2014/main" id="{8F2D2AA2-FEDF-C80B-A682-34E303BD8CAE}"/>
              </a:ext>
            </a:extLst>
          </p:cNvPr>
          <p:cNvGrpSpPr/>
          <p:nvPr/>
        </p:nvGrpSpPr>
        <p:grpSpPr>
          <a:xfrm>
            <a:off x="6741042" y="2424223"/>
            <a:ext cx="5140841" cy="1950095"/>
            <a:chOff x="6741042" y="2424223"/>
            <a:chExt cx="5140841" cy="1950095"/>
          </a:xfrm>
        </p:grpSpPr>
        <p:sp>
          <p:nvSpPr>
            <p:cNvPr id="13" name="正方形/長方形 12">
              <a:extLst>
                <a:ext uri="{FF2B5EF4-FFF2-40B4-BE49-F238E27FC236}">
                  <a16:creationId xmlns:a16="http://schemas.microsoft.com/office/drawing/2014/main" id="{002DDF1B-4FE4-2B7F-4E42-CC462EF3F63D}"/>
                </a:ext>
              </a:extLst>
            </p:cNvPr>
            <p:cNvSpPr/>
            <p:nvPr/>
          </p:nvSpPr>
          <p:spPr>
            <a:xfrm>
              <a:off x="6741042" y="2424223"/>
              <a:ext cx="5140841" cy="195009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コンテンツ プレースホルダー 2">
              <a:extLst>
                <a:ext uri="{FF2B5EF4-FFF2-40B4-BE49-F238E27FC236}">
                  <a16:creationId xmlns:a16="http://schemas.microsoft.com/office/drawing/2014/main" id="{18C8B355-C720-9A57-46F0-91C1BC8EB7AE}"/>
                </a:ext>
              </a:extLst>
            </p:cNvPr>
            <p:cNvSpPr txBox="1">
              <a:spLocks/>
            </p:cNvSpPr>
            <p:nvPr/>
          </p:nvSpPr>
          <p:spPr>
            <a:xfrm>
              <a:off x="7051157" y="2786227"/>
              <a:ext cx="4754527" cy="13255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600" dirty="0"/>
                <a:t>一般的な保険：給付３～</a:t>
              </a:r>
              <a:r>
                <a:rPr lang="en-US" altLang="ja-JP" sz="2600" dirty="0"/>
                <a:t>4</a:t>
              </a:r>
              <a:r>
                <a:rPr lang="ja-JP" altLang="en-US" sz="2600" dirty="0"/>
                <a:t>割</a:t>
              </a:r>
              <a:endParaRPr lang="en-US" altLang="ja-JP" sz="2600" dirty="0"/>
            </a:p>
            <a:p>
              <a:pPr marL="0" indent="0">
                <a:buNone/>
              </a:pPr>
              <a:r>
                <a:rPr lang="ja-JP" altLang="en-US" sz="3200" dirty="0"/>
                <a:t> </a:t>
              </a:r>
              <a:r>
                <a:rPr lang="ja-JP" altLang="en-US" sz="2600" dirty="0"/>
                <a:t>医労連共済：給付</a:t>
              </a:r>
              <a:r>
                <a:rPr lang="ja-JP" altLang="en-US" sz="4800" dirty="0"/>
                <a:t> </a:t>
              </a:r>
              <a:endParaRPr lang="en-US" altLang="ja-JP" sz="3200" dirty="0"/>
            </a:p>
          </p:txBody>
        </p:sp>
      </p:grpSp>
      <p:sp>
        <p:nvSpPr>
          <p:cNvPr id="3" name="コンテンツ プレースホルダー 2">
            <a:extLst>
              <a:ext uri="{FF2B5EF4-FFF2-40B4-BE49-F238E27FC236}">
                <a16:creationId xmlns:a16="http://schemas.microsoft.com/office/drawing/2014/main" id="{A516BA3F-5D09-4566-12DF-B1ED9ADEFB5B}"/>
              </a:ext>
            </a:extLst>
          </p:cNvPr>
          <p:cNvSpPr txBox="1">
            <a:spLocks/>
          </p:cNvSpPr>
          <p:nvPr/>
        </p:nvSpPr>
        <p:spPr>
          <a:xfrm>
            <a:off x="7290203" y="5451862"/>
            <a:ext cx="3256927" cy="4772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t>※</a:t>
            </a:r>
            <a:r>
              <a:rPr lang="ja-JP" altLang="en-US" sz="1800" dirty="0"/>
              <a:t>詳しくは組合の担当者まで</a:t>
            </a:r>
            <a:endParaRPr lang="en-US" altLang="ja-JP" sz="1800" dirty="0"/>
          </a:p>
        </p:txBody>
      </p:sp>
      <p:sp>
        <p:nvSpPr>
          <p:cNvPr id="4" name="コンテンツ プレースホルダー 2">
            <a:extLst>
              <a:ext uri="{FF2B5EF4-FFF2-40B4-BE49-F238E27FC236}">
                <a16:creationId xmlns:a16="http://schemas.microsoft.com/office/drawing/2014/main" id="{C4D5178F-928D-2A25-BD14-6F56679B80FE}"/>
              </a:ext>
            </a:extLst>
          </p:cNvPr>
          <p:cNvSpPr txBox="1">
            <a:spLocks/>
          </p:cNvSpPr>
          <p:nvPr/>
        </p:nvSpPr>
        <p:spPr>
          <a:xfrm>
            <a:off x="7467436" y="4780155"/>
            <a:ext cx="2764383" cy="865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4400" b="1" dirty="0"/>
              <a:t>家族も</a:t>
            </a:r>
            <a:r>
              <a:rPr lang="en-US" altLang="ja-JP" sz="4400" b="1" dirty="0"/>
              <a:t>OK</a:t>
            </a:r>
            <a:r>
              <a:rPr lang="ja-JP" altLang="en-US" dirty="0"/>
              <a:t>　</a:t>
            </a:r>
            <a:endParaRPr lang="en-US" altLang="ja-JP" sz="4800" dirty="0"/>
          </a:p>
        </p:txBody>
      </p:sp>
    </p:spTree>
    <p:extLst>
      <p:ext uri="{BB962C8B-B14F-4D97-AF65-F5344CB8AC3E}">
        <p14:creationId xmlns:p14="http://schemas.microsoft.com/office/powerpoint/2010/main" val="1365685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749B48-2B98-4DFB-4806-8A0A90D36D1D}"/>
              </a:ext>
            </a:extLst>
          </p:cNvPr>
          <p:cNvSpPr>
            <a:spLocks noGrp="1"/>
          </p:cNvSpPr>
          <p:nvPr>
            <p:ph type="title"/>
          </p:nvPr>
        </p:nvSpPr>
        <p:spPr/>
        <p:txBody>
          <a:bodyPr/>
          <a:lstStyle/>
          <a:p>
            <a:r>
              <a:rPr lang="ja-JP" altLang="en-US" dirty="0">
                <a:latin typeface="HG創英角ﾎﾟｯﾌﾟ体" panose="040B0A09000000000000" pitchFamily="49" charset="-128"/>
                <a:ea typeface="HG創英角ﾎﾟｯﾌﾟ体" panose="040B0A09000000000000" pitchFamily="49" charset="-128"/>
              </a:rPr>
              <a:t>自己紹介</a:t>
            </a:r>
            <a:endParaRPr kumimoji="1" lang="ja-JP" altLang="en-US" dirty="0">
              <a:latin typeface="HG創英角ﾎﾟｯﾌﾟ体" panose="040B0A09000000000000" pitchFamily="49" charset="-128"/>
              <a:ea typeface="HG創英角ﾎﾟｯﾌﾟ体" panose="040B0A09000000000000" pitchFamily="49" charset="-128"/>
            </a:endParaRPr>
          </a:p>
        </p:txBody>
      </p:sp>
      <p:sp>
        <p:nvSpPr>
          <p:cNvPr id="3" name="コンテンツ プレースホルダー 2">
            <a:extLst>
              <a:ext uri="{FF2B5EF4-FFF2-40B4-BE49-F238E27FC236}">
                <a16:creationId xmlns:a16="http://schemas.microsoft.com/office/drawing/2014/main" id="{208D0A29-71CC-3DBA-7973-76B3DCBB34D3}"/>
              </a:ext>
            </a:extLst>
          </p:cNvPr>
          <p:cNvSpPr txBox="1">
            <a:spLocks/>
          </p:cNvSpPr>
          <p:nvPr/>
        </p:nvSpPr>
        <p:spPr>
          <a:xfrm>
            <a:off x="5105612" y="1690688"/>
            <a:ext cx="5627915" cy="33120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t>名前、経歴など</a:t>
            </a:r>
          </a:p>
          <a:p>
            <a:pPr marL="0" indent="0">
              <a:buNone/>
            </a:pPr>
            <a:r>
              <a:rPr lang="ja-JP" altLang="en-US" dirty="0"/>
              <a:t>・いろうれん太郎　　青年部部長</a:t>
            </a:r>
          </a:p>
          <a:p>
            <a:pPr marL="0" indent="0">
              <a:buNone/>
            </a:pPr>
            <a:r>
              <a:rPr lang="ja-JP" altLang="en-US" dirty="0"/>
              <a:t>・●年●月入職（●年目）看護師</a:t>
            </a:r>
          </a:p>
          <a:p>
            <a:pPr marL="0" indent="0">
              <a:buNone/>
            </a:pPr>
            <a:r>
              <a:rPr lang="ja-JP" altLang="en-US" dirty="0"/>
              <a:t>・３階西病棟勤務（呼吸器科）</a:t>
            </a:r>
            <a:endParaRPr lang="en-US" altLang="ja-JP" dirty="0"/>
          </a:p>
          <a:p>
            <a:endParaRPr lang="ja-JP" altLang="en-US" dirty="0"/>
          </a:p>
          <a:p>
            <a:r>
              <a:rPr lang="ja-JP" altLang="en-US" dirty="0"/>
              <a:t>趣味のことなど</a:t>
            </a:r>
          </a:p>
        </p:txBody>
      </p:sp>
      <p:sp>
        <p:nvSpPr>
          <p:cNvPr id="6" name="タイトル 1">
            <a:extLst>
              <a:ext uri="{FF2B5EF4-FFF2-40B4-BE49-F238E27FC236}">
                <a16:creationId xmlns:a16="http://schemas.microsoft.com/office/drawing/2014/main" id="{B4888E9E-38CE-B68C-F48E-84CA8B2C04FC}"/>
              </a:ext>
            </a:extLst>
          </p:cNvPr>
          <p:cNvSpPr txBox="1">
            <a:spLocks/>
          </p:cNvSpPr>
          <p:nvPr/>
        </p:nvSpPr>
        <p:spPr>
          <a:xfrm>
            <a:off x="1366545" y="5041273"/>
            <a:ext cx="100113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b="1" dirty="0">
                <a:latin typeface="HG創英角ﾎﾟｯﾌﾟ体" panose="040B0A09000000000000" pitchFamily="49" charset="-128"/>
                <a:ea typeface="HG創英角ﾎﾟｯﾌﾟ体" panose="040B0A09000000000000" pitchFamily="49" charset="-128"/>
              </a:rPr>
              <a:t>悩みのほか、こんなこと聞いていいのかな？など</a:t>
            </a:r>
          </a:p>
          <a:p>
            <a:r>
              <a:rPr lang="ja-JP" altLang="en-US" sz="3200" b="1" dirty="0">
                <a:latin typeface="HG創英角ﾎﾟｯﾌﾟ体" panose="040B0A09000000000000" pitchFamily="49" charset="-128"/>
                <a:ea typeface="HG創英角ﾎﾟｯﾌﾟ体" panose="040B0A09000000000000" pitchFamily="49" charset="-128"/>
              </a:rPr>
              <a:t>気になったことがあれば、いつでも相談してください</a:t>
            </a:r>
          </a:p>
        </p:txBody>
      </p:sp>
      <p:grpSp>
        <p:nvGrpSpPr>
          <p:cNvPr id="16" name="グループ化 15">
            <a:extLst>
              <a:ext uri="{FF2B5EF4-FFF2-40B4-BE49-F238E27FC236}">
                <a16:creationId xmlns:a16="http://schemas.microsoft.com/office/drawing/2014/main" id="{88E22141-6A80-825F-F4F5-4D92B3C81EA4}"/>
              </a:ext>
            </a:extLst>
          </p:cNvPr>
          <p:cNvGrpSpPr/>
          <p:nvPr/>
        </p:nvGrpSpPr>
        <p:grpSpPr>
          <a:xfrm>
            <a:off x="861449" y="1690688"/>
            <a:ext cx="3924138" cy="2968398"/>
            <a:chOff x="861449" y="1690688"/>
            <a:chExt cx="3924138" cy="2968398"/>
          </a:xfrm>
        </p:grpSpPr>
        <p:sp>
          <p:nvSpPr>
            <p:cNvPr id="11" name="正方形/長方形 10">
              <a:extLst>
                <a:ext uri="{FF2B5EF4-FFF2-40B4-BE49-F238E27FC236}">
                  <a16:creationId xmlns:a16="http://schemas.microsoft.com/office/drawing/2014/main" id="{BB62C47A-CC31-FEE5-7F7E-F48442B09A1E}"/>
                </a:ext>
              </a:extLst>
            </p:cNvPr>
            <p:cNvSpPr/>
            <p:nvPr/>
          </p:nvSpPr>
          <p:spPr>
            <a:xfrm>
              <a:off x="861449" y="1690688"/>
              <a:ext cx="3924138" cy="296839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4" name="Picture 2">
              <a:extLst>
                <a:ext uri="{FF2B5EF4-FFF2-40B4-BE49-F238E27FC236}">
                  <a16:creationId xmlns:a16="http://schemas.microsoft.com/office/drawing/2014/main" id="{BD4D32D7-DD57-2DA2-9204-D12B15945E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6545" y="2034383"/>
              <a:ext cx="1343728" cy="13460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09ED8107-7977-25F3-877E-727D44F91D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8682" y="2391962"/>
              <a:ext cx="1830179" cy="20740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15037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12974-22D8-F30B-9D39-AA4659735AF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7AB0F96-88B0-FDEE-E59E-18E268339122}"/>
              </a:ext>
            </a:extLst>
          </p:cNvPr>
          <p:cNvSpPr>
            <a:spLocks noGrp="1"/>
          </p:cNvSpPr>
          <p:nvPr>
            <p:ph type="title"/>
          </p:nvPr>
        </p:nvSpPr>
        <p:spPr>
          <a:xfrm>
            <a:off x="838200" y="865858"/>
            <a:ext cx="10515600" cy="1325563"/>
          </a:xfrm>
        </p:spPr>
        <p:txBody>
          <a:bodyPr>
            <a:normAutofit/>
          </a:bodyPr>
          <a:lstStyle/>
          <a:p>
            <a:r>
              <a:rPr kumimoji="1" lang="ja-JP" altLang="en-US" sz="6600" dirty="0"/>
              <a:t>　 </a:t>
            </a:r>
            <a:r>
              <a:rPr lang="ja-JP" altLang="en-US" sz="6600" dirty="0">
                <a:latin typeface="HGS創英角ﾎﾟｯﾌﾟ体" panose="040B0A00000000000000" pitchFamily="50" charset="-128"/>
                <a:ea typeface="HGS創英角ﾎﾟｯﾌﾟ体" panose="040B0A00000000000000" pitchFamily="50" charset="-128"/>
              </a:rPr>
              <a:t>医労連共済</a:t>
            </a:r>
            <a:r>
              <a:rPr kumimoji="1" lang="ja-JP" altLang="en-US" sz="6600" dirty="0">
                <a:latin typeface="HG創英角ﾎﾟｯﾌﾟ体" panose="040B0A09000000000000" pitchFamily="49" charset="-128"/>
                <a:ea typeface="HG創英角ﾎﾟｯﾌﾟ体" panose="040B0A09000000000000" pitchFamily="49" charset="-128"/>
              </a:rPr>
              <a:t>の給付事例</a:t>
            </a:r>
          </a:p>
        </p:txBody>
      </p:sp>
      <p:graphicFrame>
        <p:nvGraphicFramePr>
          <p:cNvPr id="5" name="表 4">
            <a:extLst>
              <a:ext uri="{FF2B5EF4-FFF2-40B4-BE49-F238E27FC236}">
                <a16:creationId xmlns:a16="http://schemas.microsoft.com/office/drawing/2014/main" id="{6C6DBF53-E68C-DBBD-9D7D-27D8C3CFA26B}"/>
              </a:ext>
            </a:extLst>
          </p:cNvPr>
          <p:cNvGraphicFramePr>
            <a:graphicFrameLocks noGrp="1"/>
          </p:cNvGraphicFramePr>
          <p:nvPr>
            <p:extLst>
              <p:ext uri="{D42A27DB-BD31-4B8C-83A1-F6EECF244321}">
                <p14:modId xmlns:p14="http://schemas.microsoft.com/office/powerpoint/2010/main" val="203033645"/>
              </p:ext>
            </p:extLst>
          </p:nvPr>
        </p:nvGraphicFramePr>
        <p:xfrm>
          <a:off x="6613451" y="2291879"/>
          <a:ext cx="5240081" cy="3924667"/>
        </p:xfrm>
        <a:graphic>
          <a:graphicData uri="http://schemas.openxmlformats.org/drawingml/2006/table">
            <a:tbl>
              <a:tblPr firstRow="1" bandRow="1">
                <a:tableStyleId>{5C22544A-7EE6-4342-B048-85BDC9FD1C3A}</a:tableStyleId>
              </a:tblPr>
              <a:tblGrid>
                <a:gridCol w="828331">
                  <a:extLst>
                    <a:ext uri="{9D8B030D-6E8A-4147-A177-3AD203B41FA5}">
                      <a16:colId xmlns:a16="http://schemas.microsoft.com/office/drawing/2014/main" val="3225503809"/>
                    </a:ext>
                  </a:extLst>
                </a:gridCol>
                <a:gridCol w="1791710">
                  <a:extLst>
                    <a:ext uri="{9D8B030D-6E8A-4147-A177-3AD203B41FA5}">
                      <a16:colId xmlns:a16="http://schemas.microsoft.com/office/drawing/2014/main" val="1054895064"/>
                    </a:ext>
                  </a:extLst>
                </a:gridCol>
                <a:gridCol w="1310020">
                  <a:extLst>
                    <a:ext uri="{9D8B030D-6E8A-4147-A177-3AD203B41FA5}">
                      <a16:colId xmlns:a16="http://schemas.microsoft.com/office/drawing/2014/main" val="3730066753"/>
                    </a:ext>
                  </a:extLst>
                </a:gridCol>
                <a:gridCol w="1310020">
                  <a:extLst>
                    <a:ext uri="{9D8B030D-6E8A-4147-A177-3AD203B41FA5}">
                      <a16:colId xmlns:a16="http://schemas.microsoft.com/office/drawing/2014/main" val="369336795"/>
                    </a:ext>
                  </a:extLst>
                </a:gridCol>
              </a:tblGrid>
              <a:tr h="407972">
                <a:tc>
                  <a:txBody>
                    <a:bodyPr/>
                    <a:lstStyle/>
                    <a:p>
                      <a:pPr algn="ctr"/>
                      <a:endParaRPr kumimoji="1" lang="ja-JP" altLang="en-US" dirty="0"/>
                    </a:p>
                  </a:txBody>
                  <a:tcPr/>
                </a:tc>
                <a:tc>
                  <a:txBody>
                    <a:bodyPr/>
                    <a:lstStyle/>
                    <a:p>
                      <a:pPr algn="ctr"/>
                      <a:r>
                        <a:rPr kumimoji="1" lang="ja-JP" altLang="en-US" dirty="0"/>
                        <a:t>理由</a:t>
                      </a:r>
                    </a:p>
                  </a:txBody>
                  <a:tcPr/>
                </a:tc>
                <a:tc>
                  <a:txBody>
                    <a:bodyPr/>
                    <a:lstStyle/>
                    <a:p>
                      <a:pPr algn="ctr"/>
                      <a:r>
                        <a:rPr kumimoji="1" lang="ja-JP" altLang="en-US" dirty="0"/>
                        <a:t>給付額</a:t>
                      </a:r>
                    </a:p>
                  </a:txBody>
                  <a:tcPr/>
                </a:tc>
                <a:tc>
                  <a:txBody>
                    <a:bodyPr/>
                    <a:lstStyle/>
                    <a:p>
                      <a:pPr algn="ctr"/>
                      <a:r>
                        <a:rPr kumimoji="1" lang="ja-JP" altLang="en-US" dirty="0"/>
                        <a:t>月掛金</a:t>
                      </a:r>
                    </a:p>
                  </a:txBody>
                  <a:tcPr/>
                </a:tc>
                <a:extLst>
                  <a:ext uri="{0D108BD9-81ED-4DB2-BD59-A6C34878D82A}">
                    <a16:rowId xmlns:a16="http://schemas.microsoft.com/office/drawing/2014/main" val="4285137204"/>
                  </a:ext>
                </a:extLst>
              </a:tr>
              <a:tr h="703339">
                <a:tc>
                  <a:txBody>
                    <a:bodyPr/>
                    <a:lstStyle/>
                    <a:p>
                      <a:r>
                        <a:rPr kumimoji="1" lang="en-US" altLang="ja-JP" dirty="0"/>
                        <a:t>A</a:t>
                      </a:r>
                      <a:r>
                        <a:rPr kumimoji="1" lang="ja-JP" altLang="en-US" dirty="0"/>
                        <a:t>さん</a:t>
                      </a:r>
                    </a:p>
                  </a:txBody>
                  <a:tcPr/>
                </a:tc>
                <a:tc>
                  <a:txBody>
                    <a:bodyPr/>
                    <a:lstStyle/>
                    <a:p>
                      <a:r>
                        <a:rPr kumimoji="1" lang="ja-JP" altLang="en-US" dirty="0"/>
                        <a:t>ケガで</a:t>
                      </a:r>
                      <a:r>
                        <a:rPr kumimoji="1" lang="en-US" altLang="ja-JP" dirty="0"/>
                        <a:t>17</a:t>
                      </a:r>
                      <a:r>
                        <a:rPr kumimoji="1" lang="ja-JP" altLang="en-US" dirty="0"/>
                        <a:t>日間休業</a:t>
                      </a:r>
                    </a:p>
                  </a:txBody>
                  <a:tcPr/>
                </a:tc>
                <a:tc>
                  <a:txBody>
                    <a:bodyPr/>
                    <a:lstStyle/>
                    <a:p>
                      <a:r>
                        <a:rPr kumimoji="1" lang="en-US" altLang="ja-JP" dirty="0"/>
                        <a:t>8</a:t>
                      </a:r>
                      <a:r>
                        <a:rPr kumimoji="1" lang="ja-JP" altLang="en-US" dirty="0"/>
                        <a:t>万</a:t>
                      </a:r>
                      <a:r>
                        <a:rPr kumimoji="1" lang="en-US" altLang="ja-JP" dirty="0"/>
                        <a:t>5</a:t>
                      </a:r>
                      <a:r>
                        <a:rPr kumimoji="1" lang="ja-JP" altLang="en-US" dirty="0"/>
                        <a:t>千円</a:t>
                      </a:r>
                    </a:p>
                  </a:txBody>
                  <a:tcPr/>
                </a:tc>
                <a:tc>
                  <a:txBody>
                    <a:bodyPr/>
                    <a:lstStyle/>
                    <a:p>
                      <a:r>
                        <a:rPr kumimoji="1" lang="en-US" altLang="ja-JP" dirty="0"/>
                        <a:t>3000</a:t>
                      </a:r>
                      <a:r>
                        <a:rPr kumimoji="1" lang="ja-JP" altLang="en-US" dirty="0"/>
                        <a:t>円</a:t>
                      </a:r>
                    </a:p>
                  </a:txBody>
                  <a:tcPr/>
                </a:tc>
                <a:extLst>
                  <a:ext uri="{0D108BD9-81ED-4DB2-BD59-A6C34878D82A}">
                    <a16:rowId xmlns:a16="http://schemas.microsoft.com/office/drawing/2014/main" val="1452602158"/>
                  </a:ext>
                </a:extLst>
              </a:tr>
              <a:tr h="703339">
                <a:tc>
                  <a:txBody>
                    <a:bodyPr/>
                    <a:lstStyle/>
                    <a:p>
                      <a:r>
                        <a:rPr kumimoji="1" lang="en-US" altLang="ja-JP" dirty="0"/>
                        <a:t>B</a:t>
                      </a:r>
                      <a:r>
                        <a:rPr kumimoji="1" lang="ja-JP" altLang="en-US" dirty="0"/>
                        <a:t>さん</a:t>
                      </a:r>
                    </a:p>
                  </a:txBody>
                  <a:tcPr/>
                </a:tc>
                <a:tc>
                  <a:txBody>
                    <a:bodyPr/>
                    <a:lstStyle/>
                    <a:p>
                      <a:r>
                        <a:rPr kumimoji="1" lang="ja-JP" altLang="en-US" dirty="0"/>
                        <a:t>病気で</a:t>
                      </a:r>
                      <a:r>
                        <a:rPr kumimoji="1" lang="en-US" altLang="ja-JP" dirty="0"/>
                        <a:t>39</a:t>
                      </a:r>
                      <a:r>
                        <a:rPr kumimoji="1" lang="ja-JP" altLang="en-US" dirty="0"/>
                        <a:t>日間</a:t>
                      </a:r>
                      <a:endParaRPr kumimoji="1" lang="en-US" altLang="ja-JP" dirty="0"/>
                    </a:p>
                    <a:p>
                      <a:r>
                        <a:rPr kumimoji="1" lang="ja-JP" altLang="en-US" dirty="0"/>
                        <a:t>休業</a:t>
                      </a:r>
                    </a:p>
                  </a:txBody>
                  <a:tcPr/>
                </a:tc>
                <a:tc>
                  <a:txBody>
                    <a:bodyPr/>
                    <a:lstStyle/>
                    <a:p>
                      <a:r>
                        <a:rPr kumimoji="1" lang="en-US" altLang="ja-JP" dirty="0"/>
                        <a:t>16</a:t>
                      </a:r>
                      <a:r>
                        <a:rPr kumimoji="1" lang="ja-JP" altLang="en-US" dirty="0"/>
                        <a:t>万</a:t>
                      </a:r>
                      <a:r>
                        <a:rPr kumimoji="1" lang="en-US" altLang="ja-JP" dirty="0"/>
                        <a:t>8</a:t>
                      </a:r>
                      <a:r>
                        <a:rPr kumimoji="1" lang="ja-JP" altLang="en-US" dirty="0"/>
                        <a:t>千円</a:t>
                      </a:r>
                    </a:p>
                  </a:txBody>
                  <a:tcPr/>
                </a:tc>
                <a:tc>
                  <a:txBody>
                    <a:bodyPr/>
                    <a:lstStyle/>
                    <a:p>
                      <a:r>
                        <a:rPr kumimoji="1" lang="en-US" altLang="ja-JP" dirty="0"/>
                        <a:t>3000</a:t>
                      </a:r>
                      <a:r>
                        <a:rPr kumimoji="1" lang="ja-JP" altLang="en-US" dirty="0"/>
                        <a:t>円</a:t>
                      </a:r>
                    </a:p>
                  </a:txBody>
                  <a:tcPr/>
                </a:tc>
                <a:extLst>
                  <a:ext uri="{0D108BD9-81ED-4DB2-BD59-A6C34878D82A}">
                    <a16:rowId xmlns:a16="http://schemas.microsoft.com/office/drawing/2014/main" val="266579992"/>
                  </a:ext>
                </a:extLst>
              </a:tr>
              <a:tr h="703339">
                <a:tc>
                  <a:txBody>
                    <a:bodyPr/>
                    <a:lstStyle/>
                    <a:p>
                      <a:r>
                        <a:rPr kumimoji="1" lang="en-US" altLang="ja-JP" dirty="0"/>
                        <a:t>C</a:t>
                      </a:r>
                      <a:r>
                        <a:rPr kumimoji="1" lang="ja-JP" altLang="en-US" dirty="0"/>
                        <a:t>さん</a:t>
                      </a:r>
                    </a:p>
                  </a:txBody>
                  <a:tcPr/>
                </a:tc>
                <a:tc>
                  <a:txBody>
                    <a:bodyPr/>
                    <a:lstStyle/>
                    <a:p>
                      <a:r>
                        <a:rPr kumimoji="1" lang="ja-JP" altLang="en-US" dirty="0"/>
                        <a:t>病気で</a:t>
                      </a:r>
                      <a:r>
                        <a:rPr kumimoji="1" lang="en-US" altLang="ja-JP" dirty="0"/>
                        <a:t>10</a:t>
                      </a:r>
                      <a:r>
                        <a:rPr kumimoji="1" lang="ja-JP" altLang="en-US" dirty="0"/>
                        <a:t>日間</a:t>
                      </a:r>
                      <a:endParaRPr kumimoji="1" lang="en-US" altLang="ja-JP" dirty="0"/>
                    </a:p>
                    <a:p>
                      <a:r>
                        <a:rPr kumimoji="1" lang="ja-JP" altLang="en-US" dirty="0"/>
                        <a:t>入院</a:t>
                      </a:r>
                    </a:p>
                  </a:txBody>
                  <a:tcPr/>
                </a:tc>
                <a:tc>
                  <a:txBody>
                    <a:bodyPr/>
                    <a:lstStyle/>
                    <a:p>
                      <a:r>
                        <a:rPr kumimoji="1" lang="en-US" altLang="ja-JP" dirty="0"/>
                        <a:t>10</a:t>
                      </a:r>
                      <a:r>
                        <a:rPr kumimoji="1" lang="ja-JP" altLang="en-US" dirty="0"/>
                        <a:t>万</a:t>
                      </a:r>
                      <a:r>
                        <a:rPr kumimoji="1" lang="en-US" altLang="ja-JP" dirty="0"/>
                        <a:t>5</a:t>
                      </a:r>
                      <a:r>
                        <a:rPr kumimoji="1" lang="ja-JP" altLang="en-US" dirty="0"/>
                        <a:t>千円</a:t>
                      </a:r>
                    </a:p>
                  </a:txBody>
                  <a:tcPr/>
                </a:tc>
                <a:tc>
                  <a:txBody>
                    <a:bodyPr/>
                    <a:lstStyle/>
                    <a:p>
                      <a:r>
                        <a:rPr kumimoji="1" lang="en-US" altLang="ja-JP" dirty="0"/>
                        <a:t>4200</a:t>
                      </a:r>
                      <a:r>
                        <a:rPr kumimoji="1" lang="ja-JP" altLang="en-US" dirty="0"/>
                        <a:t>円</a:t>
                      </a:r>
                    </a:p>
                  </a:txBody>
                  <a:tcPr/>
                </a:tc>
                <a:extLst>
                  <a:ext uri="{0D108BD9-81ED-4DB2-BD59-A6C34878D82A}">
                    <a16:rowId xmlns:a16="http://schemas.microsoft.com/office/drawing/2014/main" val="864203640"/>
                  </a:ext>
                </a:extLst>
              </a:tr>
              <a:tr h="703339">
                <a:tc>
                  <a:txBody>
                    <a:bodyPr/>
                    <a:lstStyle/>
                    <a:p>
                      <a:r>
                        <a:rPr kumimoji="1" lang="en-US" altLang="ja-JP" dirty="0"/>
                        <a:t>D</a:t>
                      </a:r>
                      <a:r>
                        <a:rPr kumimoji="1" lang="ja-JP" altLang="en-US" dirty="0"/>
                        <a:t>さん</a:t>
                      </a:r>
                    </a:p>
                  </a:txBody>
                  <a:tcPr/>
                </a:tc>
                <a:tc>
                  <a:txBody>
                    <a:bodyPr/>
                    <a:lstStyle/>
                    <a:p>
                      <a:r>
                        <a:rPr kumimoji="1" lang="ja-JP" altLang="en-US" dirty="0"/>
                        <a:t>病気で</a:t>
                      </a:r>
                      <a:r>
                        <a:rPr kumimoji="1" lang="en-US" altLang="ja-JP" dirty="0"/>
                        <a:t>90</a:t>
                      </a:r>
                      <a:r>
                        <a:rPr kumimoji="1" lang="ja-JP" altLang="en-US" dirty="0"/>
                        <a:t>日間</a:t>
                      </a:r>
                      <a:endParaRPr kumimoji="1" lang="en-US" altLang="ja-JP" dirty="0"/>
                    </a:p>
                    <a:p>
                      <a:r>
                        <a:rPr kumimoji="1" lang="ja-JP" altLang="en-US" dirty="0"/>
                        <a:t>休業</a:t>
                      </a:r>
                    </a:p>
                  </a:txBody>
                  <a:tcPr/>
                </a:tc>
                <a:tc>
                  <a:txBody>
                    <a:bodyPr/>
                    <a:lstStyle/>
                    <a:p>
                      <a:r>
                        <a:rPr kumimoji="1" lang="en-US" altLang="ja-JP" dirty="0"/>
                        <a:t>45</a:t>
                      </a:r>
                      <a:r>
                        <a:rPr kumimoji="1" lang="ja-JP" altLang="en-US" dirty="0"/>
                        <a:t>万円</a:t>
                      </a:r>
                    </a:p>
                  </a:txBody>
                  <a:tcPr/>
                </a:tc>
                <a:tc>
                  <a:txBody>
                    <a:bodyPr/>
                    <a:lstStyle/>
                    <a:p>
                      <a:r>
                        <a:rPr kumimoji="1" lang="en-US" altLang="ja-JP" dirty="0"/>
                        <a:t>3400</a:t>
                      </a:r>
                      <a:r>
                        <a:rPr kumimoji="1" lang="ja-JP" altLang="en-US" dirty="0"/>
                        <a:t>円</a:t>
                      </a:r>
                    </a:p>
                  </a:txBody>
                  <a:tcPr/>
                </a:tc>
                <a:extLst>
                  <a:ext uri="{0D108BD9-81ED-4DB2-BD59-A6C34878D82A}">
                    <a16:rowId xmlns:a16="http://schemas.microsoft.com/office/drawing/2014/main" val="1392562530"/>
                  </a:ext>
                </a:extLst>
              </a:tr>
              <a:tr h="703339">
                <a:tc>
                  <a:txBody>
                    <a:bodyPr/>
                    <a:lstStyle/>
                    <a:p>
                      <a:r>
                        <a:rPr kumimoji="1" lang="en-US" altLang="ja-JP" dirty="0"/>
                        <a:t>E</a:t>
                      </a:r>
                      <a:r>
                        <a:rPr kumimoji="1" lang="ja-JP" altLang="en-US" dirty="0"/>
                        <a:t>さん</a:t>
                      </a:r>
                    </a:p>
                  </a:txBody>
                  <a:tcPr/>
                </a:tc>
                <a:tc>
                  <a:txBody>
                    <a:bodyPr/>
                    <a:lstStyle/>
                    <a:p>
                      <a:r>
                        <a:rPr kumimoji="1" lang="ja-JP" altLang="en-US" dirty="0"/>
                        <a:t>インフルエンザで</a:t>
                      </a:r>
                      <a:r>
                        <a:rPr kumimoji="1" lang="en-US" altLang="ja-JP" dirty="0"/>
                        <a:t>7</a:t>
                      </a:r>
                      <a:r>
                        <a:rPr kumimoji="1" lang="ja-JP" altLang="en-US" dirty="0"/>
                        <a:t>日間休業</a:t>
                      </a:r>
                    </a:p>
                  </a:txBody>
                  <a:tcPr/>
                </a:tc>
                <a:tc>
                  <a:txBody>
                    <a:bodyPr/>
                    <a:lstStyle/>
                    <a:p>
                      <a:r>
                        <a:rPr kumimoji="1" lang="en-US" altLang="ja-JP" dirty="0"/>
                        <a:t>3</a:t>
                      </a:r>
                      <a:r>
                        <a:rPr kumimoji="1" lang="ja-JP" altLang="en-US" dirty="0"/>
                        <a:t>万</a:t>
                      </a:r>
                      <a:r>
                        <a:rPr kumimoji="1" lang="en-US" altLang="ja-JP" dirty="0"/>
                        <a:t>5</a:t>
                      </a:r>
                      <a:r>
                        <a:rPr kumimoji="1" lang="ja-JP" altLang="en-US" dirty="0"/>
                        <a:t>千円</a:t>
                      </a:r>
                    </a:p>
                  </a:txBody>
                  <a:tcPr/>
                </a:tc>
                <a:tc>
                  <a:txBody>
                    <a:bodyPr/>
                    <a:lstStyle/>
                    <a:p>
                      <a:r>
                        <a:rPr kumimoji="1" lang="en-US" altLang="ja-JP" dirty="0"/>
                        <a:t>3000</a:t>
                      </a:r>
                      <a:r>
                        <a:rPr kumimoji="1" lang="ja-JP" altLang="en-US" dirty="0"/>
                        <a:t>円</a:t>
                      </a:r>
                    </a:p>
                  </a:txBody>
                  <a:tcPr/>
                </a:tc>
                <a:extLst>
                  <a:ext uri="{0D108BD9-81ED-4DB2-BD59-A6C34878D82A}">
                    <a16:rowId xmlns:a16="http://schemas.microsoft.com/office/drawing/2014/main" val="703451976"/>
                  </a:ext>
                </a:extLst>
              </a:tr>
            </a:tbl>
          </a:graphicData>
        </a:graphic>
      </p:graphicFrame>
      <p:pic>
        <p:nvPicPr>
          <p:cNvPr id="8" name="図 7">
            <a:extLst>
              <a:ext uri="{FF2B5EF4-FFF2-40B4-BE49-F238E27FC236}">
                <a16:creationId xmlns:a16="http://schemas.microsoft.com/office/drawing/2014/main" id="{B60A5539-CED1-35F2-DBC6-91C5F081479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03" b="99513" l="9394" r="95152">
                        <a14:foregroundMark x1="25303" y1="17857" x2="25303" y2="17857"/>
                        <a14:foregroundMark x1="58030" y1="15260" x2="58030" y2="15260"/>
                        <a14:foregroundMark x1="86970" y1="19156" x2="86970" y2="19156"/>
                        <a14:foregroundMark x1="77271" y1="33835" x2="75201" y2="34521"/>
                        <a14:foregroundMark x1="83779" y1="31677" x2="77300" y2="33825"/>
                        <a14:foregroundMark x1="65945" y1="37319" x2="57121" y2="31331"/>
                        <a14:foregroundMark x1="57121" y1="31331" x2="49166" y2="31372"/>
                        <a14:foregroundMark x1="24176" y1="33660" x2="15700" y2="49955"/>
                        <a14:foregroundMark x1="9527" y1="82810" x2="10303" y2="86526"/>
                        <a14:foregroundMark x1="10303" y1="86526" x2="21061" y2="79383"/>
                        <a14:foregroundMark x1="21061" y1="79383" x2="28415" y2="59526"/>
                        <a14:foregroundMark x1="46095" y1="91810" x2="50909" y2="88961"/>
                        <a14:foregroundMark x1="50909" y1="88961" x2="52530" y2="84445"/>
                        <a14:foregroundMark x1="54821" y1="68813" x2="55000" y2="54870"/>
                        <a14:foregroundMark x1="55000" y1="54870" x2="57846" y2="56811"/>
                        <a14:foregroundMark x1="63998" y1="87923" x2="65573" y2="90195"/>
                        <a14:foregroundMark x1="89273" y1="34464" x2="87116" y2="30999"/>
                        <a14:foregroundMark x1="28182" y1="20292" x2="28182" y2="20292"/>
                        <a14:foregroundMark x1="28485" y1="19968" x2="33333" y2="20779"/>
                        <a14:foregroundMark x1="22121" y1="41721" x2="28485" y2="34091"/>
                        <a14:foregroundMark x1="28485" y1="34091" x2="27273" y2="44643"/>
                        <a14:foregroundMark x1="27273" y1="44643" x2="20303" y2="39773"/>
                        <a14:foregroundMark x1="19697" y1="39123" x2="11364" y2="83442"/>
                        <a14:foregroundMark x1="11364" y1="83442" x2="21061" y2="77597"/>
                        <a14:foregroundMark x1="28877" y1="58157" x2="29545" y2="56494"/>
                        <a14:foregroundMark x1="21061" y1="77597" x2="28341" y2="59490"/>
                        <a14:foregroundMark x1="29590" y1="55844" x2="30303" y2="45455"/>
                        <a14:foregroundMark x1="29545" y1="56494" x2="29590" y2="55844"/>
                        <a14:foregroundMark x1="30303" y1="45455" x2="21818" y2="40260"/>
                        <a14:foregroundMark x1="21818" y1="40260" x2="19545" y2="41396"/>
                        <a14:foregroundMark x1="12424" y1="84253" x2="19242" y2="91721"/>
                        <a14:foregroundMark x1="19242" y1="91721" x2="23182" y2="82468"/>
                        <a14:foregroundMark x1="23182" y1="82468" x2="12879" y2="83604"/>
                        <a14:foregroundMark x1="12879" y1="83604" x2="12576" y2="83766"/>
                        <a14:foregroundMark x1="48636" y1="33279" x2="60455" y2="32792"/>
                        <a14:foregroundMark x1="50792" y1="84090" x2="50455" y2="85877"/>
                        <a14:foregroundMark x1="60455" y1="32792" x2="52532" y2="74852"/>
                        <a14:foregroundMark x1="50455" y1="85877" x2="42121" y2="90909"/>
                        <a14:foregroundMark x1="42121" y1="90909" x2="39848" y2="80357"/>
                        <a14:foregroundMark x1="39848" y1="80357" x2="49091" y2="33279"/>
                        <a14:foregroundMark x1="70303" y1="62662" x2="65641" y2="81551"/>
                        <a14:foregroundMark x1="65741" y1="82870" x2="68927" y2="89165"/>
                        <a14:foregroundMark x1="76073" y1="89513" x2="79394" y2="88149"/>
                        <a14:foregroundMark x1="88839" y1="37977" x2="88485" y2="35065"/>
                        <a14:foregroundMark x1="88485" y1="35065" x2="77576" y2="35390"/>
                        <a14:foregroundMark x1="77576" y1="35390" x2="69394" y2="62825"/>
                        <a14:foregroundMark x1="80455" y1="35552" x2="72879" y2="45130"/>
                        <a14:foregroundMark x1="72879" y1="45130" x2="71818" y2="55519"/>
                        <a14:foregroundMark x1="71818" y1="55519" x2="80758" y2="49675"/>
                        <a14:foregroundMark x1="80758" y1="49675" x2="84394" y2="39286"/>
                        <a14:foregroundMark x1="84394" y1="39286" x2="80303" y2="34578"/>
                        <a14:foregroundMark x1="83030" y1="36688" x2="77727" y2="47078"/>
                        <a14:foregroundMark x1="77727" y1="47078" x2="87013" y2="44552"/>
                        <a14:foregroundMark x1="87079" y1="44179" x2="82576" y2="37175"/>
                        <a14:foregroundMark x1="73788" y1="51299" x2="83636" y2="52273"/>
                        <a14:foregroundMark x1="83636" y1="52273" x2="74394" y2="49351"/>
                        <a14:foregroundMark x1="74394" y1="49351" x2="73182" y2="51786"/>
                        <a14:foregroundMark x1="73939" y1="67370" x2="68939" y2="76786"/>
                        <a14:foregroundMark x1="68939" y1="76786" x2="78030" y2="72403"/>
                        <a14:foregroundMark x1="78030" y1="72403" x2="73636" y2="67370"/>
                        <a14:foregroundMark x1="66570" y1="82812" x2="65455" y2="85877"/>
                        <a14:foregroundMark x1="68939" y1="76299" x2="66816" y2="82135"/>
                        <a14:foregroundMark x1="65455" y1="85877" x2="71184" y2="89275"/>
                        <a14:foregroundMark x1="74911" y1="89456" x2="78479" y2="84124"/>
                        <a14:foregroundMark x1="79751" y1="78711" x2="79848" y2="72240"/>
                        <a14:foregroundMark x1="79848" y1="72240" x2="69697" y2="74026"/>
                        <a14:foregroundMark x1="69697" y1="74026" x2="68485" y2="76948"/>
                        <a14:foregroundMark x1="76061" y1="49351" x2="69848" y2="69805"/>
                        <a14:foregroundMark x1="69848" y1="69805" x2="80000" y2="66883"/>
                        <a14:foregroundMark x1="80000" y1="66883" x2="81364" y2="54383"/>
                        <a14:foregroundMark x1="81364" y1="54383" x2="75303" y2="49351"/>
                        <a14:foregroundMark x1="83333" y1="40097" x2="78030" y2="48701"/>
                        <a14:foregroundMark x1="78030" y1="48701" x2="84848" y2="41071"/>
                        <a14:foregroundMark x1="84848" y1="41071" x2="83030" y2="40422"/>
                        <a14:foregroundMark x1="79697" y1="57468" x2="74394" y2="65909"/>
                        <a14:foregroundMark x1="74394" y1="65909" x2="73939" y2="76623"/>
                        <a14:foregroundMark x1="73939" y1="76623" x2="81212" y2="68994"/>
                        <a14:foregroundMark x1="81212" y1="68994" x2="79091" y2="58604"/>
                        <a14:foregroundMark x1="79091" y1="58604" x2="78788" y2="58604"/>
                        <a14:foregroundMark x1="72727" y1="73701" x2="66452" y2="81954"/>
                        <a14:foregroundMark x1="66061" y1="82468" x2="70562" y2="89245"/>
                        <a14:foregroundMark x1="74871" y1="89455" x2="77509" y2="88257"/>
                        <a14:foregroundMark x1="80320" y1="76286" x2="72121" y2="74351"/>
                        <a14:foregroundMark x1="78636" y1="63961" x2="73636" y2="72565"/>
                        <a14:foregroundMark x1="73636" y1="72565" x2="80152" y2="63961"/>
                        <a14:foregroundMark x1="80152" y1="63961" x2="78182" y2="64123"/>
                        <a14:foregroundMark x1="71364" y1="76623" x2="66970" y2="85877"/>
                        <a14:foregroundMark x1="66970" y1="85877" x2="76515" y2="88149"/>
                        <a14:foregroundMark x1="76515" y1="88149" x2="79794" y2="78525"/>
                        <a14:foregroundMark x1="79938" y1="77914" x2="71212" y2="76786"/>
                        <a14:foregroundMark x1="73636" y1="76461" x2="73636" y2="86688"/>
                        <a14:foregroundMark x1="73636" y1="86688" x2="73939" y2="76786"/>
                        <a14:foregroundMark x1="82576" y1="45942" x2="81364" y2="56656"/>
                        <a14:foregroundMark x1="81364" y1="56656" x2="86446" y2="47789"/>
                        <a14:foregroundMark x1="86519" y1="47372" x2="82727" y2="46591"/>
                        <a14:foregroundMark x1="83636" y1="41721" x2="83333" y2="42532"/>
                        <a14:foregroundMark x1="86515" y1="40097" x2="85758" y2="40422"/>
                        <a14:foregroundMark x1="64848" y1="38474" x2="67879" y2="38799"/>
                        <a14:foregroundMark x1="39545" y1="39286" x2="40668" y2="39527"/>
                        <a14:foregroundMark x1="87500" y1="41776" x2="85303" y2="45617"/>
                        <a14:foregroundMark x1="87642" y1="40844" x2="87576" y2="42695"/>
                        <a14:foregroundMark x1="84545" y1="47240" x2="84242" y2="58117"/>
                        <a14:foregroundMark x1="84242" y1="58117" x2="84091" y2="58604"/>
                        <a14:foregroundMark x1="78030" y1="89123" x2="79091" y2="90097"/>
                        <a14:foregroundMark x1="78485" y1="90747" x2="78030" y2="90909"/>
                        <a14:foregroundMark x1="78485" y1="89448" x2="77727" y2="91883"/>
                        <a14:foregroundMark x1="31332" y1="31572" x2="32727" y2="31494"/>
                        <a14:foregroundMark x1="34394" y1="32305" x2="32273" y2="31656"/>
                        <a14:foregroundMark x1="55606" y1="67695" x2="52576" y2="77597"/>
                        <a14:foregroundMark x1="52576" y1="77597" x2="52424" y2="77597"/>
                        <a14:foregroundMark x1="57121" y1="55844" x2="57273" y2="57305"/>
                        <a14:foregroundMark x1="89394" y1="38149" x2="89447" y2="37752"/>
                        <a14:foregroundMark x1="76667" y1="90747" x2="66970" y2="90747"/>
                        <a14:foregroundMark x1="66970" y1="90747" x2="66667" y2="90909"/>
                        <a14:foregroundMark x1="41818" y1="40422" x2="42121" y2="41883"/>
                        <a14:foregroundMark x1="23182" y1="32468" x2="28693" y2="31681"/>
                        <a14:foregroundMark x1="28030" y1="31981" x2="31818" y2="31981"/>
                        <a14:foregroundMark x1="41212" y1="41396" x2="41818" y2="40909"/>
                        <a14:foregroundMark x1="36515" y1="91883" x2="37424" y2="91234"/>
                        <a14:foregroundMark x1="9697" y1="81981" x2="10466" y2="80195"/>
                        <a14:foregroundMark x1="10455" y1="81494" x2="9697" y2="80357"/>
                        <a14:foregroundMark x1="24545" y1="41883" x2="18182" y2="49838"/>
                        <a14:foregroundMark x1="18182" y1="49838" x2="17576" y2="58766"/>
                        <a14:foregroundMark x1="50152" y1="35390" x2="56364" y2="43994"/>
                        <a14:foregroundMark x1="56364" y1="43994" x2="51364" y2="74838"/>
                        <a14:foregroundMark x1="51364" y1="74838" x2="46515" y2="83929"/>
                        <a14:foregroundMark x1="46515" y1="83929" x2="40909" y2="74838"/>
                        <a14:foregroundMark x1="40909" y1="74838" x2="48030" y2="39286"/>
                        <a14:foregroundMark x1="48030" y1="39286" x2="50909" y2="35065"/>
                        <a14:foregroundMark x1="10000" y1="80195" x2="10000" y2="81331"/>
                        <a14:backgroundMark x1="7121" y1="70617" x2="7121" y2="70617"/>
                        <a14:backgroundMark x1="11212" y1="57305" x2="11212" y2="57305"/>
                        <a14:backgroundMark x1="11212" y1="57305" x2="9697" y2="70779"/>
                        <a14:backgroundMark x1="9697" y1="70779" x2="5152" y2="82305"/>
                        <a14:backgroundMark x1="35758" y1="30032" x2="40438" y2="37973"/>
                        <a14:backgroundMark x1="42116" y1="37280" x2="45455" y2="29870"/>
                        <a14:backgroundMark x1="45455" y1="29870" x2="37121" y2="32143"/>
                        <a14:backgroundMark x1="68182" y1="33929" x2="68030" y2="36039"/>
                        <a14:backgroundMark x1="84697" y1="29708" x2="86667" y2="28734"/>
                        <a14:backgroundMark x1="60758" y1="58604" x2="66639" y2="66706"/>
                        <a14:backgroundMark x1="86667" y1="61201" x2="81970" y2="84903"/>
                        <a14:backgroundMark x1="77066" y1="93076" x2="76515" y2="93994"/>
                        <a14:backgroundMark x1="77772" y1="91899" x2="77561" y2="92251"/>
                        <a14:backgroundMark x1="81970" y1="84903" x2="80328" y2="87638"/>
                        <a14:backgroundMark x1="69286" y1="93994" x2="66212" y2="93994"/>
                        <a14:backgroundMark x1="76515" y1="93994" x2="69954" y2="93994"/>
                        <a14:backgroundMark x1="66212" y1="93994" x2="64394" y2="96104"/>
                        <a14:backgroundMark x1="84545" y1="81981" x2="81515" y2="92045"/>
                        <a14:backgroundMark x1="81515" y1="92045" x2="71364" y2="99513"/>
                        <a14:backgroundMark x1="71364" y1="99513" x2="69848" y2="97403"/>
                        <a14:backgroundMark x1="83333" y1="93831" x2="73485" y2="98052"/>
                        <a14:backgroundMark x1="73485" y1="98052" x2="82576" y2="92532"/>
                        <a14:backgroundMark x1="82576" y1="92532" x2="82576" y2="92532"/>
                        <a14:backgroundMark x1="86970" y1="83766" x2="84545" y2="79545"/>
                        <a14:backgroundMark x1="91667" y1="35714" x2="91040" y2="36471"/>
                        <a14:backgroundMark x1="88617" y1="51979" x2="91667" y2="49513"/>
                        <a14:backgroundMark x1="87305" y1="53040" x2="88130" y2="52373"/>
                        <a14:backgroundMark x1="91667" y1="49513" x2="93030" y2="38149"/>
                        <a14:backgroundMark x1="91692" y1="36333" x2="90758" y2="35065"/>
                        <a14:backgroundMark x1="93030" y1="38149" x2="91802" y2="36482"/>
                        <a14:backgroundMark x1="96818" y1="20617" x2="95758" y2="23701"/>
                        <a14:backgroundMark x1="13333" y1="51948" x2="11970" y2="60065"/>
                        <a14:backgroundMark x1="13636" y1="51948" x2="14545" y2="52273"/>
                        <a14:backgroundMark x1="9168" y1="78423" x2="9242" y2="77435"/>
                        <a14:backgroundMark x1="9114" y1="79146" x2="9137" y2="78844"/>
                        <a14:backgroundMark x1="8939" y1="81494" x2="9047" y2="80054"/>
                        <a14:backgroundMark x1="68809" y1="37332" x2="71061" y2="41071"/>
                        <a14:backgroundMark x1="68030" y1="36039" x2="68247" y2="36400"/>
                        <a14:backgroundMark x1="73182" y1="32630" x2="72121" y2="35065"/>
                        <a14:backgroundMark x1="35455" y1="60065" x2="28485" y2="70292"/>
                        <a14:backgroundMark x1="28485" y1="70292" x2="30000" y2="81169"/>
                        <a14:backgroundMark x1="30000" y1="81169" x2="36818" y2="73864"/>
                        <a14:backgroundMark x1="36818" y1="73864" x2="39242" y2="62825"/>
                        <a14:backgroundMark x1="39242" y1="62825" x2="34545" y2="57305"/>
                        <a14:backgroundMark x1="46667" y1="30682" x2="46515" y2="31494"/>
                        <a14:backgroundMark x1="41364" y1="39123" x2="41824" y2="39945"/>
                        <a14:backgroundMark x1="31970" y1="59253" x2="31212" y2="63799"/>
                        <a14:backgroundMark x1="30758" y1="59091" x2="30152" y2="60390"/>
                        <a14:backgroundMark x1="35303" y1="63474" x2="37273" y2="73701"/>
                        <a14:backgroundMark x1="37273" y1="73701" x2="34242" y2="76136"/>
                        <a14:backgroundMark x1="37576" y1="64935" x2="34697" y2="74026"/>
                        <a14:backgroundMark x1="33333" y1="73701" x2="34697" y2="76786"/>
                        <a14:backgroundMark x1="34697" y1="76786" x2="32424" y2="93831"/>
                        <a14:backgroundMark x1="38182" y1="93344" x2="48030" y2="94481"/>
                        <a14:backgroundMark x1="37424" y1="93344" x2="38636" y2="93182"/>
                        <a14:backgroundMark x1="54332" y1="78193" x2="53182" y2="84578"/>
                        <a14:backgroundMark x1="58501" y1="57160" x2="60758" y2="59578"/>
                        <a14:backgroundMark x1="36710" y1="92886" x2="38636" y2="92370"/>
                        <a14:backgroundMark x1="35000" y1="93344" x2="35999" y2="93076"/>
                        <a14:backgroundMark x1="34242" y1="91558" x2="35000" y2="90422"/>
                        <a14:backgroundMark x1="9034" y1="81331" x2="8636" y2="82468"/>
                        <a14:backgroundMark x1="72121" y1="33766" x2="71364" y2="36851"/>
                        <a14:backgroundMark x1="88030" y1="28409" x2="80758" y2="29383"/>
                        <a14:backgroundMark x1="87931" y1="54275" x2="86061" y2="64935"/>
                        <a14:backgroundMark x1="90303" y1="40747" x2="88167" y2="52925"/>
                        <a14:backgroundMark x1="85758" y1="64448" x2="79848" y2="89610"/>
                        <a14:backgroundMark x1="86364" y1="82143" x2="84697" y2="82468"/>
                        <a14:backgroundMark x1="86212" y1="89448" x2="79091" y2="99026"/>
                        <a14:backgroundMark x1="80303" y1="98701" x2="75758" y2="99513"/>
                        <a14:backgroundMark x1="78485" y1="99513" x2="80909" y2="99675"/>
                        <a14:backgroundMark x1="77879" y1="91883" x2="77326" y2="91856"/>
                        <a14:backgroundMark x1="63636" y1="81006" x2="61061" y2="88474"/>
                        <a14:backgroundMark x1="64545" y1="81006" x2="64242" y2="81656"/>
                        <a14:backgroundMark x1="66364" y1="93831" x2="66364" y2="92857"/>
                        <a14:backgroundMark x1="66970" y1="92045" x2="66364" y2="91883"/>
                        <a14:backgroundMark x1="34697" y1="90584" x2="35000" y2="92045"/>
                        <a14:backgroundMark x1="87121" y1="54221" x2="87121" y2="54708"/>
                        <a14:backgroundMark x1="87576" y1="53084" x2="87424" y2="54383"/>
                        <a14:backgroundMark x1="90758" y1="40097" x2="90455" y2="40097"/>
                        <a14:backgroundMark x1="91667" y1="39448" x2="90455" y2="39448"/>
                        <a14:backgroundMark x1="90909" y1="38799" x2="89848" y2="41721"/>
                        <a14:backgroundMark x1="9091" y1="79870" x2="9394" y2="79221"/>
                        <a14:backgroundMark x1="9242" y1="79545" x2="9242" y2="80195"/>
                        <a14:backgroundMark x1="30758" y1="55844" x2="30758" y2="55844"/>
                      </a14:backgroundRemoval>
                    </a14:imgEffect>
                  </a14:imgLayer>
                </a14:imgProps>
              </a:ext>
            </a:extLst>
          </a:blip>
          <a:stretch>
            <a:fillRect/>
          </a:stretch>
        </p:blipFill>
        <p:spPr>
          <a:xfrm>
            <a:off x="696566" y="859846"/>
            <a:ext cx="1205365" cy="1116687"/>
          </a:xfrm>
          <a:prstGeom prst="rect">
            <a:avLst/>
          </a:prstGeom>
        </p:spPr>
      </p:pic>
      <p:sp>
        <p:nvSpPr>
          <p:cNvPr id="13" name="左大かっこ 12">
            <a:extLst>
              <a:ext uri="{FF2B5EF4-FFF2-40B4-BE49-F238E27FC236}">
                <a16:creationId xmlns:a16="http://schemas.microsoft.com/office/drawing/2014/main" id="{C6CCB803-9786-96DB-5C07-A9CB46E88FA1}"/>
              </a:ext>
            </a:extLst>
          </p:cNvPr>
          <p:cNvSpPr/>
          <p:nvPr/>
        </p:nvSpPr>
        <p:spPr>
          <a:xfrm>
            <a:off x="1922405" y="3168503"/>
            <a:ext cx="45719" cy="3158405"/>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 name="コンテンツ プレースホルダー 2">
            <a:extLst>
              <a:ext uri="{FF2B5EF4-FFF2-40B4-BE49-F238E27FC236}">
                <a16:creationId xmlns:a16="http://schemas.microsoft.com/office/drawing/2014/main" id="{FCF59AED-87BE-FAFA-D439-AC30AF35D4A9}"/>
              </a:ext>
            </a:extLst>
          </p:cNvPr>
          <p:cNvSpPr>
            <a:spLocks noGrp="1"/>
          </p:cNvSpPr>
          <p:nvPr>
            <p:ph idx="1"/>
          </p:nvPr>
        </p:nvSpPr>
        <p:spPr>
          <a:xfrm>
            <a:off x="4396720" y="2175187"/>
            <a:ext cx="1456661" cy="1116687"/>
          </a:xfrm>
        </p:spPr>
        <p:txBody>
          <a:bodyPr>
            <a:normAutofit/>
          </a:bodyPr>
          <a:lstStyle/>
          <a:p>
            <a:pPr marL="0" indent="0">
              <a:buNone/>
            </a:pPr>
            <a:r>
              <a:rPr lang="en-US" altLang="ja-JP" sz="6000" b="1" dirty="0"/>
              <a:t>5</a:t>
            </a:r>
            <a:r>
              <a:rPr lang="ja-JP" altLang="en-US" sz="6000" b="1" dirty="0"/>
              <a:t>日</a:t>
            </a:r>
            <a:endParaRPr kumimoji="1" lang="en-US" altLang="ja-JP" sz="6000" b="1" dirty="0"/>
          </a:p>
        </p:txBody>
      </p:sp>
      <p:grpSp>
        <p:nvGrpSpPr>
          <p:cNvPr id="9" name="グループ化 8">
            <a:extLst>
              <a:ext uri="{FF2B5EF4-FFF2-40B4-BE49-F238E27FC236}">
                <a16:creationId xmlns:a16="http://schemas.microsoft.com/office/drawing/2014/main" id="{605D8F48-CE2A-FD05-7A3E-33371E69F3DB}"/>
              </a:ext>
            </a:extLst>
          </p:cNvPr>
          <p:cNvGrpSpPr/>
          <p:nvPr/>
        </p:nvGrpSpPr>
        <p:grpSpPr>
          <a:xfrm>
            <a:off x="696567" y="2310919"/>
            <a:ext cx="11495433" cy="4420954"/>
            <a:chOff x="696567" y="2437046"/>
            <a:chExt cx="11495433" cy="4420954"/>
          </a:xfrm>
        </p:grpSpPr>
        <p:sp>
          <p:nvSpPr>
            <p:cNvPr id="3" name="コンテンツ プレースホルダー 2">
              <a:extLst>
                <a:ext uri="{FF2B5EF4-FFF2-40B4-BE49-F238E27FC236}">
                  <a16:creationId xmlns:a16="http://schemas.microsoft.com/office/drawing/2014/main" id="{180EFFB8-C96F-FFA5-C562-993779F20F4B}"/>
                </a:ext>
              </a:extLst>
            </p:cNvPr>
            <p:cNvSpPr txBox="1">
              <a:spLocks/>
            </p:cNvSpPr>
            <p:nvPr/>
          </p:nvSpPr>
          <p:spPr>
            <a:xfrm>
              <a:off x="696567" y="2437046"/>
              <a:ext cx="5959414" cy="77398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3200" dirty="0"/>
                <a:t>特徴：休業保障</a:t>
              </a:r>
              <a:r>
                <a:rPr lang="en-US" altLang="ja-JP" sz="2200" dirty="0"/>
                <a:t>※</a:t>
              </a:r>
              <a:r>
                <a:rPr lang="ja-JP" altLang="en-US" sz="3200" dirty="0"/>
                <a:t>（　　　  ～）</a:t>
              </a:r>
              <a:endParaRPr lang="en-US" altLang="ja-JP" sz="3200" dirty="0"/>
            </a:p>
          </p:txBody>
        </p:sp>
        <p:sp>
          <p:nvSpPr>
            <p:cNvPr id="11" name="コンテンツ プレースホルダー 2">
              <a:extLst>
                <a:ext uri="{FF2B5EF4-FFF2-40B4-BE49-F238E27FC236}">
                  <a16:creationId xmlns:a16="http://schemas.microsoft.com/office/drawing/2014/main" id="{81D5C82B-CD15-06BE-50AA-3E29F2C4607D}"/>
                </a:ext>
              </a:extLst>
            </p:cNvPr>
            <p:cNvSpPr txBox="1">
              <a:spLocks/>
            </p:cNvSpPr>
            <p:nvPr/>
          </p:nvSpPr>
          <p:spPr>
            <a:xfrm>
              <a:off x="2186606" y="3211033"/>
              <a:ext cx="3909394" cy="315840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t>インフルエンザ</a:t>
              </a:r>
              <a:endParaRPr lang="en-US" altLang="ja-JP" dirty="0"/>
            </a:p>
            <a:p>
              <a:pPr marL="0" indent="0">
                <a:buNone/>
              </a:pPr>
              <a:r>
                <a:rPr lang="ja-JP" altLang="en-US" dirty="0"/>
                <a:t>コロナ</a:t>
              </a:r>
            </a:p>
            <a:p>
              <a:pPr marL="0" indent="0">
                <a:buNone/>
              </a:pPr>
              <a:r>
                <a:rPr lang="ja-JP" altLang="en-US" dirty="0"/>
                <a:t>腰痛</a:t>
              </a:r>
              <a:endParaRPr lang="en-US" altLang="ja-JP" dirty="0"/>
            </a:p>
            <a:p>
              <a:pPr marL="0" indent="0">
                <a:buNone/>
              </a:pPr>
              <a:r>
                <a:rPr lang="ja-JP" altLang="en-US" dirty="0"/>
                <a:t>切迫流産</a:t>
              </a:r>
              <a:endParaRPr lang="en-US" altLang="ja-JP" dirty="0"/>
            </a:p>
            <a:p>
              <a:pPr marL="0" indent="0">
                <a:buNone/>
              </a:pPr>
              <a:r>
                <a:rPr lang="ja-JP" altLang="en-US" dirty="0"/>
                <a:t>うつ病など</a:t>
              </a:r>
            </a:p>
            <a:p>
              <a:pPr marL="0" indent="0">
                <a:buNone/>
              </a:pPr>
              <a:endParaRPr lang="en-US" altLang="ja-JP" dirty="0"/>
            </a:p>
            <a:p>
              <a:pPr marL="0" indent="0">
                <a:buNone/>
              </a:pPr>
              <a:r>
                <a:rPr lang="ja-JP" altLang="en-US" dirty="0"/>
                <a:t>お子様も休業保障あり</a:t>
              </a:r>
            </a:p>
            <a:p>
              <a:pPr marL="0" indent="0">
                <a:buNone/>
              </a:pPr>
              <a:endParaRPr lang="en-US" altLang="ja-JP" sz="3200" dirty="0"/>
            </a:p>
          </p:txBody>
        </p:sp>
        <p:sp>
          <p:nvSpPr>
            <p:cNvPr id="4" name="テキスト ボックス 3">
              <a:extLst>
                <a:ext uri="{FF2B5EF4-FFF2-40B4-BE49-F238E27FC236}">
                  <a16:creationId xmlns:a16="http://schemas.microsoft.com/office/drawing/2014/main" id="{0CEF2E17-4D3C-F2B0-4C68-96ECDBB99DE9}"/>
                </a:ext>
              </a:extLst>
            </p:cNvPr>
            <p:cNvSpPr txBox="1"/>
            <p:nvPr/>
          </p:nvSpPr>
          <p:spPr>
            <a:xfrm>
              <a:off x="1519795" y="6488668"/>
              <a:ext cx="10672205" cy="369332"/>
            </a:xfrm>
            <a:prstGeom prst="rect">
              <a:avLst/>
            </a:prstGeom>
            <a:noFill/>
          </p:spPr>
          <p:txBody>
            <a:bodyPr wrap="square" rtlCol="0">
              <a:spAutoFit/>
            </a:bodyPr>
            <a:lstStyle/>
            <a:p>
              <a:r>
                <a:rPr kumimoji="1" lang="en-US" altLang="ja-JP" dirty="0"/>
                <a:t>※</a:t>
              </a:r>
              <a:r>
                <a:rPr lang="ja-JP" altLang="en-US" dirty="0"/>
                <a:t>医労連共済の休業保障は受診し医師の診断のもと連続</a:t>
              </a:r>
              <a:r>
                <a:rPr lang="en-US" altLang="ja-JP" dirty="0"/>
                <a:t>5</a:t>
              </a:r>
              <a:r>
                <a:rPr lang="ja-JP" altLang="en-US" dirty="0"/>
                <a:t>日以上休業した場合対象となります</a:t>
              </a:r>
              <a:endParaRPr kumimoji="1" lang="ja-JP" altLang="en-US" dirty="0"/>
            </a:p>
          </p:txBody>
        </p:sp>
      </p:grpSp>
    </p:spTree>
    <p:extLst>
      <p:ext uri="{BB962C8B-B14F-4D97-AF65-F5344CB8AC3E}">
        <p14:creationId xmlns:p14="http://schemas.microsoft.com/office/powerpoint/2010/main" val="757561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2F4B3-2542-3514-8581-6BAE05F03CE0}"/>
            </a:ext>
          </a:extLst>
        </p:cNvPr>
        <p:cNvGrpSpPr/>
        <p:nvPr/>
      </p:nvGrpSpPr>
      <p:grpSpPr>
        <a:xfrm>
          <a:off x="0" y="0"/>
          <a:ext cx="0" cy="0"/>
          <a:chOff x="0" y="0"/>
          <a:chExt cx="0" cy="0"/>
        </a:xfrm>
      </p:grpSpPr>
      <p:grpSp>
        <p:nvGrpSpPr>
          <p:cNvPr id="27" name="グループ化 26">
            <a:extLst>
              <a:ext uri="{FF2B5EF4-FFF2-40B4-BE49-F238E27FC236}">
                <a16:creationId xmlns:a16="http://schemas.microsoft.com/office/drawing/2014/main" id="{7F6D1173-9C00-C9BE-958F-318AE51A89B6}"/>
              </a:ext>
            </a:extLst>
          </p:cNvPr>
          <p:cNvGrpSpPr/>
          <p:nvPr/>
        </p:nvGrpSpPr>
        <p:grpSpPr>
          <a:xfrm>
            <a:off x="5355928" y="4721721"/>
            <a:ext cx="4896740" cy="1173673"/>
            <a:chOff x="5214294" y="4903795"/>
            <a:chExt cx="4896740" cy="1173673"/>
          </a:xfrm>
        </p:grpSpPr>
        <p:pic>
          <p:nvPicPr>
            <p:cNvPr id="13" name="Picture 2" descr="商品一覧：1,000円券 | 商品情報 | 【公式】ギフトといえばQUOカード（クオカード）">
              <a:extLst>
                <a:ext uri="{FF2B5EF4-FFF2-40B4-BE49-F238E27FC236}">
                  <a16:creationId xmlns:a16="http://schemas.microsoft.com/office/drawing/2014/main" id="{8612382B-8BEA-58BA-C01F-E7FBC0E6E8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4294" y="4903795"/>
              <a:ext cx="1734995" cy="11736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 name="テキスト ボックス 13">
              <a:extLst>
                <a:ext uri="{FF2B5EF4-FFF2-40B4-BE49-F238E27FC236}">
                  <a16:creationId xmlns:a16="http://schemas.microsoft.com/office/drawing/2014/main" id="{B98E8DD4-4C8D-4411-7D15-E2295C900CCA}"/>
                </a:ext>
              </a:extLst>
            </p:cNvPr>
            <p:cNvSpPr txBox="1"/>
            <p:nvPr/>
          </p:nvSpPr>
          <p:spPr>
            <a:xfrm>
              <a:off x="7245621" y="5008758"/>
              <a:ext cx="2865413" cy="954107"/>
            </a:xfrm>
            <a:prstGeom prst="rect">
              <a:avLst/>
            </a:prstGeom>
            <a:noFill/>
          </p:spPr>
          <p:txBody>
            <a:bodyPr wrap="square" rtlCol="0">
              <a:spAutoFit/>
            </a:bodyPr>
            <a:lstStyle/>
            <a:p>
              <a:r>
                <a:rPr kumimoji="1" lang="ja-JP" altLang="en-US" sz="2800" dirty="0">
                  <a:latin typeface="Meiryo UI" panose="020B0604030504040204" pitchFamily="50" charset="-128"/>
                  <a:ea typeface="Meiryo UI" panose="020B0604030504040204" pitchFamily="50" charset="-128"/>
                </a:rPr>
                <a:t>クオカード</a:t>
              </a:r>
              <a:endParaRPr kumimoji="1" lang="en-US" altLang="ja-JP" sz="2800" dirty="0">
                <a:latin typeface="Meiryo UI" panose="020B0604030504040204" pitchFamily="50" charset="-128"/>
                <a:ea typeface="Meiryo UI" panose="020B0604030504040204" pitchFamily="50" charset="-128"/>
              </a:endParaRPr>
            </a:p>
            <a:p>
              <a:r>
                <a:rPr kumimoji="1" lang="en-US" altLang="ja-JP" sz="2800" dirty="0">
                  <a:latin typeface="Meiryo UI" panose="020B0604030504040204" pitchFamily="50" charset="-128"/>
                  <a:ea typeface="Meiryo UI" panose="020B0604030504040204" pitchFamily="50" charset="-128"/>
                </a:rPr>
                <a:t>1000</a:t>
              </a:r>
              <a:r>
                <a:rPr kumimoji="1" lang="ja-JP" altLang="en-US" sz="2800" dirty="0">
                  <a:latin typeface="Meiryo UI" panose="020B0604030504040204" pitchFamily="50" charset="-128"/>
                  <a:ea typeface="Meiryo UI" panose="020B0604030504040204" pitchFamily="50" charset="-128"/>
                </a:rPr>
                <a:t>円</a:t>
              </a:r>
              <a:r>
                <a:rPr lang="ja-JP" altLang="en-US" sz="2800" dirty="0">
                  <a:latin typeface="Meiryo UI" panose="020B0604030504040204" pitchFamily="50" charset="-128"/>
                  <a:ea typeface="Meiryo UI" panose="020B0604030504040204" pitchFamily="50" charset="-128"/>
                </a:rPr>
                <a:t>贈呈</a:t>
              </a:r>
              <a:endParaRPr kumimoji="1" lang="en-US" altLang="ja-JP" sz="2800" dirty="0">
                <a:latin typeface="Meiryo UI" panose="020B0604030504040204" pitchFamily="50" charset="-128"/>
                <a:ea typeface="Meiryo UI" panose="020B0604030504040204" pitchFamily="50" charset="-128"/>
              </a:endParaRPr>
            </a:p>
          </p:txBody>
        </p:sp>
      </p:grpSp>
      <p:sp>
        <p:nvSpPr>
          <p:cNvPr id="20" name="コンテンツ プレースホルダー 2">
            <a:extLst>
              <a:ext uri="{FF2B5EF4-FFF2-40B4-BE49-F238E27FC236}">
                <a16:creationId xmlns:a16="http://schemas.microsoft.com/office/drawing/2014/main" id="{D7E4EAE5-01B4-74F3-C103-F16D6565DD06}"/>
              </a:ext>
            </a:extLst>
          </p:cNvPr>
          <p:cNvSpPr>
            <a:spLocks noGrp="1"/>
          </p:cNvSpPr>
          <p:nvPr>
            <p:ph idx="1"/>
          </p:nvPr>
        </p:nvSpPr>
        <p:spPr>
          <a:xfrm>
            <a:off x="5355928" y="2318473"/>
            <a:ext cx="6211029" cy="1895664"/>
          </a:xfrm>
        </p:spPr>
        <p:txBody>
          <a:bodyPr>
            <a:normAutofit/>
          </a:bodyPr>
          <a:lstStyle/>
          <a:p>
            <a:pPr marL="0" indent="0">
              <a:buNone/>
            </a:pPr>
            <a:r>
              <a:rPr lang="ja-JP" altLang="en-US" sz="3600" dirty="0">
                <a:solidFill>
                  <a:schemeClr val="tx1">
                    <a:lumMod val="75000"/>
                    <a:lumOff val="25000"/>
                  </a:schemeClr>
                </a:solidFill>
                <a:latin typeface="Meiryo UI" panose="020B0604030504040204" pitchFamily="50" charset="-128"/>
                <a:ea typeface="Meiryo UI" panose="020B0604030504040204" pitchFamily="50" charset="-128"/>
              </a:rPr>
              <a:t>みんなの助け合いアンケート</a:t>
            </a:r>
            <a:endParaRPr kumimoji="1" lang="en-US" altLang="zh-TW" sz="3600" dirty="0">
              <a:latin typeface="Meiryo UI" panose="020B0604030504040204" pitchFamily="50" charset="-128"/>
              <a:ea typeface="Meiryo UI" panose="020B0604030504040204" pitchFamily="50" charset="-128"/>
            </a:endParaRPr>
          </a:p>
          <a:p>
            <a:r>
              <a:rPr kumimoji="1" lang="zh-TW" altLang="en-US" sz="3600" dirty="0">
                <a:latin typeface="Meiryo UI" panose="020B0604030504040204" pitchFamily="50" charset="-128"/>
                <a:ea typeface="Meiryo UI" panose="020B0604030504040204" pitchFamily="50" charset="-128"/>
              </a:rPr>
              <a:t>対象　</a:t>
            </a:r>
            <a:r>
              <a:rPr kumimoji="1" lang="en-US" altLang="zh-TW" sz="3600" dirty="0">
                <a:latin typeface="Meiryo UI" panose="020B0604030504040204" pitchFamily="50" charset="-128"/>
                <a:ea typeface="Meiryo UI" panose="020B0604030504040204" pitchFamily="50" charset="-128"/>
              </a:rPr>
              <a:t>2025</a:t>
            </a:r>
            <a:r>
              <a:rPr kumimoji="1" lang="zh-TW" altLang="en-US" sz="3600" dirty="0">
                <a:latin typeface="Meiryo UI" panose="020B0604030504040204" pitchFamily="50" charset="-128"/>
                <a:ea typeface="Meiryo UI" panose="020B0604030504040204" pitchFamily="50" charset="-128"/>
              </a:rPr>
              <a:t>年４月　入職者</a:t>
            </a:r>
          </a:p>
          <a:p>
            <a:r>
              <a:rPr kumimoji="1" lang="zh-TW" altLang="en-US" sz="3600" dirty="0">
                <a:latin typeface="Meiryo UI" panose="020B0604030504040204" pitchFamily="50" charset="-128"/>
                <a:ea typeface="Meiryo UI" panose="020B0604030504040204" pitchFamily="50" charset="-128"/>
              </a:rPr>
              <a:t>期間　</a:t>
            </a:r>
            <a:r>
              <a:rPr kumimoji="1" lang="en-US" altLang="zh-TW" sz="3600" dirty="0">
                <a:latin typeface="Meiryo UI" panose="020B0604030504040204" pitchFamily="50" charset="-128"/>
                <a:ea typeface="Meiryo UI" panose="020B0604030504040204" pitchFamily="50" charset="-128"/>
              </a:rPr>
              <a:t>2025</a:t>
            </a:r>
            <a:r>
              <a:rPr kumimoji="1" lang="zh-TW" altLang="en-US" sz="3600" dirty="0">
                <a:latin typeface="Meiryo UI" panose="020B0604030504040204" pitchFamily="50" charset="-128"/>
                <a:ea typeface="Meiryo UI" panose="020B0604030504040204" pitchFamily="50" charset="-128"/>
              </a:rPr>
              <a:t>年４月～</a:t>
            </a:r>
            <a:r>
              <a:rPr kumimoji="1" lang="en-US" altLang="zh-TW" sz="3600" dirty="0">
                <a:latin typeface="Meiryo UI" panose="020B0604030504040204" pitchFamily="50" charset="-128"/>
                <a:ea typeface="Meiryo UI" panose="020B0604030504040204" pitchFamily="50" charset="-128"/>
              </a:rPr>
              <a:t>5</a:t>
            </a:r>
            <a:r>
              <a:rPr kumimoji="1" lang="zh-TW" altLang="en-US" sz="3600" dirty="0">
                <a:latin typeface="Meiryo UI" panose="020B0604030504040204" pitchFamily="50" charset="-128"/>
                <a:ea typeface="Meiryo UI" panose="020B0604030504040204" pitchFamily="50" charset="-128"/>
              </a:rPr>
              <a:t>月</a:t>
            </a:r>
          </a:p>
        </p:txBody>
      </p:sp>
      <p:grpSp>
        <p:nvGrpSpPr>
          <p:cNvPr id="26" name="グループ化 25">
            <a:extLst>
              <a:ext uri="{FF2B5EF4-FFF2-40B4-BE49-F238E27FC236}">
                <a16:creationId xmlns:a16="http://schemas.microsoft.com/office/drawing/2014/main" id="{D55EF8E9-F311-A871-2891-99BF118CAF6A}"/>
              </a:ext>
            </a:extLst>
          </p:cNvPr>
          <p:cNvGrpSpPr/>
          <p:nvPr/>
        </p:nvGrpSpPr>
        <p:grpSpPr>
          <a:xfrm>
            <a:off x="5214294" y="743943"/>
            <a:ext cx="5789294" cy="1331575"/>
            <a:chOff x="696566" y="859846"/>
            <a:chExt cx="5789294" cy="1331575"/>
          </a:xfrm>
        </p:grpSpPr>
        <p:sp>
          <p:nvSpPr>
            <p:cNvPr id="24" name="タイトル 1">
              <a:extLst>
                <a:ext uri="{FF2B5EF4-FFF2-40B4-BE49-F238E27FC236}">
                  <a16:creationId xmlns:a16="http://schemas.microsoft.com/office/drawing/2014/main" id="{800C53EC-141D-B782-F824-9784CB6A02E9}"/>
                </a:ext>
              </a:extLst>
            </p:cNvPr>
            <p:cNvSpPr txBox="1">
              <a:spLocks/>
            </p:cNvSpPr>
            <p:nvPr/>
          </p:nvSpPr>
          <p:spPr>
            <a:xfrm>
              <a:off x="838200" y="865858"/>
              <a:ext cx="564766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6600" b="1" dirty="0"/>
                <a:t>　 </a:t>
              </a:r>
              <a:r>
                <a:rPr lang="ja-JP" altLang="en-US" sz="6600" dirty="0">
                  <a:latin typeface="HGP創英角ﾎﾟｯﾌﾟ体" panose="040B0A00000000000000" pitchFamily="50" charset="-128"/>
                  <a:ea typeface="HGP創英角ﾎﾟｯﾌﾟ体" panose="040B0A00000000000000" pitchFamily="50" charset="-128"/>
                </a:rPr>
                <a:t>医労連共済</a:t>
              </a:r>
            </a:p>
          </p:txBody>
        </p:sp>
        <p:pic>
          <p:nvPicPr>
            <p:cNvPr id="25" name="図 24">
              <a:extLst>
                <a:ext uri="{FF2B5EF4-FFF2-40B4-BE49-F238E27FC236}">
                  <a16:creationId xmlns:a16="http://schemas.microsoft.com/office/drawing/2014/main" id="{54067186-9347-5E48-6D0D-B859BEB5184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03" b="99513" l="9394" r="95152">
                          <a14:foregroundMark x1="25303" y1="17857" x2="25303" y2="17857"/>
                          <a14:foregroundMark x1="58030" y1="15260" x2="58030" y2="15260"/>
                          <a14:foregroundMark x1="86970" y1="19156" x2="86970" y2="19156"/>
                          <a14:foregroundMark x1="77271" y1="33835" x2="75201" y2="34521"/>
                          <a14:foregroundMark x1="83779" y1="31677" x2="77300" y2="33825"/>
                          <a14:foregroundMark x1="65945" y1="37319" x2="57121" y2="31331"/>
                          <a14:foregroundMark x1="57121" y1="31331" x2="49166" y2="31372"/>
                          <a14:foregroundMark x1="24176" y1="33660" x2="15700" y2="49955"/>
                          <a14:foregroundMark x1="9527" y1="82810" x2="10303" y2="86526"/>
                          <a14:foregroundMark x1="10303" y1="86526" x2="21061" y2="79383"/>
                          <a14:foregroundMark x1="21061" y1="79383" x2="28415" y2="59526"/>
                          <a14:foregroundMark x1="46095" y1="91810" x2="50909" y2="88961"/>
                          <a14:foregroundMark x1="50909" y1="88961" x2="52530" y2="84445"/>
                          <a14:foregroundMark x1="54821" y1="68813" x2="55000" y2="54870"/>
                          <a14:foregroundMark x1="55000" y1="54870" x2="57846" y2="56811"/>
                          <a14:foregroundMark x1="63998" y1="87923" x2="65573" y2="90195"/>
                          <a14:foregroundMark x1="89273" y1="34464" x2="87116" y2="30999"/>
                          <a14:foregroundMark x1="28182" y1="20292" x2="28182" y2="20292"/>
                          <a14:foregroundMark x1="28485" y1="19968" x2="33333" y2="20779"/>
                          <a14:foregroundMark x1="22121" y1="41721" x2="28485" y2="34091"/>
                          <a14:foregroundMark x1="28485" y1="34091" x2="27273" y2="44643"/>
                          <a14:foregroundMark x1="27273" y1="44643" x2="20303" y2="39773"/>
                          <a14:foregroundMark x1="19697" y1="39123" x2="11364" y2="83442"/>
                          <a14:foregroundMark x1="11364" y1="83442" x2="21061" y2="77597"/>
                          <a14:foregroundMark x1="28877" y1="58157" x2="29545" y2="56494"/>
                          <a14:foregroundMark x1="21061" y1="77597" x2="28341" y2="59490"/>
                          <a14:foregroundMark x1="29590" y1="55844" x2="30303" y2="45455"/>
                          <a14:foregroundMark x1="29545" y1="56494" x2="29590" y2="55844"/>
                          <a14:foregroundMark x1="30303" y1="45455" x2="21818" y2="40260"/>
                          <a14:foregroundMark x1="21818" y1="40260" x2="19545" y2="41396"/>
                          <a14:foregroundMark x1="12424" y1="84253" x2="19242" y2="91721"/>
                          <a14:foregroundMark x1="19242" y1="91721" x2="23182" y2="82468"/>
                          <a14:foregroundMark x1="23182" y1="82468" x2="12879" y2="83604"/>
                          <a14:foregroundMark x1="12879" y1="83604" x2="12576" y2="83766"/>
                          <a14:foregroundMark x1="48636" y1="33279" x2="60455" y2="32792"/>
                          <a14:foregroundMark x1="50792" y1="84090" x2="50455" y2="85877"/>
                          <a14:foregroundMark x1="60455" y1="32792" x2="52532" y2="74852"/>
                          <a14:foregroundMark x1="50455" y1="85877" x2="42121" y2="90909"/>
                          <a14:foregroundMark x1="42121" y1="90909" x2="39848" y2="80357"/>
                          <a14:foregroundMark x1="39848" y1="80357" x2="49091" y2="33279"/>
                          <a14:foregroundMark x1="70303" y1="62662" x2="65641" y2="81551"/>
                          <a14:foregroundMark x1="65741" y1="82870" x2="68927" y2="89165"/>
                          <a14:foregroundMark x1="76073" y1="89513" x2="79394" y2="88149"/>
                          <a14:foregroundMark x1="88839" y1="37977" x2="88485" y2="35065"/>
                          <a14:foregroundMark x1="88485" y1="35065" x2="77576" y2="35390"/>
                          <a14:foregroundMark x1="77576" y1="35390" x2="69394" y2="62825"/>
                          <a14:foregroundMark x1="80455" y1="35552" x2="72879" y2="45130"/>
                          <a14:foregroundMark x1="72879" y1="45130" x2="71818" y2="55519"/>
                          <a14:foregroundMark x1="71818" y1="55519" x2="80758" y2="49675"/>
                          <a14:foregroundMark x1="80758" y1="49675" x2="84394" y2="39286"/>
                          <a14:foregroundMark x1="84394" y1="39286" x2="80303" y2="34578"/>
                          <a14:foregroundMark x1="83030" y1="36688" x2="77727" y2="47078"/>
                          <a14:foregroundMark x1="77727" y1="47078" x2="87013" y2="44552"/>
                          <a14:foregroundMark x1="87079" y1="44179" x2="82576" y2="37175"/>
                          <a14:foregroundMark x1="73788" y1="51299" x2="83636" y2="52273"/>
                          <a14:foregroundMark x1="83636" y1="52273" x2="74394" y2="49351"/>
                          <a14:foregroundMark x1="74394" y1="49351" x2="73182" y2="51786"/>
                          <a14:foregroundMark x1="73939" y1="67370" x2="68939" y2="76786"/>
                          <a14:foregroundMark x1="68939" y1="76786" x2="78030" y2="72403"/>
                          <a14:foregroundMark x1="78030" y1="72403" x2="73636" y2="67370"/>
                          <a14:foregroundMark x1="66570" y1="82812" x2="65455" y2="85877"/>
                          <a14:foregroundMark x1="68939" y1="76299" x2="66816" y2="82135"/>
                          <a14:foregroundMark x1="65455" y1="85877" x2="71184" y2="89275"/>
                          <a14:foregroundMark x1="74911" y1="89456" x2="78479" y2="84124"/>
                          <a14:foregroundMark x1="79751" y1="78711" x2="79848" y2="72240"/>
                          <a14:foregroundMark x1="79848" y1="72240" x2="69697" y2="74026"/>
                          <a14:foregroundMark x1="69697" y1="74026" x2="68485" y2="76948"/>
                          <a14:foregroundMark x1="76061" y1="49351" x2="69848" y2="69805"/>
                          <a14:foregroundMark x1="69848" y1="69805" x2="80000" y2="66883"/>
                          <a14:foregroundMark x1="80000" y1="66883" x2="81364" y2="54383"/>
                          <a14:foregroundMark x1="81364" y1="54383" x2="75303" y2="49351"/>
                          <a14:foregroundMark x1="83333" y1="40097" x2="78030" y2="48701"/>
                          <a14:foregroundMark x1="78030" y1="48701" x2="84848" y2="41071"/>
                          <a14:foregroundMark x1="84848" y1="41071" x2="83030" y2="40422"/>
                          <a14:foregroundMark x1="79697" y1="57468" x2="74394" y2="65909"/>
                          <a14:foregroundMark x1="74394" y1="65909" x2="73939" y2="76623"/>
                          <a14:foregroundMark x1="73939" y1="76623" x2="81212" y2="68994"/>
                          <a14:foregroundMark x1="81212" y1="68994" x2="79091" y2="58604"/>
                          <a14:foregroundMark x1="79091" y1="58604" x2="78788" y2="58604"/>
                          <a14:foregroundMark x1="72727" y1="73701" x2="66452" y2="81954"/>
                          <a14:foregroundMark x1="66061" y1="82468" x2="70562" y2="89245"/>
                          <a14:foregroundMark x1="74871" y1="89455" x2="77509" y2="88257"/>
                          <a14:foregroundMark x1="80320" y1="76286" x2="72121" y2="74351"/>
                          <a14:foregroundMark x1="78636" y1="63961" x2="73636" y2="72565"/>
                          <a14:foregroundMark x1="73636" y1="72565" x2="80152" y2="63961"/>
                          <a14:foregroundMark x1="80152" y1="63961" x2="78182" y2="64123"/>
                          <a14:foregroundMark x1="71364" y1="76623" x2="66970" y2="85877"/>
                          <a14:foregroundMark x1="66970" y1="85877" x2="76515" y2="88149"/>
                          <a14:foregroundMark x1="76515" y1="88149" x2="79794" y2="78525"/>
                          <a14:foregroundMark x1="79938" y1="77914" x2="71212" y2="76786"/>
                          <a14:foregroundMark x1="73636" y1="76461" x2="73636" y2="86688"/>
                          <a14:foregroundMark x1="73636" y1="86688" x2="73939" y2="76786"/>
                          <a14:foregroundMark x1="82576" y1="45942" x2="81364" y2="56656"/>
                          <a14:foregroundMark x1="81364" y1="56656" x2="86446" y2="47789"/>
                          <a14:foregroundMark x1="86519" y1="47372" x2="82727" y2="46591"/>
                          <a14:foregroundMark x1="83636" y1="41721" x2="83333" y2="42532"/>
                          <a14:foregroundMark x1="86515" y1="40097" x2="85758" y2="40422"/>
                          <a14:foregroundMark x1="64848" y1="38474" x2="67879" y2="38799"/>
                          <a14:foregroundMark x1="39545" y1="39286" x2="40668" y2="39527"/>
                          <a14:foregroundMark x1="87500" y1="41776" x2="85303" y2="45617"/>
                          <a14:foregroundMark x1="87642" y1="40844" x2="87576" y2="42695"/>
                          <a14:foregroundMark x1="84545" y1="47240" x2="84242" y2="58117"/>
                          <a14:foregroundMark x1="84242" y1="58117" x2="84091" y2="58604"/>
                          <a14:foregroundMark x1="78030" y1="89123" x2="79091" y2="90097"/>
                          <a14:foregroundMark x1="78485" y1="90747" x2="78030" y2="90909"/>
                          <a14:foregroundMark x1="78485" y1="89448" x2="77727" y2="91883"/>
                          <a14:foregroundMark x1="31332" y1="31572" x2="32727" y2="31494"/>
                          <a14:foregroundMark x1="34394" y1="32305" x2="32273" y2="31656"/>
                          <a14:foregroundMark x1="55606" y1="67695" x2="52576" y2="77597"/>
                          <a14:foregroundMark x1="52576" y1="77597" x2="52424" y2="77597"/>
                          <a14:foregroundMark x1="57121" y1="55844" x2="57273" y2="57305"/>
                          <a14:foregroundMark x1="89394" y1="38149" x2="89447" y2="37752"/>
                          <a14:foregroundMark x1="76667" y1="90747" x2="66970" y2="90747"/>
                          <a14:foregroundMark x1="66970" y1="90747" x2="66667" y2="90909"/>
                          <a14:foregroundMark x1="41818" y1="40422" x2="42121" y2="41883"/>
                          <a14:foregroundMark x1="23182" y1="32468" x2="28693" y2="31681"/>
                          <a14:foregroundMark x1="28030" y1="31981" x2="31818" y2="31981"/>
                          <a14:foregroundMark x1="41212" y1="41396" x2="41818" y2="40909"/>
                          <a14:foregroundMark x1="36515" y1="91883" x2="37424" y2="91234"/>
                          <a14:foregroundMark x1="9697" y1="81981" x2="10466" y2="80195"/>
                          <a14:foregroundMark x1="10455" y1="81494" x2="9697" y2="80357"/>
                          <a14:foregroundMark x1="24545" y1="41883" x2="18182" y2="49838"/>
                          <a14:foregroundMark x1="18182" y1="49838" x2="17576" y2="58766"/>
                          <a14:foregroundMark x1="50152" y1="35390" x2="56364" y2="43994"/>
                          <a14:foregroundMark x1="56364" y1="43994" x2="51364" y2="74838"/>
                          <a14:foregroundMark x1="51364" y1="74838" x2="46515" y2="83929"/>
                          <a14:foregroundMark x1="46515" y1="83929" x2="40909" y2="74838"/>
                          <a14:foregroundMark x1="40909" y1="74838" x2="48030" y2="39286"/>
                          <a14:foregroundMark x1="48030" y1="39286" x2="50909" y2="35065"/>
                          <a14:foregroundMark x1="10000" y1="80195" x2="10000" y2="81331"/>
                          <a14:backgroundMark x1="7121" y1="70617" x2="7121" y2="70617"/>
                          <a14:backgroundMark x1="11212" y1="57305" x2="11212" y2="57305"/>
                          <a14:backgroundMark x1="11212" y1="57305" x2="9697" y2="70779"/>
                          <a14:backgroundMark x1="9697" y1="70779" x2="5152" y2="82305"/>
                          <a14:backgroundMark x1="35758" y1="30032" x2="40438" y2="37973"/>
                          <a14:backgroundMark x1="42116" y1="37280" x2="45455" y2="29870"/>
                          <a14:backgroundMark x1="45455" y1="29870" x2="37121" y2="32143"/>
                          <a14:backgroundMark x1="68182" y1="33929" x2="68030" y2="36039"/>
                          <a14:backgroundMark x1="84697" y1="29708" x2="86667" y2="28734"/>
                          <a14:backgroundMark x1="60758" y1="58604" x2="66639" y2="66706"/>
                          <a14:backgroundMark x1="86667" y1="61201" x2="81970" y2="84903"/>
                          <a14:backgroundMark x1="77066" y1="93076" x2="76515" y2="93994"/>
                          <a14:backgroundMark x1="77772" y1="91899" x2="77561" y2="92251"/>
                          <a14:backgroundMark x1="81970" y1="84903" x2="80328" y2="87638"/>
                          <a14:backgroundMark x1="69286" y1="93994" x2="66212" y2="93994"/>
                          <a14:backgroundMark x1="76515" y1="93994" x2="69954" y2="93994"/>
                          <a14:backgroundMark x1="66212" y1="93994" x2="64394" y2="96104"/>
                          <a14:backgroundMark x1="84545" y1="81981" x2="81515" y2="92045"/>
                          <a14:backgroundMark x1="81515" y1="92045" x2="71364" y2="99513"/>
                          <a14:backgroundMark x1="71364" y1="99513" x2="69848" y2="97403"/>
                          <a14:backgroundMark x1="83333" y1="93831" x2="73485" y2="98052"/>
                          <a14:backgroundMark x1="73485" y1="98052" x2="82576" y2="92532"/>
                          <a14:backgroundMark x1="82576" y1="92532" x2="82576" y2="92532"/>
                          <a14:backgroundMark x1="86970" y1="83766" x2="84545" y2="79545"/>
                          <a14:backgroundMark x1="91667" y1="35714" x2="91040" y2="36471"/>
                          <a14:backgroundMark x1="88617" y1="51979" x2="91667" y2="49513"/>
                          <a14:backgroundMark x1="87305" y1="53040" x2="88130" y2="52373"/>
                          <a14:backgroundMark x1="91667" y1="49513" x2="93030" y2="38149"/>
                          <a14:backgroundMark x1="91692" y1="36333" x2="90758" y2="35065"/>
                          <a14:backgroundMark x1="93030" y1="38149" x2="91802" y2="36482"/>
                          <a14:backgroundMark x1="96818" y1="20617" x2="95758" y2="23701"/>
                          <a14:backgroundMark x1="13333" y1="51948" x2="11970" y2="60065"/>
                          <a14:backgroundMark x1="13636" y1="51948" x2="14545" y2="52273"/>
                          <a14:backgroundMark x1="9168" y1="78423" x2="9242" y2="77435"/>
                          <a14:backgroundMark x1="9114" y1="79146" x2="9137" y2="78844"/>
                          <a14:backgroundMark x1="8939" y1="81494" x2="9047" y2="80054"/>
                          <a14:backgroundMark x1="68809" y1="37332" x2="71061" y2="41071"/>
                          <a14:backgroundMark x1="68030" y1="36039" x2="68247" y2="36400"/>
                          <a14:backgroundMark x1="73182" y1="32630" x2="72121" y2="35065"/>
                          <a14:backgroundMark x1="35455" y1="60065" x2="28485" y2="70292"/>
                          <a14:backgroundMark x1="28485" y1="70292" x2="30000" y2="81169"/>
                          <a14:backgroundMark x1="30000" y1="81169" x2="36818" y2="73864"/>
                          <a14:backgroundMark x1="36818" y1="73864" x2="39242" y2="62825"/>
                          <a14:backgroundMark x1="39242" y1="62825" x2="34545" y2="57305"/>
                          <a14:backgroundMark x1="46667" y1="30682" x2="46515" y2="31494"/>
                          <a14:backgroundMark x1="41364" y1="39123" x2="41824" y2="39945"/>
                          <a14:backgroundMark x1="31970" y1="59253" x2="31212" y2="63799"/>
                          <a14:backgroundMark x1="30758" y1="59091" x2="30152" y2="60390"/>
                          <a14:backgroundMark x1="35303" y1="63474" x2="37273" y2="73701"/>
                          <a14:backgroundMark x1="37273" y1="73701" x2="34242" y2="76136"/>
                          <a14:backgroundMark x1="37576" y1="64935" x2="34697" y2="74026"/>
                          <a14:backgroundMark x1="33333" y1="73701" x2="34697" y2="76786"/>
                          <a14:backgroundMark x1="34697" y1="76786" x2="32424" y2="93831"/>
                          <a14:backgroundMark x1="38182" y1="93344" x2="48030" y2="94481"/>
                          <a14:backgroundMark x1="37424" y1="93344" x2="38636" y2="93182"/>
                          <a14:backgroundMark x1="54332" y1="78193" x2="53182" y2="84578"/>
                          <a14:backgroundMark x1="58501" y1="57160" x2="60758" y2="59578"/>
                          <a14:backgroundMark x1="36710" y1="92886" x2="38636" y2="92370"/>
                          <a14:backgroundMark x1="35000" y1="93344" x2="35999" y2="93076"/>
                          <a14:backgroundMark x1="34242" y1="91558" x2="35000" y2="90422"/>
                          <a14:backgroundMark x1="9034" y1="81331" x2="8636" y2="82468"/>
                          <a14:backgroundMark x1="72121" y1="33766" x2="71364" y2="36851"/>
                          <a14:backgroundMark x1="88030" y1="28409" x2="80758" y2="29383"/>
                          <a14:backgroundMark x1="87931" y1="54275" x2="86061" y2="64935"/>
                          <a14:backgroundMark x1="90303" y1="40747" x2="88167" y2="52925"/>
                          <a14:backgroundMark x1="85758" y1="64448" x2="79848" y2="89610"/>
                          <a14:backgroundMark x1="86364" y1="82143" x2="84697" y2="82468"/>
                          <a14:backgroundMark x1="86212" y1="89448" x2="79091" y2="99026"/>
                          <a14:backgroundMark x1="80303" y1="98701" x2="75758" y2="99513"/>
                          <a14:backgroundMark x1="78485" y1="99513" x2="80909" y2="99675"/>
                          <a14:backgroundMark x1="77879" y1="91883" x2="77326" y2="91856"/>
                          <a14:backgroundMark x1="63636" y1="81006" x2="61061" y2="88474"/>
                          <a14:backgroundMark x1="64545" y1="81006" x2="64242" y2="81656"/>
                          <a14:backgroundMark x1="66364" y1="93831" x2="66364" y2="92857"/>
                          <a14:backgroundMark x1="66970" y1="92045" x2="66364" y2="91883"/>
                          <a14:backgroundMark x1="34697" y1="90584" x2="35000" y2="92045"/>
                          <a14:backgroundMark x1="87121" y1="54221" x2="87121" y2="54708"/>
                          <a14:backgroundMark x1="87576" y1="53084" x2="87424" y2="54383"/>
                          <a14:backgroundMark x1="90758" y1="40097" x2="90455" y2="40097"/>
                          <a14:backgroundMark x1="91667" y1="39448" x2="90455" y2="39448"/>
                          <a14:backgroundMark x1="90909" y1="38799" x2="89848" y2="41721"/>
                          <a14:backgroundMark x1="9091" y1="79870" x2="9394" y2="79221"/>
                          <a14:backgroundMark x1="9242" y1="79545" x2="9242" y2="80195"/>
                          <a14:backgroundMark x1="30758" y1="55844" x2="30758" y2="55844"/>
                        </a14:backgroundRemoval>
                      </a14:imgEffect>
                    </a14:imgLayer>
                  </a14:imgProps>
                </a:ext>
              </a:extLst>
            </a:blip>
            <a:stretch>
              <a:fillRect/>
            </a:stretch>
          </p:blipFill>
          <p:spPr>
            <a:xfrm>
              <a:off x="696566" y="859846"/>
              <a:ext cx="1205365" cy="1116687"/>
            </a:xfrm>
            <a:prstGeom prst="rect">
              <a:avLst/>
            </a:prstGeom>
          </p:spPr>
        </p:pic>
      </p:grpSp>
      <p:pic>
        <p:nvPicPr>
          <p:cNvPr id="3" name="図 2">
            <a:extLst>
              <a:ext uri="{FF2B5EF4-FFF2-40B4-BE49-F238E27FC236}">
                <a16:creationId xmlns:a16="http://schemas.microsoft.com/office/drawing/2014/main" id="{888DD93F-A7B9-CA50-9036-2FE439D2CDFB}"/>
              </a:ext>
            </a:extLst>
          </p:cNvPr>
          <p:cNvPicPr>
            <a:picLocks noChangeAspect="1"/>
          </p:cNvPicPr>
          <p:nvPr/>
        </p:nvPicPr>
        <p:blipFill>
          <a:blip r:embed="rId6"/>
          <a:srcRect l="58160" t="24138" r="13879" b="5747"/>
          <a:stretch/>
        </p:blipFill>
        <p:spPr>
          <a:xfrm>
            <a:off x="100956" y="96039"/>
            <a:ext cx="4737919" cy="6683131"/>
          </a:xfrm>
          <a:prstGeom prst="rect">
            <a:avLst/>
          </a:prstGeom>
          <a:ln>
            <a:solidFill>
              <a:schemeClr val="bg1">
                <a:lumMod val="75000"/>
              </a:schemeClr>
            </a:solidFill>
          </a:ln>
        </p:spPr>
      </p:pic>
    </p:spTree>
    <p:extLst>
      <p:ext uri="{BB962C8B-B14F-4D97-AF65-F5344CB8AC3E}">
        <p14:creationId xmlns:p14="http://schemas.microsoft.com/office/powerpoint/2010/main" val="770557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B473A-5FA4-6018-1CFC-CE0BD028EFE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41007DC-0994-7EF7-9374-CDD491CB3368}"/>
              </a:ext>
            </a:extLst>
          </p:cNvPr>
          <p:cNvSpPr>
            <a:spLocks noGrp="1"/>
          </p:cNvSpPr>
          <p:nvPr>
            <p:ph type="title"/>
          </p:nvPr>
        </p:nvSpPr>
        <p:spPr>
          <a:xfrm>
            <a:off x="425668" y="824822"/>
            <a:ext cx="11480581" cy="1325563"/>
          </a:xfrm>
        </p:spPr>
        <p:txBody>
          <a:bodyPr>
            <a:noAutofit/>
          </a:bodyPr>
          <a:lstStyle/>
          <a:p>
            <a:r>
              <a:rPr lang="ja-JP" altLang="en-US" sz="5400" dirty="0">
                <a:latin typeface="HGS創英角ﾎﾟｯﾌﾟ体" panose="040B0A00000000000000" pitchFamily="50" charset="-128"/>
                <a:ea typeface="HGS創英角ﾎﾟｯﾌﾟ体" panose="040B0A00000000000000" pitchFamily="50" charset="-128"/>
              </a:rPr>
              <a:t>「ろうきん」はどこがお得なの？</a:t>
            </a:r>
            <a:endParaRPr kumimoji="1" lang="ja-JP" altLang="en-US" sz="5400" dirty="0">
              <a:latin typeface="HGS創英角ﾎﾟｯﾌﾟ体" panose="040B0A00000000000000" pitchFamily="50" charset="-128"/>
              <a:ea typeface="HGS創英角ﾎﾟｯﾌﾟ体" panose="040B0A00000000000000" pitchFamily="50" charset="-128"/>
            </a:endParaRPr>
          </a:p>
        </p:txBody>
      </p:sp>
      <p:sp>
        <p:nvSpPr>
          <p:cNvPr id="11" name="コンテンツ プレースホルダー 2">
            <a:extLst>
              <a:ext uri="{FF2B5EF4-FFF2-40B4-BE49-F238E27FC236}">
                <a16:creationId xmlns:a16="http://schemas.microsoft.com/office/drawing/2014/main" id="{63B07B00-A944-3B76-768E-FB8058ADB30B}"/>
              </a:ext>
            </a:extLst>
          </p:cNvPr>
          <p:cNvSpPr>
            <a:spLocks noGrp="1"/>
          </p:cNvSpPr>
          <p:nvPr>
            <p:ph idx="1"/>
          </p:nvPr>
        </p:nvSpPr>
        <p:spPr>
          <a:xfrm>
            <a:off x="876300" y="2346398"/>
            <a:ext cx="6710916" cy="3849450"/>
          </a:xfrm>
        </p:spPr>
        <p:txBody>
          <a:bodyPr>
            <a:normAutofit/>
          </a:bodyPr>
          <a:lstStyle/>
          <a:p>
            <a:r>
              <a:rPr kumimoji="1" lang="ja-JP" altLang="en-US" sz="4000" dirty="0"/>
              <a:t>全国の</a:t>
            </a:r>
            <a:r>
              <a:rPr kumimoji="1" lang="en-US" altLang="ja-JP" sz="4000" dirty="0"/>
              <a:t>ATM</a:t>
            </a:r>
            <a:r>
              <a:rPr kumimoji="1" lang="ja-JP" altLang="en-US" sz="4000" dirty="0"/>
              <a:t>で利用可能</a:t>
            </a:r>
            <a:endParaRPr kumimoji="1" lang="en-US" altLang="ja-JP" sz="4000" dirty="0"/>
          </a:p>
          <a:p>
            <a:endParaRPr kumimoji="1" lang="en-US" altLang="ja-JP" sz="4000" dirty="0"/>
          </a:p>
          <a:p>
            <a:endParaRPr kumimoji="1" lang="ja-JP" altLang="en-US" sz="4000" dirty="0"/>
          </a:p>
          <a:p>
            <a:endParaRPr kumimoji="1" lang="en-US" altLang="ja-JP" sz="4000" dirty="0"/>
          </a:p>
          <a:p>
            <a:r>
              <a:rPr kumimoji="1" lang="ja-JP" altLang="en-US" sz="4000" dirty="0"/>
              <a:t>手数料</a:t>
            </a:r>
            <a:r>
              <a:rPr lang="ja-JP" altLang="en-US" sz="4000" dirty="0"/>
              <a:t>  </a:t>
            </a:r>
            <a:r>
              <a:rPr kumimoji="1" lang="ja-JP" altLang="en-US" sz="4000" b="1" dirty="0"/>
              <a:t>無料</a:t>
            </a:r>
          </a:p>
        </p:txBody>
      </p:sp>
      <p:sp>
        <p:nvSpPr>
          <p:cNvPr id="3" name="コンテンツ プレースホルダー 6">
            <a:extLst>
              <a:ext uri="{FF2B5EF4-FFF2-40B4-BE49-F238E27FC236}">
                <a16:creationId xmlns:a16="http://schemas.microsoft.com/office/drawing/2014/main" id="{ACD8067D-25A9-82AB-3679-958CE7C23A67}"/>
              </a:ext>
            </a:extLst>
          </p:cNvPr>
          <p:cNvSpPr txBox="1">
            <a:spLocks/>
          </p:cNvSpPr>
          <p:nvPr/>
        </p:nvSpPr>
        <p:spPr>
          <a:xfrm>
            <a:off x="1593133" y="3071601"/>
            <a:ext cx="6449839" cy="978753"/>
          </a:xfrm>
          <a:prstGeom prst="rect">
            <a:avLst/>
          </a:prstGeom>
        </p:spPr>
        <p:txBody>
          <a:bodyPr vert="horz" lIns="0" tIns="45720" rIns="0" bIns="45720" rtlCol="0">
            <a:no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kumimoji="1" sz="20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kumimoji="1" sz="18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a:buFont typeface="Wingdings" panose="05000000000000000000" pitchFamily="2" charset="2"/>
              <a:buNone/>
            </a:pPr>
            <a:r>
              <a:rPr lang="ja-JP" altLang="en-US" sz="2800" dirty="0"/>
              <a:t>コンビニや銀行、ゆうちょの</a:t>
            </a:r>
            <a:r>
              <a:rPr lang="en-US" altLang="ja-JP" sz="2800" dirty="0"/>
              <a:t>ATM</a:t>
            </a:r>
            <a:r>
              <a:rPr lang="ja-JP" altLang="en-US" sz="2800" dirty="0"/>
              <a:t>で使えて、</a:t>
            </a:r>
            <a:endParaRPr lang="en-US" altLang="ja-JP" sz="2800" dirty="0"/>
          </a:p>
          <a:p>
            <a:pPr marL="0" indent="0">
              <a:buFont typeface="Wingdings" panose="05000000000000000000" pitchFamily="2" charset="2"/>
              <a:buNone/>
            </a:pPr>
            <a:r>
              <a:rPr lang="ja-JP" altLang="en-US" sz="2800" dirty="0"/>
              <a:t>手数料が全額キャッシュバックされます</a:t>
            </a:r>
            <a:endParaRPr lang="en-US" altLang="ja-JP" sz="2800" dirty="0"/>
          </a:p>
        </p:txBody>
      </p:sp>
      <p:grpSp>
        <p:nvGrpSpPr>
          <p:cNvPr id="8" name="グループ化 7">
            <a:extLst>
              <a:ext uri="{FF2B5EF4-FFF2-40B4-BE49-F238E27FC236}">
                <a16:creationId xmlns:a16="http://schemas.microsoft.com/office/drawing/2014/main" id="{738EBB8D-D106-71B2-2498-382F9F38FC12}"/>
              </a:ext>
            </a:extLst>
          </p:cNvPr>
          <p:cNvGrpSpPr/>
          <p:nvPr/>
        </p:nvGrpSpPr>
        <p:grpSpPr>
          <a:xfrm>
            <a:off x="4775289" y="2795621"/>
            <a:ext cx="6540411" cy="3400227"/>
            <a:chOff x="4775289" y="2795621"/>
            <a:chExt cx="6540411" cy="3400227"/>
          </a:xfrm>
        </p:grpSpPr>
        <p:pic>
          <p:nvPicPr>
            <p:cNvPr id="15" name="Picture 2">
              <a:extLst>
                <a:ext uri="{FF2B5EF4-FFF2-40B4-BE49-F238E27FC236}">
                  <a16:creationId xmlns:a16="http://schemas.microsoft.com/office/drawing/2014/main" id="{708A88C6-D374-F58E-9DE2-EE99445D262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75289" y="4367048"/>
              <a:ext cx="2266571" cy="1611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a:extLst>
                <a:ext uri="{FF2B5EF4-FFF2-40B4-BE49-F238E27FC236}">
                  <a16:creationId xmlns:a16="http://schemas.microsoft.com/office/drawing/2014/main" id="{45349B13-BDAC-725B-146D-F3D7B03AF8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1934" y="2795621"/>
              <a:ext cx="3013766" cy="340022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034339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5A218-31B6-7D16-1F81-517F1FCA5E7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47859F9-0F56-F2B1-1ED6-3BC457253C47}"/>
              </a:ext>
            </a:extLst>
          </p:cNvPr>
          <p:cNvSpPr>
            <a:spLocks noGrp="1"/>
          </p:cNvSpPr>
          <p:nvPr>
            <p:ph type="title"/>
          </p:nvPr>
        </p:nvSpPr>
        <p:spPr>
          <a:xfrm>
            <a:off x="425668" y="824822"/>
            <a:ext cx="11480581" cy="1325563"/>
          </a:xfrm>
        </p:spPr>
        <p:txBody>
          <a:bodyPr>
            <a:noAutofit/>
          </a:bodyPr>
          <a:lstStyle/>
          <a:p>
            <a:r>
              <a:rPr lang="ja-JP" altLang="en-US" sz="5400" dirty="0">
                <a:latin typeface="HGS創英角ﾎﾟｯﾌﾟ体" panose="040B0A00000000000000" pitchFamily="50" charset="-128"/>
                <a:ea typeface="HGS創英角ﾎﾟｯﾌﾟ体" panose="040B0A00000000000000" pitchFamily="50" charset="-128"/>
              </a:rPr>
              <a:t>「ろうきん」はどこがお得なの？</a:t>
            </a:r>
            <a:endParaRPr kumimoji="1" lang="ja-JP" altLang="en-US" sz="5400" dirty="0">
              <a:latin typeface="HGS創英角ﾎﾟｯﾌﾟ体" panose="040B0A00000000000000" pitchFamily="50" charset="-128"/>
              <a:ea typeface="HGS創英角ﾎﾟｯﾌﾟ体" panose="040B0A00000000000000" pitchFamily="50" charset="-128"/>
            </a:endParaRPr>
          </a:p>
        </p:txBody>
      </p:sp>
      <p:sp>
        <p:nvSpPr>
          <p:cNvPr id="6" name="コンテンツ プレースホルダー 2">
            <a:extLst>
              <a:ext uri="{FF2B5EF4-FFF2-40B4-BE49-F238E27FC236}">
                <a16:creationId xmlns:a16="http://schemas.microsoft.com/office/drawing/2014/main" id="{C89E39EA-5ECA-3ECA-342B-B960275B914D}"/>
              </a:ext>
            </a:extLst>
          </p:cNvPr>
          <p:cNvSpPr>
            <a:spLocks noGrp="1"/>
          </p:cNvSpPr>
          <p:nvPr>
            <p:ph idx="1"/>
          </p:nvPr>
        </p:nvSpPr>
        <p:spPr>
          <a:xfrm>
            <a:off x="876300" y="2346398"/>
            <a:ext cx="6710916" cy="3849450"/>
          </a:xfrm>
        </p:spPr>
        <p:txBody>
          <a:bodyPr>
            <a:normAutofit/>
          </a:bodyPr>
          <a:lstStyle/>
          <a:p>
            <a:r>
              <a:rPr kumimoji="1" lang="ja-JP" altLang="en-US" sz="4000" dirty="0"/>
              <a:t>ローンの金利がお得</a:t>
            </a:r>
            <a:endParaRPr kumimoji="1" lang="en-US" altLang="ja-JP" sz="4000" dirty="0"/>
          </a:p>
          <a:p>
            <a:endParaRPr kumimoji="1" lang="en-US" altLang="ja-JP" sz="3200" dirty="0"/>
          </a:p>
          <a:p>
            <a:r>
              <a:rPr lang="ja-JP" altLang="en-US" sz="4000" dirty="0"/>
              <a:t>住宅ローン保証料  </a:t>
            </a:r>
            <a:r>
              <a:rPr lang="ja-JP" altLang="en-US" sz="4000" b="1" dirty="0"/>
              <a:t>無料</a:t>
            </a:r>
            <a:endParaRPr kumimoji="1" lang="en-US" altLang="ja-JP" sz="4000" b="1" dirty="0"/>
          </a:p>
        </p:txBody>
      </p:sp>
      <p:sp>
        <p:nvSpPr>
          <p:cNvPr id="16" name="コンテンツ プレースホルダー 6">
            <a:extLst>
              <a:ext uri="{FF2B5EF4-FFF2-40B4-BE49-F238E27FC236}">
                <a16:creationId xmlns:a16="http://schemas.microsoft.com/office/drawing/2014/main" id="{D301AF54-50B0-25BA-705E-B99FE385996B}"/>
              </a:ext>
            </a:extLst>
          </p:cNvPr>
          <p:cNvSpPr txBox="1">
            <a:spLocks/>
          </p:cNvSpPr>
          <p:nvPr/>
        </p:nvSpPr>
        <p:spPr>
          <a:xfrm>
            <a:off x="1766554" y="4271123"/>
            <a:ext cx="5059915" cy="978753"/>
          </a:xfrm>
          <a:prstGeom prst="rect">
            <a:avLst/>
          </a:prstGeom>
        </p:spPr>
        <p:txBody>
          <a:bodyPr vert="horz" lIns="0" tIns="45720" rIns="0" bIns="45720" rtlCol="0">
            <a:no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kumimoji="1" sz="20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kumimoji="1" sz="18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a:buFont typeface="Wingdings" panose="05000000000000000000" pitchFamily="2" charset="2"/>
              <a:buNone/>
            </a:pPr>
            <a:r>
              <a:rPr lang="ja-JP" altLang="en-US" sz="2800" dirty="0"/>
              <a:t>住宅ローン契約時の保証料は、</a:t>
            </a:r>
            <a:endParaRPr lang="en-US" altLang="ja-JP" sz="2800" dirty="0"/>
          </a:p>
          <a:p>
            <a:pPr marL="0" indent="0">
              <a:buFont typeface="Wingdings" panose="05000000000000000000" pitchFamily="2" charset="2"/>
              <a:buNone/>
            </a:pPr>
            <a:r>
              <a:rPr lang="ja-JP" altLang="en-US" sz="2800" dirty="0"/>
              <a:t>ろうきんが負担するため無料です</a:t>
            </a:r>
            <a:endParaRPr lang="en-US" altLang="ja-JP" sz="2800" dirty="0"/>
          </a:p>
        </p:txBody>
      </p:sp>
      <p:grpSp>
        <p:nvGrpSpPr>
          <p:cNvPr id="31" name="グループ化 30">
            <a:extLst>
              <a:ext uri="{FF2B5EF4-FFF2-40B4-BE49-F238E27FC236}">
                <a16:creationId xmlns:a16="http://schemas.microsoft.com/office/drawing/2014/main" id="{0742DE3F-6D89-8FA1-C6BC-F6B2024F0ADC}"/>
              </a:ext>
            </a:extLst>
          </p:cNvPr>
          <p:cNvGrpSpPr/>
          <p:nvPr/>
        </p:nvGrpSpPr>
        <p:grpSpPr>
          <a:xfrm>
            <a:off x="6719958" y="2285597"/>
            <a:ext cx="5073482" cy="3747580"/>
            <a:chOff x="6719958" y="2285597"/>
            <a:chExt cx="5073482" cy="3747580"/>
          </a:xfrm>
        </p:grpSpPr>
        <p:pic>
          <p:nvPicPr>
            <p:cNvPr id="29" name="Picture 2">
              <a:extLst>
                <a:ext uri="{FF2B5EF4-FFF2-40B4-BE49-F238E27FC236}">
                  <a16:creationId xmlns:a16="http://schemas.microsoft.com/office/drawing/2014/main" id="{C8FBD308-52D0-1A61-2789-9B172EC2E49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61070" y="2285597"/>
              <a:ext cx="2266571" cy="1611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奨学金を貰った学生のイラスト（男子）">
              <a:extLst>
                <a:ext uri="{FF2B5EF4-FFF2-40B4-BE49-F238E27FC236}">
                  <a16:creationId xmlns:a16="http://schemas.microsoft.com/office/drawing/2014/main" id="{2303BBB3-CCA9-6AF6-9857-910AFFAF27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2637" y="4383650"/>
              <a:ext cx="1480803" cy="148080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6F2E53A4-4716-6B76-FD13-C17A964E0F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7903" y="2725645"/>
              <a:ext cx="1805537" cy="134061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マイホームを買った男性のイラスト">
              <a:extLst>
                <a:ext uri="{FF2B5EF4-FFF2-40B4-BE49-F238E27FC236}">
                  <a16:creationId xmlns:a16="http://schemas.microsoft.com/office/drawing/2014/main" id="{1CF28F02-502F-8E81-D9B8-8C9194C646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9958" y="3404194"/>
              <a:ext cx="3661534" cy="26289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52379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6EC54-E01B-A87C-F857-35013DA3861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7F4A3C9-A723-C251-856C-AB472C8D3C8B}"/>
              </a:ext>
            </a:extLst>
          </p:cNvPr>
          <p:cNvSpPr>
            <a:spLocks noGrp="1"/>
          </p:cNvSpPr>
          <p:nvPr>
            <p:ph type="title"/>
          </p:nvPr>
        </p:nvSpPr>
        <p:spPr>
          <a:xfrm>
            <a:off x="425668" y="824822"/>
            <a:ext cx="11480581" cy="1325563"/>
          </a:xfrm>
        </p:spPr>
        <p:txBody>
          <a:bodyPr>
            <a:noAutofit/>
          </a:bodyPr>
          <a:lstStyle/>
          <a:p>
            <a:r>
              <a:rPr lang="ja-JP" altLang="en-US" sz="5400" dirty="0">
                <a:latin typeface="HGS創英角ﾎﾟｯﾌﾟ体" panose="040B0A00000000000000" pitchFamily="50" charset="-128"/>
                <a:ea typeface="HGS創英角ﾎﾟｯﾌﾟ体" panose="040B0A00000000000000" pitchFamily="50" charset="-128"/>
              </a:rPr>
              <a:t>「ろうきん」を使うメリットは何？</a:t>
            </a:r>
            <a:endParaRPr kumimoji="1" lang="ja-JP" altLang="en-US" sz="5400" dirty="0">
              <a:latin typeface="HGS創英角ﾎﾟｯﾌﾟ体" panose="040B0A00000000000000" pitchFamily="50" charset="-128"/>
              <a:ea typeface="HGS創英角ﾎﾟｯﾌﾟ体" panose="040B0A00000000000000" pitchFamily="50" charset="-128"/>
            </a:endParaRPr>
          </a:p>
        </p:txBody>
      </p:sp>
      <p:sp>
        <p:nvSpPr>
          <p:cNvPr id="11" name="コンテンツ プレースホルダー 2">
            <a:extLst>
              <a:ext uri="{FF2B5EF4-FFF2-40B4-BE49-F238E27FC236}">
                <a16:creationId xmlns:a16="http://schemas.microsoft.com/office/drawing/2014/main" id="{F9BDFE3B-9D5A-ECA0-C793-CD6386964ECC}"/>
              </a:ext>
            </a:extLst>
          </p:cNvPr>
          <p:cNvSpPr>
            <a:spLocks noGrp="1"/>
          </p:cNvSpPr>
          <p:nvPr>
            <p:ph idx="1"/>
          </p:nvPr>
        </p:nvSpPr>
        <p:spPr>
          <a:xfrm>
            <a:off x="876299" y="2346398"/>
            <a:ext cx="11029949" cy="3849450"/>
          </a:xfrm>
        </p:spPr>
        <p:txBody>
          <a:bodyPr>
            <a:normAutofit/>
          </a:bodyPr>
          <a:lstStyle/>
          <a:p>
            <a:r>
              <a:rPr kumimoji="1" lang="ja-JP" altLang="en-US" dirty="0"/>
              <a:t>勤務先等で手続きや相談が可能</a:t>
            </a:r>
          </a:p>
          <a:p>
            <a:r>
              <a:rPr kumimoji="1" lang="ja-JP" altLang="en-US" dirty="0"/>
              <a:t>契約後もフォローを行い、「不安」を解消</a:t>
            </a:r>
          </a:p>
          <a:p>
            <a:r>
              <a:rPr kumimoji="1" lang="ja-JP" altLang="en-US" dirty="0"/>
              <a:t>スマホやパソコンから様々な手続きができる</a:t>
            </a:r>
          </a:p>
        </p:txBody>
      </p:sp>
      <p:pic>
        <p:nvPicPr>
          <p:cNvPr id="15" name="Picture 2">
            <a:extLst>
              <a:ext uri="{FF2B5EF4-FFF2-40B4-BE49-F238E27FC236}">
                <a16:creationId xmlns:a16="http://schemas.microsoft.com/office/drawing/2014/main" id="{2C9348C5-0C6F-2429-5EA6-C39DCA5211E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9718" y="4271123"/>
            <a:ext cx="2266571" cy="1611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表 4">
            <a:extLst>
              <a:ext uri="{FF2B5EF4-FFF2-40B4-BE49-F238E27FC236}">
                <a16:creationId xmlns:a16="http://schemas.microsoft.com/office/drawing/2014/main" id="{D7BFB5CE-34E9-8D18-8EEC-F263B85452E7}"/>
              </a:ext>
            </a:extLst>
          </p:cNvPr>
          <p:cNvGraphicFramePr>
            <a:graphicFrameLocks noGrp="1"/>
          </p:cNvGraphicFramePr>
          <p:nvPr>
            <p:extLst>
              <p:ext uri="{D42A27DB-BD31-4B8C-83A1-F6EECF244321}">
                <p14:modId xmlns:p14="http://schemas.microsoft.com/office/powerpoint/2010/main" val="138229233"/>
              </p:ext>
            </p:extLst>
          </p:nvPr>
        </p:nvGraphicFramePr>
        <p:xfrm>
          <a:off x="3112282" y="4042797"/>
          <a:ext cx="8607973" cy="228600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3225503809"/>
                    </a:ext>
                  </a:extLst>
                </a:gridCol>
                <a:gridCol w="5864773">
                  <a:extLst>
                    <a:ext uri="{9D8B030D-6E8A-4147-A177-3AD203B41FA5}">
                      <a16:colId xmlns:a16="http://schemas.microsoft.com/office/drawing/2014/main" val="1054895064"/>
                    </a:ext>
                  </a:extLst>
                </a:gridCol>
              </a:tblGrid>
              <a:tr h="167495">
                <a:tc>
                  <a:txBody>
                    <a:bodyPr/>
                    <a:lstStyle/>
                    <a:p>
                      <a:pPr algn="ctr"/>
                      <a:endParaRPr kumimoji="1" lang="ja-JP" altLang="en-US" dirty="0"/>
                    </a:p>
                  </a:txBody>
                  <a:tcPr/>
                </a:tc>
                <a:tc>
                  <a:txBody>
                    <a:bodyPr/>
                    <a:lstStyle/>
                    <a:p>
                      <a:pPr algn="ctr"/>
                      <a:r>
                        <a:rPr kumimoji="1" lang="ja-JP" altLang="en-US" dirty="0"/>
                        <a:t>主な機能</a:t>
                      </a:r>
                    </a:p>
                  </a:txBody>
                  <a:tcPr/>
                </a:tc>
                <a:extLst>
                  <a:ext uri="{0D108BD9-81ED-4DB2-BD59-A6C34878D82A}">
                    <a16:rowId xmlns:a16="http://schemas.microsoft.com/office/drawing/2014/main" val="4285137204"/>
                  </a:ext>
                </a:extLst>
              </a:tr>
              <a:tr h="288759">
                <a:tc>
                  <a:txBody>
                    <a:bodyPr/>
                    <a:lstStyle/>
                    <a:p>
                      <a:pPr algn="ctr"/>
                      <a:r>
                        <a:rPr kumimoji="1" lang="ja-JP" altLang="en-US" dirty="0"/>
                        <a:t>ろうきんアプリ</a:t>
                      </a:r>
                      <a:endParaRPr kumimoji="1" lang="en-US" altLang="ja-JP" dirty="0"/>
                    </a:p>
                    <a:p>
                      <a:pPr algn="ctr"/>
                      <a:endParaRPr kumimoji="1" lang="ja-JP" altLang="en-US" dirty="0"/>
                    </a:p>
                  </a:txBody>
                  <a:tcPr/>
                </a:tc>
                <a:tc>
                  <a:txBody>
                    <a:bodyPr/>
                    <a:lstStyle/>
                    <a:p>
                      <a:r>
                        <a:rPr kumimoji="1" lang="ja-JP" altLang="en-US" dirty="0"/>
                        <a:t>普通預金の口座開設および残高・明細確認、</a:t>
                      </a:r>
                      <a:endParaRPr kumimoji="1" lang="en-US" altLang="ja-JP" dirty="0"/>
                    </a:p>
                    <a:p>
                      <a:r>
                        <a:rPr kumimoji="1" lang="ja-JP" altLang="en-US" dirty="0"/>
                        <a:t>住所変更、ローン相談予約など</a:t>
                      </a:r>
                    </a:p>
                  </a:txBody>
                  <a:tcPr/>
                </a:tc>
                <a:extLst>
                  <a:ext uri="{0D108BD9-81ED-4DB2-BD59-A6C34878D82A}">
                    <a16:rowId xmlns:a16="http://schemas.microsoft.com/office/drawing/2014/main" val="1452602158"/>
                  </a:ext>
                </a:extLst>
              </a:tr>
              <a:tr h="288759">
                <a:tc>
                  <a:txBody>
                    <a:bodyPr/>
                    <a:lstStyle/>
                    <a:p>
                      <a:pPr algn="ctr"/>
                      <a:r>
                        <a:rPr kumimoji="1" lang="ja-JP" altLang="en-US" dirty="0"/>
                        <a:t>ろうきんダイレクト</a:t>
                      </a:r>
                      <a:endParaRPr kumimoji="1" lang="en-US" altLang="ja-JP" dirty="0"/>
                    </a:p>
                    <a:p>
                      <a:pPr algn="ctr"/>
                      <a:r>
                        <a:rPr kumimoji="1" lang="ja-JP" altLang="en-US" sz="1400" dirty="0"/>
                        <a:t>（インターネットバンキング）</a:t>
                      </a:r>
                    </a:p>
                  </a:txBody>
                  <a:tcPr/>
                </a:tc>
                <a:tc>
                  <a:txBody>
                    <a:bodyPr/>
                    <a:lstStyle/>
                    <a:p>
                      <a:r>
                        <a:rPr kumimoji="1" lang="ja-JP" altLang="en-US" dirty="0"/>
                        <a:t>振込（手数料もお得）、エース預金、一般財形支払い、投資信託購入・解約、エース・定期預金口座開設など</a:t>
                      </a:r>
                      <a:endParaRPr kumimoji="1" lang="en-US" altLang="ja-JP" dirty="0"/>
                    </a:p>
                  </a:txBody>
                  <a:tcPr/>
                </a:tc>
                <a:extLst>
                  <a:ext uri="{0D108BD9-81ED-4DB2-BD59-A6C34878D82A}">
                    <a16:rowId xmlns:a16="http://schemas.microsoft.com/office/drawing/2014/main" val="266579992"/>
                  </a:ext>
                </a:extLst>
              </a:tr>
              <a:tr h="288759">
                <a:tc>
                  <a:txBody>
                    <a:bodyPr/>
                    <a:lstStyle/>
                    <a:p>
                      <a:pPr algn="ctr"/>
                      <a:r>
                        <a:rPr kumimoji="1" lang="ja-JP" altLang="en-US" dirty="0"/>
                        <a:t>キャッシュレス決算</a:t>
                      </a:r>
                      <a:endParaRPr kumimoji="1" lang="en-US" altLang="ja-JP" dirty="0"/>
                    </a:p>
                    <a:p>
                      <a:pPr algn="ctr"/>
                      <a:r>
                        <a:rPr kumimoji="1" lang="ja-JP" altLang="en-US" dirty="0"/>
                        <a:t>アプリとの口座連携</a:t>
                      </a:r>
                    </a:p>
                  </a:txBody>
                  <a:tcPr/>
                </a:tc>
                <a:tc>
                  <a:txBody>
                    <a:bodyPr/>
                    <a:lstStyle/>
                    <a:p>
                      <a:r>
                        <a:rPr kumimoji="1" lang="ja-JP" altLang="en-US" dirty="0"/>
                        <a:t>各種スマホ決済アプリと連携</a:t>
                      </a:r>
                      <a:endParaRPr kumimoji="1" lang="en-US" altLang="ja-JP" dirty="0"/>
                    </a:p>
                  </a:txBody>
                  <a:tcPr/>
                </a:tc>
                <a:extLst>
                  <a:ext uri="{0D108BD9-81ED-4DB2-BD59-A6C34878D82A}">
                    <a16:rowId xmlns:a16="http://schemas.microsoft.com/office/drawing/2014/main" val="864203640"/>
                  </a:ext>
                </a:extLst>
              </a:tr>
            </a:tbl>
          </a:graphicData>
        </a:graphic>
      </p:graphicFrame>
    </p:spTree>
    <p:extLst>
      <p:ext uri="{BB962C8B-B14F-4D97-AF65-F5344CB8AC3E}">
        <p14:creationId xmlns:p14="http://schemas.microsoft.com/office/powerpoint/2010/main" val="2975426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E1AEA-900F-5DDF-02D5-B6214F59127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35F9BFD-9BB0-F4C4-B7CB-9F44D83B69E7}"/>
              </a:ext>
            </a:extLst>
          </p:cNvPr>
          <p:cNvSpPr>
            <a:spLocks noGrp="1"/>
          </p:cNvSpPr>
          <p:nvPr>
            <p:ph type="title"/>
          </p:nvPr>
        </p:nvSpPr>
        <p:spPr>
          <a:xfrm>
            <a:off x="838200" y="865858"/>
            <a:ext cx="10515600" cy="1325563"/>
          </a:xfrm>
        </p:spPr>
        <p:txBody>
          <a:bodyPr>
            <a:normAutofit/>
          </a:bodyPr>
          <a:lstStyle/>
          <a:p>
            <a:r>
              <a:rPr kumimoji="1" lang="ja-JP" altLang="en-US" sz="6600" dirty="0">
                <a:latin typeface="HG創英角ﾎﾟｯﾌﾟ体" panose="040B0A09000000000000" pitchFamily="49" charset="-128"/>
                <a:ea typeface="HG創英角ﾎﾟｯﾌﾟ体" panose="040B0A09000000000000" pitchFamily="49" charset="-128"/>
              </a:rPr>
              <a:t>労働組合事務所の場所</a:t>
            </a:r>
          </a:p>
        </p:txBody>
      </p:sp>
      <p:sp>
        <p:nvSpPr>
          <p:cNvPr id="3" name="コンテンツ プレースホルダー 2">
            <a:extLst>
              <a:ext uri="{FF2B5EF4-FFF2-40B4-BE49-F238E27FC236}">
                <a16:creationId xmlns:a16="http://schemas.microsoft.com/office/drawing/2014/main" id="{2932F2FF-75A2-C685-51AB-5A16718E45F9}"/>
              </a:ext>
            </a:extLst>
          </p:cNvPr>
          <p:cNvSpPr>
            <a:spLocks noGrp="1"/>
          </p:cNvSpPr>
          <p:nvPr>
            <p:ph idx="1"/>
          </p:nvPr>
        </p:nvSpPr>
        <p:spPr>
          <a:xfrm>
            <a:off x="1454888" y="2595458"/>
            <a:ext cx="5257800" cy="2219978"/>
          </a:xfrm>
        </p:spPr>
        <p:txBody>
          <a:bodyPr>
            <a:normAutofit/>
          </a:bodyPr>
          <a:lstStyle/>
          <a:p>
            <a:r>
              <a:rPr kumimoji="1" lang="ja-JP" altLang="en-US" sz="5400" dirty="0"/>
              <a:t>●●棟●階</a:t>
            </a:r>
          </a:p>
          <a:p>
            <a:r>
              <a:rPr kumimoji="1" lang="ja-JP" altLang="en-US" sz="5400" dirty="0"/>
              <a:t>内線●●番</a:t>
            </a:r>
          </a:p>
        </p:txBody>
      </p:sp>
      <p:pic>
        <p:nvPicPr>
          <p:cNvPr id="4" name="Picture 6">
            <a:extLst>
              <a:ext uri="{FF2B5EF4-FFF2-40B4-BE49-F238E27FC236}">
                <a16:creationId xmlns:a16="http://schemas.microsoft.com/office/drawing/2014/main" id="{A4856CEC-73FC-EAD5-D0AA-9496BA6C4D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5988" y="3002020"/>
            <a:ext cx="2903536" cy="3115567"/>
          </a:xfrm>
          <a:prstGeom prst="rect">
            <a:avLst/>
          </a:prstGeom>
          <a:noFill/>
          <a:extLst>
            <a:ext uri="{909E8E84-426E-40DD-AFC4-6F175D3DCCD1}">
              <a14:hiddenFill xmlns:a14="http://schemas.microsoft.com/office/drawing/2010/main">
                <a:solidFill>
                  <a:srgbClr val="FFFFFF"/>
                </a:solidFill>
              </a14:hiddenFill>
            </a:ext>
          </a:extLst>
        </p:spPr>
      </p:pic>
      <p:sp>
        <p:nvSpPr>
          <p:cNvPr id="5" name="タイトル 1">
            <a:extLst>
              <a:ext uri="{FF2B5EF4-FFF2-40B4-BE49-F238E27FC236}">
                <a16:creationId xmlns:a16="http://schemas.microsoft.com/office/drawing/2014/main" id="{BCD39901-4F71-093D-AB61-D1A2F0B0EA0F}"/>
              </a:ext>
            </a:extLst>
          </p:cNvPr>
          <p:cNvSpPr txBox="1">
            <a:spLocks/>
          </p:cNvSpPr>
          <p:nvPr/>
        </p:nvSpPr>
        <p:spPr>
          <a:xfrm>
            <a:off x="941615" y="4938568"/>
            <a:ext cx="637358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dirty="0">
                <a:latin typeface="HGS創英角ﾎﾟｯﾌﾟ体" panose="040B0A00000000000000" pitchFamily="50" charset="-128"/>
                <a:ea typeface="HGS創英角ﾎﾟｯﾌﾟ体" panose="040B0A00000000000000" pitchFamily="50" charset="-128"/>
              </a:rPr>
              <a:t>何でも相談に来てください</a:t>
            </a:r>
          </a:p>
        </p:txBody>
      </p:sp>
    </p:spTree>
    <p:extLst>
      <p:ext uri="{BB962C8B-B14F-4D97-AF65-F5344CB8AC3E}">
        <p14:creationId xmlns:p14="http://schemas.microsoft.com/office/powerpoint/2010/main" val="1946200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4A4F7-8A31-2CDE-78E4-CD9C4ED09C0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59ECB2E-30B5-11ED-C023-A08B45B89A57}"/>
              </a:ext>
            </a:extLst>
          </p:cNvPr>
          <p:cNvSpPr>
            <a:spLocks noGrp="1"/>
          </p:cNvSpPr>
          <p:nvPr>
            <p:ph type="title"/>
          </p:nvPr>
        </p:nvSpPr>
        <p:spPr>
          <a:xfrm>
            <a:off x="838200" y="865858"/>
            <a:ext cx="10515600" cy="1325563"/>
          </a:xfrm>
        </p:spPr>
        <p:txBody>
          <a:bodyPr>
            <a:normAutofit/>
          </a:bodyPr>
          <a:lstStyle/>
          <a:p>
            <a:r>
              <a:rPr kumimoji="1" lang="ja-JP" altLang="en-US" sz="6600" dirty="0">
                <a:latin typeface="HGS創英角ﾎﾟｯﾌﾟ体" panose="040B0A00000000000000" pitchFamily="50" charset="-128"/>
                <a:ea typeface="HGS創英角ﾎﾟｯﾌﾟ体" panose="040B0A00000000000000" pitchFamily="50" charset="-128"/>
              </a:rPr>
              <a:t>労働組合の大切さ</a:t>
            </a:r>
          </a:p>
        </p:txBody>
      </p:sp>
      <p:sp>
        <p:nvSpPr>
          <p:cNvPr id="3" name="コンテンツ プレースホルダー 2">
            <a:extLst>
              <a:ext uri="{FF2B5EF4-FFF2-40B4-BE49-F238E27FC236}">
                <a16:creationId xmlns:a16="http://schemas.microsoft.com/office/drawing/2014/main" id="{600DDA9E-F030-55A4-4210-F5408FD9B149}"/>
              </a:ext>
            </a:extLst>
          </p:cNvPr>
          <p:cNvSpPr>
            <a:spLocks noGrp="1"/>
          </p:cNvSpPr>
          <p:nvPr>
            <p:ph idx="1"/>
          </p:nvPr>
        </p:nvSpPr>
        <p:spPr>
          <a:xfrm>
            <a:off x="838199" y="2622173"/>
            <a:ext cx="10985205" cy="1325564"/>
          </a:xfrm>
        </p:spPr>
        <p:txBody>
          <a:bodyPr>
            <a:normAutofit fontScale="92500"/>
          </a:bodyPr>
          <a:lstStyle/>
          <a:p>
            <a:r>
              <a:rPr kumimoji="1" lang="ja-JP" altLang="en-US" sz="4000" dirty="0"/>
              <a:t>労働組合は「働く人たちが集まって作る組織」</a:t>
            </a:r>
            <a:endParaRPr kumimoji="1" lang="en-US" altLang="ja-JP" sz="4000" dirty="0"/>
          </a:p>
          <a:p>
            <a:r>
              <a:rPr kumimoji="1" lang="ja-JP" altLang="en-US" sz="4000" dirty="0"/>
              <a:t>みんなで力を合わせることに意味がある</a:t>
            </a:r>
            <a:endParaRPr kumimoji="1" lang="en-US" altLang="ja-JP" sz="4000" dirty="0"/>
          </a:p>
          <a:p>
            <a:endParaRPr kumimoji="1" lang="en-US" altLang="ja-JP" sz="4000" dirty="0"/>
          </a:p>
          <a:p>
            <a:endParaRPr lang="en-US" altLang="ja-JP" sz="4000" dirty="0"/>
          </a:p>
          <a:p>
            <a:endParaRPr kumimoji="1" lang="en-US" altLang="ja-JP" sz="4000" dirty="0"/>
          </a:p>
          <a:p>
            <a:endParaRPr lang="en-US" altLang="ja-JP" sz="4000" dirty="0"/>
          </a:p>
          <a:p>
            <a:endParaRPr kumimoji="1" lang="ja-JP" altLang="en-US" sz="4000" dirty="0"/>
          </a:p>
          <a:p>
            <a:endParaRPr kumimoji="1" lang="en-US" altLang="ja-JP" sz="4000" dirty="0"/>
          </a:p>
          <a:p>
            <a:endParaRPr kumimoji="1" lang="ja-JP" altLang="en-US" sz="4000" dirty="0"/>
          </a:p>
        </p:txBody>
      </p:sp>
      <p:sp>
        <p:nvSpPr>
          <p:cNvPr id="5" name="タイトル 1">
            <a:extLst>
              <a:ext uri="{FF2B5EF4-FFF2-40B4-BE49-F238E27FC236}">
                <a16:creationId xmlns:a16="http://schemas.microsoft.com/office/drawing/2014/main" id="{E03D9799-717A-0AAB-9EF8-C05911A41A4F}"/>
              </a:ext>
            </a:extLst>
          </p:cNvPr>
          <p:cNvSpPr txBox="1">
            <a:spLocks/>
          </p:cNvSpPr>
          <p:nvPr/>
        </p:nvSpPr>
        <p:spPr>
          <a:xfrm>
            <a:off x="941614" y="4388007"/>
            <a:ext cx="1041218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dirty="0">
                <a:latin typeface="HG創英角ﾎﾟｯﾌﾟ体" panose="040B0A09000000000000" pitchFamily="49" charset="-128"/>
                <a:ea typeface="HG創英角ﾎﾟｯﾌﾟ体" panose="040B0A09000000000000" pitchFamily="49" charset="-128"/>
              </a:rPr>
              <a:t>組合加入用紙は会場の先輩に渡してください</a:t>
            </a:r>
          </a:p>
        </p:txBody>
      </p:sp>
    </p:spTree>
    <p:extLst>
      <p:ext uri="{BB962C8B-B14F-4D97-AF65-F5344CB8AC3E}">
        <p14:creationId xmlns:p14="http://schemas.microsoft.com/office/powerpoint/2010/main" val="3545334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B7A4CB-0574-FEAB-CA0A-FEE062D27C45}"/>
              </a:ext>
            </a:extLst>
          </p:cNvPr>
          <p:cNvSpPr>
            <a:spLocks noGrp="1"/>
          </p:cNvSpPr>
          <p:nvPr>
            <p:ph type="title"/>
          </p:nvPr>
        </p:nvSpPr>
        <p:spPr/>
        <p:txBody>
          <a:bodyPr/>
          <a:lstStyle/>
          <a:p>
            <a:r>
              <a:rPr kumimoji="1" lang="ja-JP" altLang="en-US" dirty="0">
                <a:latin typeface="HG創英角ﾎﾟｯﾌﾟ体" panose="040B0A09000000000000" pitchFamily="49" charset="-128"/>
                <a:ea typeface="HG創英角ﾎﾟｯﾌﾟ体" panose="040B0A09000000000000" pitchFamily="49" charset="-128"/>
              </a:rPr>
              <a:t>組合員の職員たち</a:t>
            </a:r>
          </a:p>
        </p:txBody>
      </p:sp>
      <p:sp>
        <p:nvSpPr>
          <p:cNvPr id="6" name="テキスト ボックス 5">
            <a:extLst>
              <a:ext uri="{FF2B5EF4-FFF2-40B4-BE49-F238E27FC236}">
                <a16:creationId xmlns:a16="http://schemas.microsoft.com/office/drawing/2014/main" id="{709E881D-62BB-04C6-43E2-706D1E3292B1}"/>
              </a:ext>
            </a:extLst>
          </p:cNvPr>
          <p:cNvSpPr txBox="1"/>
          <p:nvPr/>
        </p:nvSpPr>
        <p:spPr>
          <a:xfrm>
            <a:off x="7597050" y="5726056"/>
            <a:ext cx="3243943" cy="584775"/>
          </a:xfrm>
          <a:prstGeom prst="rect">
            <a:avLst/>
          </a:prstGeom>
          <a:noFill/>
        </p:spPr>
        <p:txBody>
          <a:bodyPr vert="horz" wrap="square" rtlCol="0">
            <a:spAutoFit/>
          </a:bodyPr>
          <a:lstStyle/>
          <a:p>
            <a:pPr algn="r"/>
            <a:r>
              <a:rPr lang="ja-JP" altLang="en-US" sz="3200" dirty="0"/>
              <a:t>　組合員の様子</a:t>
            </a:r>
            <a:endParaRPr kumimoji="1" lang="ja-JP" altLang="en-US" sz="3200" dirty="0"/>
          </a:p>
        </p:txBody>
      </p:sp>
      <p:grpSp>
        <p:nvGrpSpPr>
          <p:cNvPr id="9" name="グループ化 8">
            <a:extLst>
              <a:ext uri="{FF2B5EF4-FFF2-40B4-BE49-F238E27FC236}">
                <a16:creationId xmlns:a16="http://schemas.microsoft.com/office/drawing/2014/main" id="{7D73A3EB-38B2-062A-7D8D-5E413940F227}"/>
              </a:ext>
            </a:extLst>
          </p:cNvPr>
          <p:cNvGrpSpPr/>
          <p:nvPr/>
        </p:nvGrpSpPr>
        <p:grpSpPr>
          <a:xfrm>
            <a:off x="1351004" y="1566511"/>
            <a:ext cx="9489989" cy="4034164"/>
            <a:chOff x="1351004" y="1566511"/>
            <a:chExt cx="9489989" cy="4034164"/>
          </a:xfrm>
        </p:grpSpPr>
        <p:sp>
          <p:nvSpPr>
            <p:cNvPr id="3" name="正方形/長方形 2">
              <a:extLst>
                <a:ext uri="{FF2B5EF4-FFF2-40B4-BE49-F238E27FC236}">
                  <a16:creationId xmlns:a16="http://schemas.microsoft.com/office/drawing/2014/main" id="{0B8F1762-F840-2E69-3797-7E3F0C899F24}"/>
                </a:ext>
              </a:extLst>
            </p:cNvPr>
            <p:cNvSpPr/>
            <p:nvPr/>
          </p:nvSpPr>
          <p:spPr>
            <a:xfrm>
              <a:off x="1351004" y="1566511"/>
              <a:ext cx="9489989" cy="403416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8" name="Picture 4">
              <a:extLst>
                <a:ext uri="{FF2B5EF4-FFF2-40B4-BE49-F238E27FC236}">
                  <a16:creationId xmlns:a16="http://schemas.microsoft.com/office/drawing/2014/main" id="{EAD871A1-7B58-F9F7-2459-914B47590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7074" y="1799543"/>
              <a:ext cx="4017847" cy="36610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60964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61DBCB-9BE4-6ACF-F1DD-B2188CACCC25}"/>
              </a:ext>
            </a:extLst>
          </p:cNvPr>
          <p:cNvSpPr>
            <a:spLocks noGrp="1"/>
          </p:cNvSpPr>
          <p:nvPr>
            <p:ph type="title"/>
          </p:nvPr>
        </p:nvSpPr>
        <p:spPr>
          <a:xfrm>
            <a:off x="756557" y="865868"/>
            <a:ext cx="10515600" cy="1325563"/>
          </a:xfrm>
        </p:spPr>
        <p:txBody>
          <a:bodyPr>
            <a:normAutofit/>
          </a:bodyPr>
          <a:lstStyle/>
          <a:p>
            <a:pPr algn="ctr"/>
            <a:r>
              <a:rPr lang="ja-JP" altLang="en-US" sz="7200" dirty="0">
                <a:latin typeface="HG創英角ﾎﾟｯﾌﾟ体" panose="040B0A09000000000000" pitchFamily="49" charset="-128"/>
                <a:ea typeface="HG創英角ﾎﾟｯﾌﾟ体" panose="040B0A09000000000000" pitchFamily="49" charset="-128"/>
              </a:rPr>
              <a:t>本日のお話しは２点</a:t>
            </a:r>
            <a:endParaRPr kumimoji="1" lang="ja-JP" altLang="en-US" sz="7200" dirty="0">
              <a:latin typeface="HG創英角ﾎﾟｯﾌﾟ体" panose="040B0A09000000000000" pitchFamily="49" charset="-128"/>
              <a:ea typeface="HG創英角ﾎﾟｯﾌﾟ体" panose="040B0A09000000000000" pitchFamily="49" charset="-128"/>
            </a:endParaRPr>
          </a:p>
        </p:txBody>
      </p:sp>
      <p:sp>
        <p:nvSpPr>
          <p:cNvPr id="3" name="コンテンツ プレースホルダー 2">
            <a:extLst>
              <a:ext uri="{FF2B5EF4-FFF2-40B4-BE49-F238E27FC236}">
                <a16:creationId xmlns:a16="http://schemas.microsoft.com/office/drawing/2014/main" id="{F1EFBFE7-3AAA-FF48-80E3-6621D64ADC5D}"/>
              </a:ext>
            </a:extLst>
          </p:cNvPr>
          <p:cNvSpPr>
            <a:spLocks noGrp="1"/>
          </p:cNvSpPr>
          <p:nvPr>
            <p:ph idx="1"/>
          </p:nvPr>
        </p:nvSpPr>
        <p:spPr>
          <a:xfrm>
            <a:off x="2351894" y="2768743"/>
            <a:ext cx="8330293" cy="2768146"/>
          </a:xfrm>
        </p:spPr>
        <p:txBody>
          <a:bodyPr>
            <a:normAutofit/>
          </a:bodyPr>
          <a:lstStyle/>
          <a:p>
            <a:r>
              <a:rPr kumimoji="1" lang="ja-JP" altLang="en-US" sz="4500" dirty="0"/>
              <a:t>労働組合の役割</a:t>
            </a:r>
            <a:endParaRPr lang="en-US" altLang="ja-JP" sz="4500" dirty="0"/>
          </a:p>
          <a:p>
            <a:pPr marL="0" indent="0">
              <a:buNone/>
            </a:pPr>
            <a:endParaRPr kumimoji="1" lang="ja-JP" altLang="en-US" sz="4500" dirty="0"/>
          </a:p>
          <a:p>
            <a:r>
              <a:rPr kumimoji="1" lang="ja-JP" altLang="en-US" sz="4500" dirty="0"/>
              <a:t>労働組合に入るメリット</a:t>
            </a:r>
            <a:endParaRPr kumimoji="1" lang="en-US" altLang="ja-JP" sz="4500" dirty="0"/>
          </a:p>
        </p:txBody>
      </p:sp>
    </p:spTree>
    <p:extLst>
      <p:ext uri="{BB962C8B-B14F-4D97-AF65-F5344CB8AC3E}">
        <p14:creationId xmlns:p14="http://schemas.microsoft.com/office/powerpoint/2010/main" val="113860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E9036-6FEA-3CDA-F0CC-0CF7BF19BAA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D68ECC7-79C2-96DA-F2C8-D1A87D0862C6}"/>
              </a:ext>
            </a:extLst>
          </p:cNvPr>
          <p:cNvSpPr>
            <a:spLocks noGrp="1"/>
          </p:cNvSpPr>
          <p:nvPr>
            <p:ph type="title"/>
          </p:nvPr>
        </p:nvSpPr>
        <p:spPr>
          <a:xfrm>
            <a:off x="838200" y="865858"/>
            <a:ext cx="10776626" cy="1325563"/>
          </a:xfrm>
        </p:spPr>
        <p:txBody>
          <a:bodyPr>
            <a:normAutofit fontScale="90000"/>
          </a:bodyPr>
          <a:lstStyle/>
          <a:p>
            <a:r>
              <a:rPr kumimoji="1" lang="ja-JP" altLang="en-US" sz="6600" dirty="0">
                <a:latin typeface="HG創英角ﾎﾟｯﾌﾟ体" panose="040B0A09000000000000" pitchFamily="49" charset="-128"/>
                <a:ea typeface="HG創英角ﾎﾟｯﾌﾟ体" panose="040B0A09000000000000" pitchFamily="49" charset="-128"/>
              </a:rPr>
              <a:t>労働組合って聞いたことある？</a:t>
            </a:r>
          </a:p>
        </p:txBody>
      </p:sp>
      <p:sp>
        <p:nvSpPr>
          <p:cNvPr id="3" name="コンテンツ プレースホルダー 2">
            <a:extLst>
              <a:ext uri="{FF2B5EF4-FFF2-40B4-BE49-F238E27FC236}">
                <a16:creationId xmlns:a16="http://schemas.microsoft.com/office/drawing/2014/main" id="{C6C43271-BFC9-5776-84F6-1CC50708132B}"/>
              </a:ext>
            </a:extLst>
          </p:cNvPr>
          <p:cNvSpPr>
            <a:spLocks noGrp="1"/>
          </p:cNvSpPr>
          <p:nvPr>
            <p:ph idx="1"/>
          </p:nvPr>
        </p:nvSpPr>
        <p:spPr>
          <a:xfrm>
            <a:off x="838200" y="2471293"/>
            <a:ext cx="10515600" cy="3520849"/>
          </a:xfrm>
        </p:spPr>
        <p:txBody>
          <a:bodyPr/>
          <a:lstStyle/>
          <a:p>
            <a:r>
              <a:rPr kumimoji="1" lang="ja-JP" altLang="en-US" dirty="0"/>
              <a:t>日本の医療従事者は</a:t>
            </a:r>
            <a:r>
              <a:rPr kumimoji="1" lang="en-US" altLang="ja-JP" sz="5400" b="1" dirty="0"/>
              <a:t>930</a:t>
            </a:r>
            <a:r>
              <a:rPr kumimoji="1" lang="ja-JP" altLang="en-US" sz="5400" b="1" dirty="0"/>
              <a:t>万</a:t>
            </a:r>
            <a:r>
              <a:rPr kumimoji="1" lang="ja-JP" altLang="en-US" sz="5400" dirty="0"/>
              <a:t>人</a:t>
            </a:r>
            <a:endParaRPr kumimoji="1" lang="en-US" altLang="ja-JP" sz="5400" dirty="0"/>
          </a:p>
          <a:p>
            <a:r>
              <a:rPr kumimoji="1" lang="ja-JP" altLang="en-US" dirty="0"/>
              <a:t>職場に労働組合がなく、多くの労働者は無権利状態</a:t>
            </a:r>
            <a:endParaRPr kumimoji="1" lang="en-US" altLang="ja-JP" dirty="0"/>
          </a:p>
          <a:p>
            <a:pPr marL="0" indent="0">
              <a:buNone/>
            </a:pPr>
            <a:endParaRPr kumimoji="1" lang="en-US" altLang="ja-JP" dirty="0"/>
          </a:p>
          <a:p>
            <a:r>
              <a:rPr kumimoji="1" lang="ja-JP" altLang="en-US" dirty="0"/>
              <a:t>労働組合は特別なものではない</a:t>
            </a:r>
            <a:endParaRPr kumimoji="1" lang="en-US" altLang="ja-JP" dirty="0"/>
          </a:p>
          <a:p>
            <a:r>
              <a:rPr kumimoji="1" lang="ja-JP" altLang="en-US" dirty="0"/>
              <a:t>先輩たちの活動を土台に、自分たちの新しい発想を活動に</a:t>
            </a:r>
            <a:endParaRPr kumimoji="1" lang="en-US" altLang="ja-JP" dirty="0"/>
          </a:p>
          <a:p>
            <a:endParaRPr kumimoji="1" lang="en-US" altLang="ja-JP" dirty="0"/>
          </a:p>
          <a:p>
            <a:endParaRPr kumimoji="1" lang="en-US" altLang="ja-JP" dirty="0"/>
          </a:p>
          <a:p>
            <a:endParaRPr kumimoji="1" lang="ja-JP" altLang="en-US" dirty="0"/>
          </a:p>
        </p:txBody>
      </p:sp>
    </p:spTree>
    <p:extLst>
      <p:ext uri="{BB962C8B-B14F-4D97-AF65-F5344CB8AC3E}">
        <p14:creationId xmlns:p14="http://schemas.microsoft.com/office/powerpoint/2010/main" val="1337126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66683-2CC2-E635-7174-EC2D9EE8E23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0D84C4A-7F86-DB27-09E7-6D424F092246}"/>
              </a:ext>
            </a:extLst>
          </p:cNvPr>
          <p:cNvSpPr>
            <a:spLocks noGrp="1"/>
          </p:cNvSpPr>
          <p:nvPr>
            <p:ph type="title"/>
          </p:nvPr>
        </p:nvSpPr>
        <p:spPr>
          <a:xfrm>
            <a:off x="838200" y="839448"/>
            <a:ext cx="10515600" cy="1325563"/>
          </a:xfrm>
        </p:spPr>
        <p:txBody>
          <a:bodyPr>
            <a:normAutofit/>
          </a:bodyPr>
          <a:lstStyle/>
          <a:p>
            <a:pPr algn="ctr"/>
            <a:r>
              <a:rPr kumimoji="1" lang="ja-JP" altLang="en-US" sz="6600" dirty="0">
                <a:latin typeface="HG創英角ﾎﾟｯﾌﾟ体" panose="040B0A09000000000000" pitchFamily="49" charset="-128"/>
                <a:ea typeface="HG創英角ﾎﾟｯﾌﾟ体" panose="040B0A09000000000000" pitchFamily="49" charset="-128"/>
              </a:rPr>
              <a:t>労働組合って何？</a:t>
            </a:r>
          </a:p>
        </p:txBody>
      </p:sp>
      <p:sp>
        <p:nvSpPr>
          <p:cNvPr id="3" name="コンテンツ プレースホルダー 2">
            <a:extLst>
              <a:ext uri="{FF2B5EF4-FFF2-40B4-BE49-F238E27FC236}">
                <a16:creationId xmlns:a16="http://schemas.microsoft.com/office/drawing/2014/main" id="{8D24C850-042F-E3E7-42B1-FEDCE28E5E0B}"/>
              </a:ext>
            </a:extLst>
          </p:cNvPr>
          <p:cNvSpPr>
            <a:spLocks noGrp="1"/>
          </p:cNvSpPr>
          <p:nvPr>
            <p:ph idx="1"/>
          </p:nvPr>
        </p:nvSpPr>
        <p:spPr>
          <a:xfrm>
            <a:off x="1373220" y="2626536"/>
            <a:ext cx="9980580" cy="2768146"/>
          </a:xfrm>
        </p:spPr>
        <p:txBody>
          <a:bodyPr>
            <a:noAutofit/>
          </a:bodyPr>
          <a:lstStyle/>
          <a:p>
            <a:r>
              <a:rPr kumimoji="1" lang="ja-JP" altLang="en-US" sz="4500" dirty="0"/>
              <a:t>働く人たちが集まって作る組織</a:t>
            </a:r>
            <a:endParaRPr kumimoji="1" lang="en-US" altLang="ja-JP" sz="4500" dirty="0"/>
          </a:p>
          <a:p>
            <a:pPr marL="0" indent="0">
              <a:buNone/>
            </a:pPr>
            <a:endParaRPr kumimoji="1" lang="en-US" altLang="ja-JP" sz="4500" dirty="0"/>
          </a:p>
          <a:p>
            <a:pPr marL="0" indent="0">
              <a:buNone/>
            </a:pPr>
            <a:r>
              <a:rPr lang="ja-JP" altLang="en-US" sz="4500" dirty="0"/>
              <a:t>　</a:t>
            </a:r>
            <a:r>
              <a:rPr lang="ja-JP" altLang="en-US" sz="4500" dirty="0">
                <a:latin typeface="HGP創英角ﾎﾟｯﾌﾟ体" panose="040B0A00000000000000" pitchFamily="50" charset="-128"/>
                <a:ea typeface="HGP創英角ﾎﾟｯﾌﾟ体" panose="040B0A00000000000000" pitchFamily="50" charset="-128"/>
              </a:rPr>
              <a:t>　目的：</a:t>
            </a:r>
            <a:r>
              <a:rPr kumimoji="1" lang="ja-JP" altLang="en-US" sz="4500" dirty="0">
                <a:latin typeface="HGP創英角ﾎﾟｯﾌﾟ体" panose="040B0A00000000000000" pitchFamily="50" charset="-128"/>
                <a:ea typeface="HGP創英角ﾎﾟｯﾌﾟ体" panose="040B0A00000000000000" pitchFamily="50" charset="-128"/>
              </a:rPr>
              <a:t>みんなで力を合わせて、</a:t>
            </a:r>
            <a:endParaRPr kumimoji="1" lang="en-US" altLang="ja-JP" sz="45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4500" dirty="0">
                <a:latin typeface="HGP創英角ﾎﾟｯﾌﾟ体" panose="040B0A00000000000000" pitchFamily="50" charset="-128"/>
                <a:ea typeface="HGP創英角ﾎﾟｯﾌﾟ体" panose="040B0A00000000000000" pitchFamily="50" charset="-128"/>
              </a:rPr>
              <a:t> 　   </a:t>
            </a:r>
            <a:r>
              <a:rPr kumimoji="1" lang="ja-JP" altLang="en-US" sz="4500" dirty="0">
                <a:latin typeface="HGP創英角ﾎﾟｯﾌﾟ体" panose="040B0A00000000000000" pitchFamily="50" charset="-128"/>
                <a:ea typeface="HGP創英角ﾎﾟｯﾌﾟ体" panose="040B0A00000000000000" pitchFamily="50" charset="-128"/>
              </a:rPr>
              <a:t>働く環境を良くしよう！</a:t>
            </a:r>
          </a:p>
        </p:txBody>
      </p:sp>
      <p:sp>
        <p:nvSpPr>
          <p:cNvPr id="4" name="四角形: 角を丸くする 3">
            <a:extLst>
              <a:ext uri="{FF2B5EF4-FFF2-40B4-BE49-F238E27FC236}">
                <a16:creationId xmlns:a16="http://schemas.microsoft.com/office/drawing/2014/main" id="{5225C428-E5E9-14D3-7DD5-4A9319EEBEA0}"/>
              </a:ext>
            </a:extLst>
          </p:cNvPr>
          <p:cNvSpPr/>
          <p:nvPr/>
        </p:nvSpPr>
        <p:spPr>
          <a:xfrm>
            <a:off x="1845011" y="3832698"/>
            <a:ext cx="8735438" cy="1948345"/>
          </a:xfrm>
          <a:prstGeom prst="roundRect">
            <a:avLst>
              <a:gd name="adj" fmla="val 14493"/>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51274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35D410-1773-3EAB-3A18-11BD257BF80E}"/>
              </a:ext>
            </a:extLst>
          </p:cNvPr>
          <p:cNvSpPr>
            <a:spLocks noGrp="1"/>
          </p:cNvSpPr>
          <p:nvPr>
            <p:ph type="title"/>
          </p:nvPr>
        </p:nvSpPr>
        <p:spPr>
          <a:xfrm>
            <a:off x="838200" y="865858"/>
            <a:ext cx="10515600" cy="1325563"/>
          </a:xfrm>
        </p:spPr>
        <p:txBody>
          <a:bodyPr>
            <a:normAutofit/>
          </a:bodyPr>
          <a:lstStyle/>
          <a:p>
            <a:r>
              <a:rPr kumimoji="1" lang="ja-JP" altLang="en-US" sz="6600" dirty="0">
                <a:latin typeface="HG創英角ﾎﾟｯﾌﾟ体" panose="040B0A09000000000000" pitchFamily="49" charset="-128"/>
                <a:ea typeface="HG創英角ﾎﾟｯﾌﾟ体" panose="040B0A09000000000000" pitchFamily="49" charset="-128"/>
              </a:rPr>
              <a:t>労働組合の役割</a:t>
            </a:r>
          </a:p>
        </p:txBody>
      </p:sp>
      <p:sp>
        <p:nvSpPr>
          <p:cNvPr id="3" name="コンテンツ プレースホルダー 2">
            <a:extLst>
              <a:ext uri="{FF2B5EF4-FFF2-40B4-BE49-F238E27FC236}">
                <a16:creationId xmlns:a16="http://schemas.microsoft.com/office/drawing/2014/main" id="{81124E34-F783-788E-7190-9A6A45602F0B}"/>
              </a:ext>
            </a:extLst>
          </p:cNvPr>
          <p:cNvSpPr>
            <a:spLocks noGrp="1"/>
          </p:cNvSpPr>
          <p:nvPr>
            <p:ph idx="1"/>
          </p:nvPr>
        </p:nvSpPr>
        <p:spPr>
          <a:xfrm>
            <a:off x="2000250" y="2486025"/>
            <a:ext cx="8191500" cy="3506117"/>
          </a:xfrm>
        </p:spPr>
        <p:txBody>
          <a:bodyPr>
            <a:normAutofit lnSpcReduction="10000"/>
          </a:bodyPr>
          <a:lstStyle/>
          <a:p>
            <a:r>
              <a:rPr kumimoji="1" lang="ja-JP" altLang="en-US" dirty="0"/>
              <a:t>お給料や働く条件を良く</a:t>
            </a:r>
            <a:r>
              <a:rPr lang="ja-JP" altLang="en-US" dirty="0"/>
              <a:t>したいと思ったら</a:t>
            </a:r>
            <a:r>
              <a:rPr kumimoji="1" lang="ja-JP" altLang="en-US" dirty="0"/>
              <a:t>？</a:t>
            </a:r>
            <a:endParaRPr kumimoji="1" lang="en-US" altLang="ja-JP" dirty="0"/>
          </a:p>
          <a:p>
            <a:endParaRPr kumimoji="1" lang="en-US" altLang="ja-JP" dirty="0"/>
          </a:p>
          <a:p>
            <a:r>
              <a:rPr kumimoji="1" lang="ja-JP" altLang="en-US" dirty="0"/>
              <a:t>もし働いている環境が危険だったら？</a:t>
            </a:r>
            <a:endParaRPr kumimoji="1" lang="en-US" altLang="ja-JP" dirty="0"/>
          </a:p>
          <a:p>
            <a:endParaRPr kumimoji="1" lang="en-US" altLang="ja-JP" dirty="0"/>
          </a:p>
          <a:p>
            <a:r>
              <a:rPr kumimoji="1" lang="ja-JP" altLang="en-US" dirty="0"/>
              <a:t>働きすぎや休みが少なかったら？</a:t>
            </a:r>
            <a:endParaRPr kumimoji="1" lang="en-US" altLang="ja-JP" dirty="0"/>
          </a:p>
          <a:p>
            <a:endParaRPr kumimoji="1" lang="en-US" altLang="ja-JP" dirty="0"/>
          </a:p>
          <a:p>
            <a:r>
              <a:rPr kumimoji="1" lang="ja-JP" altLang="en-US" dirty="0"/>
              <a:t>仕事を突然やめさせられそうになったら？</a:t>
            </a:r>
            <a:endParaRPr kumimoji="1" lang="en-US" altLang="ja-JP" dirty="0"/>
          </a:p>
          <a:p>
            <a:endParaRPr kumimoji="1" lang="ja-JP" altLang="en-US" dirty="0"/>
          </a:p>
        </p:txBody>
      </p:sp>
      <p:pic>
        <p:nvPicPr>
          <p:cNvPr id="1026" name="Picture 2">
            <a:extLst>
              <a:ext uri="{FF2B5EF4-FFF2-40B4-BE49-F238E27FC236}">
                <a16:creationId xmlns:a16="http://schemas.microsoft.com/office/drawing/2014/main" id="{523A9BFD-971E-7E0F-8552-7A07B3CAD5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2409" y="3234195"/>
            <a:ext cx="2038682" cy="2757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194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FCE5F-8A3F-2D79-C815-0E6E1972154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BD3FA33-F03F-F5EC-97DA-4E8B696AD50B}"/>
              </a:ext>
            </a:extLst>
          </p:cNvPr>
          <p:cNvSpPr>
            <a:spLocks noGrp="1"/>
          </p:cNvSpPr>
          <p:nvPr>
            <p:ph type="title"/>
          </p:nvPr>
        </p:nvSpPr>
        <p:spPr>
          <a:xfrm>
            <a:off x="838200" y="865858"/>
            <a:ext cx="10515600" cy="1325563"/>
          </a:xfrm>
        </p:spPr>
        <p:txBody>
          <a:bodyPr>
            <a:normAutofit/>
          </a:bodyPr>
          <a:lstStyle/>
          <a:p>
            <a:r>
              <a:rPr kumimoji="1" lang="ja-JP" altLang="en-US" sz="6600" dirty="0">
                <a:latin typeface="HG創英角ﾎﾟｯﾌﾟ体" panose="040B0A09000000000000" pitchFamily="49" charset="-128"/>
                <a:ea typeface="HG創英角ﾎﾟｯﾌﾟ体" panose="040B0A09000000000000" pitchFamily="49" charset="-128"/>
              </a:rPr>
              <a:t>労働組合の役割</a:t>
            </a:r>
          </a:p>
        </p:txBody>
      </p:sp>
      <p:sp>
        <p:nvSpPr>
          <p:cNvPr id="3" name="コンテンツ プレースホルダー 2">
            <a:extLst>
              <a:ext uri="{FF2B5EF4-FFF2-40B4-BE49-F238E27FC236}">
                <a16:creationId xmlns:a16="http://schemas.microsoft.com/office/drawing/2014/main" id="{A48C0307-7FCB-531B-2AA9-D89FF7A72AEC}"/>
              </a:ext>
            </a:extLst>
          </p:cNvPr>
          <p:cNvSpPr>
            <a:spLocks noGrp="1"/>
          </p:cNvSpPr>
          <p:nvPr>
            <p:ph idx="1"/>
          </p:nvPr>
        </p:nvSpPr>
        <p:spPr>
          <a:xfrm>
            <a:off x="797321" y="2370479"/>
            <a:ext cx="7017360" cy="3800720"/>
          </a:xfrm>
        </p:spPr>
        <p:txBody>
          <a:bodyPr>
            <a:normAutofit lnSpcReduction="10000"/>
          </a:bodyPr>
          <a:lstStyle/>
          <a:p>
            <a:r>
              <a:rPr kumimoji="1" lang="ja-JP" altLang="en-US" sz="2400" dirty="0"/>
              <a:t>職場での嫌がらせや不公平な扱いに悩んだら？</a:t>
            </a:r>
            <a:endParaRPr kumimoji="1" lang="en-US" altLang="ja-JP" sz="2400" dirty="0"/>
          </a:p>
          <a:p>
            <a:endParaRPr kumimoji="1" lang="en-US" altLang="ja-JP" sz="2400" dirty="0"/>
          </a:p>
          <a:p>
            <a:r>
              <a:rPr kumimoji="1" lang="ja-JP" altLang="en-US" sz="2400" dirty="0"/>
              <a:t>働く人の権利を守るために、法律をどのように</a:t>
            </a:r>
            <a:endParaRPr kumimoji="1" lang="en-US" altLang="ja-JP" sz="2400" dirty="0"/>
          </a:p>
          <a:p>
            <a:pPr marL="0" indent="0">
              <a:buNone/>
            </a:pPr>
            <a:r>
              <a:rPr lang="en-US" altLang="ja-JP" sz="2400" dirty="0"/>
              <a:t> </a:t>
            </a:r>
            <a:r>
              <a:rPr kumimoji="1" lang="ja-JP" altLang="en-US" sz="2400" dirty="0"/>
              <a:t>活用する？</a:t>
            </a:r>
            <a:endParaRPr kumimoji="1" lang="en-US" altLang="ja-JP" sz="2400" dirty="0"/>
          </a:p>
          <a:p>
            <a:endParaRPr kumimoji="1" lang="en-US" altLang="ja-JP" sz="2400" dirty="0"/>
          </a:p>
          <a:p>
            <a:r>
              <a:rPr kumimoji="1" lang="ja-JP" altLang="en-US" sz="2400" dirty="0"/>
              <a:t>働いている人たちの意見を会社に伝えるには？</a:t>
            </a:r>
            <a:endParaRPr kumimoji="1" lang="en-US" altLang="ja-JP" sz="2400" dirty="0"/>
          </a:p>
          <a:p>
            <a:endParaRPr kumimoji="1" lang="en-US" altLang="ja-JP" sz="2400" dirty="0"/>
          </a:p>
          <a:p>
            <a:r>
              <a:rPr kumimoji="1" lang="ja-JP" altLang="en-US" sz="2400" dirty="0"/>
              <a:t>困ったときやトラブルがあったとき、どうやっ</a:t>
            </a:r>
            <a:endParaRPr kumimoji="1" lang="en-US" altLang="ja-JP" sz="2400" dirty="0"/>
          </a:p>
          <a:p>
            <a:pPr marL="0" indent="0">
              <a:buNone/>
            </a:pPr>
            <a:r>
              <a:rPr kumimoji="1" lang="ja-JP" altLang="en-US" sz="2400" dirty="0"/>
              <a:t> て解決する？</a:t>
            </a:r>
            <a:endParaRPr kumimoji="1" lang="en-US" altLang="ja-JP" sz="2400" dirty="0"/>
          </a:p>
          <a:p>
            <a:endParaRPr kumimoji="1" lang="en-US" altLang="ja-JP" sz="2400" dirty="0"/>
          </a:p>
          <a:p>
            <a:endParaRPr kumimoji="1" lang="ja-JP" altLang="en-US" sz="2400" dirty="0"/>
          </a:p>
        </p:txBody>
      </p:sp>
      <p:grpSp>
        <p:nvGrpSpPr>
          <p:cNvPr id="7" name="グループ化 6">
            <a:extLst>
              <a:ext uri="{FF2B5EF4-FFF2-40B4-BE49-F238E27FC236}">
                <a16:creationId xmlns:a16="http://schemas.microsoft.com/office/drawing/2014/main" id="{69AF0F7C-AD74-E223-272B-86ABD274C796}"/>
              </a:ext>
            </a:extLst>
          </p:cNvPr>
          <p:cNvGrpSpPr/>
          <p:nvPr/>
        </p:nvGrpSpPr>
        <p:grpSpPr>
          <a:xfrm>
            <a:off x="7806132" y="1468778"/>
            <a:ext cx="4064365" cy="4934449"/>
            <a:chOff x="7806132" y="1143658"/>
            <a:chExt cx="4064365" cy="4934449"/>
          </a:xfrm>
        </p:grpSpPr>
        <p:pic>
          <p:nvPicPr>
            <p:cNvPr id="4" name="図 3">
              <a:extLst>
                <a:ext uri="{FF2B5EF4-FFF2-40B4-BE49-F238E27FC236}">
                  <a16:creationId xmlns:a16="http://schemas.microsoft.com/office/drawing/2014/main" id="{66A9E2E4-A42D-24B2-ECA6-8B80CDFEA1C6}"/>
                </a:ext>
              </a:extLst>
            </p:cNvPr>
            <p:cNvPicPr>
              <a:picLocks noChangeAspect="1"/>
            </p:cNvPicPr>
            <p:nvPr/>
          </p:nvPicPr>
          <p:blipFill rotWithShape="1">
            <a:blip r:embed="rId3">
              <a:extLst>
                <a:ext uri="{28A0092B-C50C-407E-A947-70E740481C1C}">
                  <a14:useLocalDpi xmlns:a14="http://schemas.microsoft.com/office/drawing/2010/main" val="0"/>
                </a:ext>
              </a:extLst>
            </a:blip>
            <a:srcRect l="24578" t="31227" r="24178" b="9809"/>
            <a:stretch/>
          </p:blipFill>
          <p:spPr>
            <a:xfrm>
              <a:off x="7806132" y="1143658"/>
              <a:ext cx="3317626" cy="2147360"/>
            </a:xfrm>
            <a:prstGeom prst="rect">
              <a:avLst/>
            </a:prstGeom>
          </p:spPr>
        </p:pic>
        <p:pic>
          <p:nvPicPr>
            <p:cNvPr id="5" name="図 4">
              <a:extLst>
                <a:ext uri="{FF2B5EF4-FFF2-40B4-BE49-F238E27FC236}">
                  <a16:creationId xmlns:a16="http://schemas.microsoft.com/office/drawing/2014/main" id="{AAD07D56-18B4-286E-19EB-58E26C74DA58}"/>
                </a:ext>
              </a:extLst>
            </p:cNvPr>
            <p:cNvPicPr>
              <a:picLocks noChangeAspect="1"/>
            </p:cNvPicPr>
            <p:nvPr/>
          </p:nvPicPr>
          <p:blipFill rotWithShape="1">
            <a:blip r:embed="rId4">
              <a:extLst>
                <a:ext uri="{28A0092B-C50C-407E-A947-70E740481C1C}">
                  <a14:useLocalDpi xmlns:a14="http://schemas.microsoft.com/office/drawing/2010/main" val="0"/>
                </a:ext>
              </a:extLst>
            </a:blip>
            <a:srcRect l="26193" t="31552" r="25168" b="10359"/>
            <a:stretch/>
          </p:blipFill>
          <p:spPr>
            <a:xfrm>
              <a:off x="7855560" y="3652505"/>
              <a:ext cx="3317626" cy="2228741"/>
            </a:xfrm>
            <a:prstGeom prst="rect">
              <a:avLst/>
            </a:prstGeom>
          </p:spPr>
        </p:pic>
        <p:sp>
          <p:nvSpPr>
            <p:cNvPr id="6" name="テキスト ボックス 5">
              <a:extLst>
                <a:ext uri="{FF2B5EF4-FFF2-40B4-BE49-F238E27FC236}">
                  <a16:creationId xmlns:a16="http://schemas.microsoft.com/office/drawing/2014/main" id="{FB9FFDC9-6783-BB35-7CB7-F817B1F5619C}"/>
                </a:ext>
              </a:extLst>
            </p:cNvPr>
            <p:cNvSpPr txBox="1"/>
            <p:nvPr/>
          </p:nvSpPr>
          <p:spPr>
            <a:xfrm>
              <a:off x="11254944" y="1143658"/>
              <a:ext cx="615553" cy="4934449"/>
            </a:xfrm>
            <a:prstGeom prst="rect">
              <a:avLst/>
            </a:prstGeom>
            <a:noFill/>
          </p:spPr>
          <p:txBody>
            <a:bodyPr vert="eaVert" wrap="square" rtlCol="0">
              <a:spAutoFit/>
            </a:bodyPr>
            <a:lstStyle/>
            <a:p>
              <a:r>
                <a:rPr lang="ja-JP" altLang="en-US" sz="2800" dirty="0"/>
                <a:t>交渉する執行委員長と組合員　　</a:t>
              </a:r>
              <a:endParaRPr kumimoji="1" lang="ja-JP" altLang="en-US" sz="2800" dirty="0"/>
            </a:p>
          </p:txBody>
        </p:sp>
      </p:grpSp>
    </p:spTree>
    <p:extLst>
      <p:ext uri="{BB962C8B-B14F-4D97-AF65-F5344CB8AC3E}">
        <p14:creationId xmlns:p14="http://schemas.microsoft.com/office/powerpoint/2010/main" val="3975098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14CEA-97C1-44B0-79AA-9E75F48C173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681C76C-B11D-D316-ED44-8678EC441BEB}"/>
              </a:ext>
            </a:extLst>
          </p:cNvPr>
          <p:cNvSpPr>
            <a:spLocks noGrp="1"/>
          </p:cNvSpPr>
          <p:nvPr>
            <p:ph type="title"/>
          </p:nvPr>
        </p:nvSpPr>
        <p:spPr>
          <a:xfrm>
            <a:off x="838199" y="865858"/>
            <a:ext cx="10906125" cy="1325563"/>
          </a:xfrm>
        </p:spPr>
        <p:txBody>
          <a:bodyPr>
            <a:normAutofit fontScale="90000"/>
          </a:bodyPr>
          <a:lstStyle/>
          <a:p>
            <a:r>
              <a:rPr kumimoji="1" lang="ja-JP" altLang="en-US" sz="6600" dirty="0">
                <a:latin typeface="HG創英角ﾎﾟｯﾌﾟ体" panose="040B0A09000000000000" pitchFamily="49" charset="-128"/>
                <a:ea typeface="HG創英角ﾎﾟｯﾌﾟ体" panose="040B0A09000000000000" pitchFamily="49" charset="-128"/>
              </a:rPr>
              <a:t>労働組合に入る</a:t>
            </a:r>
            <a:r>
              <a:rPr lang="en-US" altLang="ja-JP" sz="6600" dirty="0">
                <a:latin typeface="HG創英角ﾎﾟｯﾌﾟ体" panose="040B0A09000000000000" pitchFamily="49" charset="-128"/>
                <a:ea typeface="HG創英角ﾎﾟｯﾌﾟ体" panose="040B0A09000000000000" pitchFamily="49" charset="-128"/>
              </a:rPr>
              <a:t>4</a:t>
            </a:r>
            <a:r>
              <a:rPr lang="ja-JP" altLang="en-US" sz="6600" dirty="0">
                <a:latin typeface="HG創英角ﾎﾟｯﾌﾟ体" panose="040B0A09000000000000" pitchFamily="49" charset="-128"/>
                <a:ea typeface="HG創英角ﾎﾟｯﾌﾟ体" panose="040B0A09000000000000" pitchFamily="49" charset="-128"/>
              </a:rPr>
              <a:t>つの</a:t>
            </a:r>
            <a:r>
              <a:rPr kumimoji="1" lang="ja-JP" altLang="en-US" sz="6600" dirty="0">
                <a:latin typeface="HG創英角ﾎﾟｯﾌﾟ体" panose="040B0A09000000000000" pitchFamily="49" charset="-128"/>
                <a:ea typeface="HG創英角ﾎﾟｯﾌﾟ体" panose="040B0A09000000000000" pitchFamily="49" charset="-128"/>
              </a:rPr>
              <a:t>メリット</a:t>
            </a:r>
          </a:p>
        </p:txBody>
      </p:sp>
      <p:sp>
        <p:nvSpPr>
          <p:cNvPr id="3" name="コンテンツ プレースホルダー 2">
            <a:extLst>
              <a:ext uri="{FF2B5EF4-FFF2-40B4-BE49-F238E27FC236}">
                <a16:creationId xmlns:a16="http://schemas.microsoft.com/office/drawing/2014/main" id="{8B231E7E-F7DA-4022-9B3A-A9106F526A16}"/>
              </a:ext>
            </a:extLst>
          </p:cNvPr>
          <p:cNvSpPr>
            <a:spLocks noGrp="1"/>
          </p:cNvSpPr>
          <p:nvPr>
            <p:ph idx="1"/>
          </p:nvPr>
        </p:nvSpPr>
        <p:spPr>
          <a:xfrm>
            <a:off x="1231900" y="2400300"/>
            <a:ext cx="9728200" cy="3179336"/>
          </a:xfrm>
        </p:spPr>
        <p:txBody>
          <a:bodyPr>
            <a:noAutofit/>
          </a:bodyPr>
          <a:lstStyle/>
          <a:p>
            <a:r>
              <a:rPr kumimoji="1" lang="ja-JP" altLang="en-US" sz="2400" dirty="0"/>
              <a:t>安心して働ける</a:t>
            </a:r>
            <a:endParaRPr kumimoji="1" lang="en-US" altLang="ja-JP" sz="2400" dirty="0"/>
          </a:p>
          <a:p>
            <a:endParaRPr kumimoji="1" lang="en-US" altLang="ja-JP" sz="2400" dirty="0"/>
          </a:p>
          <a:p>
            <a:r>
              <a:rPr kumimoji="1" lang="ja-JP" altLang="en-US" sz="2400" dirty="0"/>
              <a:t>お給料や条件が良くなる可能性がある</a:t>
            </a:r>
            <a:endParaRPr kumimoji="1" lang="en-US" altLang="ja-JP" sz="2400" dirty="0"/>
          </a:p>
          <a:p>
            <a:endParaRPr kumimoji="1" lang="en-US" altLang="ja-JP" sz="2400" dirty="0"/>
          </a:p>
          <a:p>
            <a:r>
              <a:rPr kumimoji="1" lang="ja-JP" altLang="en-US" sz="2400" dirty="0"/>
              <a:t>みんなで意見を伝えられる</a:t>
            </a:r>
            <a:endParaRPr kumimoji="1" lang="en-US" altLang="ja-JP" sz="2400" dirty="0"/>
          </a:p>
          <a:p>
            <a:endParaRPr kumimoji="1" lang="en-US" altLang="ja-JP" sz="2400" dirty="0"/>
          </a:p>
          <a:p>
            <a:r>
              <a:rPr kumimoji="1" lang="ja-JP" altLang="en-US" sz="2400" dirty="0"/>
              <a:t>将来への知識になる</a:t>
            </a:r>
            <a:endParaRPr kumimoji="1" lang="ja-JP" altLang="en-US" sz="2050" dirty="0"/>
          </a:p>
        </p:txBody>
      </p:sp>
      <p:grpSp>
        <p:nvGrpSpPr>
          <p:cNvPr id="5" name="グループ化 4">
            <a:extLst>
              <a:ext uri="{FF2B5EF4-FFF2-40B4-BE49-F238E27FC236}">
                <a16:creationId xmlns:a16="http://schemas.microsoft.com/office/drawing/2014/main" id="{5D25B49D-AF4C-D830-FD88-C52DC2B4F5AA}"/>
              </a:ext>
            </a:extLst>
          </p:cNvPr>
          <p:cNvGrpSpPr/>
          <p:nvPr/>
        </p:nvGrpSpPr>
        <p:grpSpPr>
          <a:xfrm>
            <a:off x="7240408" y="2812806"/>
            <a:ext cx="4503916" cy="2766830"/>
            <a:chOff x="7301504" y="3756634"/>
            <a:chExt cx="4503916" cy="2766830"/>
          </a:xfrm>
        </p:grpSpPr>
        <p:pic>
          <p:nvPicPr>
            <p:cNvPr id="2052" name="Picture 4">
              <a:extLst>
                <a:ext uri="{FF2B5EF4-FFF2-40B4-BE49-F238E27FC236}">
                  <a16:creationId xmlns:a16="http://schemas.microsoft.com/office/drawing/2014/main" id="{F78F9209-FA7E-EFFC-62A2-E20EC4ECE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5380" y="3962776"/>
              <a:ext cx="1849978" cy="25606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B73B002E-D9E9-FD00-18AC-13F05971EA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8995" y="3918172"/>
              <a:ext cx="1799288" cy="256068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2A2A5776-213E-DB18-0FC7-C91F01A27E5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958" t="29088" r="75373" b="35603"/>
            <a:stretch/>
          </p:blipFill>
          <p:spPr bwMode="auto">
            <a:xfrm rot="7460644">
              <a:off x="11044091" y="3479313"/>
              <a:ext cx="484007" cy="10386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a:extLst>
                <a:ext uri="{FF2B5EF4-FFF2-40B4-BE49-F238E27FC236}">
                  <a16:creationId xmlns:a16="http://schemas.microsoft.com/office/drawing/2014/main" id="{B93F3F8C-FD51-5E74-2EEB-A232DC0FA3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958" t="29088" r="75373" b="35603"/>
            <a:stretch/>
          </p:blipFill>
          <p:spPr bwMode="auto">
            <a:xfrm rot="3009094">
              <a:off x="7578825" y="3612274"/>
              <a:ext cx="484007" cy="103865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テキスト ボックス 6">
            <a:extLst>
              <a:ext uri="{FF2B5EF4-FFF2-40B4-BE49-F238E27FC236}">
                <a16:creationId xmlns:a16="http://schemas.microsoft.com/office/drawing/2014/main" id="{E98D303D-75EB-719C-7439-D55EDEBBE369}"/>
              </a:ext>
            </a:extLst>
          </p:cNvPr>
          <p:cNvSpPr txBox="1"/>
          <p:nvPr/>
        </p:nvSpPr>
        <p:spPr>
          <a:xfrm>
            <a:off x="1263432" y="5785426"/>
            <a:ext cx="9015686" cy="523220"/>
          </a:xfrm>
          <a:prstGeom prst="rect">
            <a:avLst/>
          </a:prstGeom>
          <a:noFill/>
        </p:spPr>
        <p:txBody>
          <a:bodyPr vert="horz" wrap="square" rtlCol="0">
            <a:spAutoFit/>
          </a:bodyPr>
          <a:lstStyle/>
          <a:p>
            <a:pPr algn="r"/>
            <a:r>
              <a:rPr lang="ja-JP" altLang="en-US" sz="2800" dirty="0">
                <a:latin typeface="HGS創英角ﾎﾟｯﾌﾟ体" panose="040B0A00000000000000" pitchFamily="50" charset="-128"/>
                <a:ea typeface="HGS創英角ﾎﾟｯﾌﾟ体" panose="040B0A00000000000000" pitchFamily="50" charset="-128"/>
              </a:rPr>
              <a:t>働き方の決定に「発言」し、関わることができる</a:t>
            </a:r>
            <a:endParaRPr kumimoji="1" lang="ja-JP" altLang="en-US" dirty="0"/>
          </a:p>
        </p:txBody>
      </p:sp>
    </p:spTree>
    <p:extLst>
      <p:ext uri="{BB962C8B-B14F-4D97-AF65-F5344CB8AC3E}">
        <p14:creationId xmlns:p14="http://schemas.microsoft.com/office/powerpoint/2010/main" val="229690293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1828</TotalTime>
  <Words>4329</Words>
  <Application>Microsoft Office PowerPoint</Application>
  <PresentationFormat>ワイド画面</PresentationFormat>
  <Paragraphs>415</Paragraphs>
  <Slides>26</Slides>
  <Notes>26</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26</vt:i4>
      </vt:variant>
    </vt:vector>
  </HeadingPairs>
  <TitlesOfParts>
    <vt:vector size="35" baseType="lpstr">
      <vt:lpstr>HGP創英角ﾎﾟｯﾌﾟ体</vt:lpstr>
      <vt:lpstr>HGS創英角ﾎﾟｯﾌﾟ体</vt:lpstr>
      <vt:lpstr>HG創英角ﾎﾟｯﾌﾟ体</vt:lpstr>
      <vt:lpstr>Meiryo UI</vt:lpstr>
      <vt:lpstr>游ゴシック</vt:lpstr>
      <vt:lpstr>游ゴシック Light</vt:lpstr>
      <vt:lpstr>Arial</vt:lpstr>
      <vt:lpstr>Wingdings</vt:lpstr>
      <vt:lpstr>Office テーマ</vt:lpstr>
      <vt:lpstr>新入職員の皆さん ご入職おめでとうございます</vt:lpstr>
      <vt:lpstr>自己紹介</vt:lpstr>
      <vt:lpstr>組合員の職員たち</vt:lpstr>
      <vt:lpstr>本日のお話しは２点</vt:lpstr>
      <vt:lpstr>労働組合って聞いたことある？</vt:lpstr>
      <vt:lpstr>労働組合って何？</vt:lpstr>
      <vt:lpstr>労働組合の役割</vt:lpstr>
      <vt:lpstr>労働組合の役割</vt:lpstr>
      <vt:lpstr>労働組合に入る4つのメリット</vt:lpstr>
      <vt:lpstr>なぜ組合費を払う必要があるの？</vt:lpstr>
      <vt:lpstr>組合費はどれくらい？ 何に使われているの？</vt:lpstr>
      <vt:lpstr>どうやって労働組合に入るの？</vt:lpstr>
      <vt:lpstr>よくある質問にお答えします</vt:lpstr>
      <vt:lpstr>労働組合を知ってもらうために</vt:lpstr>
      <vt:lpstr>PowerPoint プレゼンテーション</vt:lpstr>
      <vt:lpstr>組合は今、何をしている？</vt:lpstr>
      <vt:lpstr>白衣を守る平和への誓い</vt:lpstr>
      <vt:lpstr>組合員はさらに２つの福利厚生</vt:lpstr>
      <vt:lpstr>　 医労連共済って？</vt:lpstr>
      <vt:lpstr>　 医労連共済の給付事例</vt:lpstr>
      <vt:lpstr>PowerPoint プレゼンテーション</vt:lpstr>
      <vt:lpstr>「ろうきん」はどこがお得なの？</vt:lpstr>
      <vt:lpstr>「ろうきん」はどこがお得なの？</vt:lpstr>
      <vt:lpstr>「ろうきん」を使うメリットは何？</vt:lpstr>
      <vt:lpstr>労働組合事務所の場所</vt:lpstr>
      <vt:lpstr>労働組合の大切さ</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IROREN-PC19</dc:creator>
  <cp:lastModifiedBy>IROREN-PC19</cp:lastModifiedBy>
  <cp:revision>70</cp:revision>
  <cp:lastPrinted>2025-01-31T09:16:45Z</cp:lastPrinted>
  <dcterms:created xsi:type="dcterms:W3CDTF">2024-11-22T02:28:37Z</dcterms:created>
  <dcterms:modified xsi:type="dcterms:W3CDTF">2025-03-07T05:34:03Z</dcterms:modified>
</cp:coreProperties>
</file>