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2.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3.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4.xml" ContentType="application/vnd.openxmlformats-officedocument.drawingml.chartshapes+xml"/>
  <Override PartName="/ppt/notesSlides/notesSlide3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5.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6.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7.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8.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9.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9.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10.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50"/>
  </p:notesMasterIdLst>
  <p:handoutMasterIdLst>
    <p:handoutMasterId r:id="rId51"/>
  </p:handoutMasterIdLst>
  <p:sldIdLst>
    <p:sldId id="256" r:id="rId2"/>
    <p:sldId id="258" r:id="rId3"/>
    <p:sldId id="259" r:id="rId4"/>
    <p:sldId id="276" r:id="rId5"/>
    <p:sldId id="329" r:id="rId6"/>
    <p:sldId id="330" r:id="rId7"/>
    <p:sldId id="331" r:id="rId8"/>
    <p:sldId id="332" r:id="rId9"/>
    <p:sldId id="292" r:id="rId10"/>
    <p:sldId id="295" r:id="rId11"/>
    <p:sldId id="301" r:id="rId12"/>
    <p:sldId id="308" r:id="rId13"/>
    <p:sldId id="306" r:id="rId14"/>
    <p:sldId id="314" r:id="rId15"/>
    <p:sldId id="311" r:id="rId16"/>
    <p:sldId id="328" r:id="rId17"/>
    <p:sldId id="313" r:id="rId18"/>
    <p:sldId id="296" r:id="rId19"/>
    <p:sldId id="312" r:id="rId20"/>
    <p:sldId id="309" r:id="rId21"/>
    <p:sldId id="323" r:id="rId22"/>
    <p:sldId id="310" r:id="rId23"/>
    <p:sldId id="297" r:id="rId24"/>
    <p:sldId id="307" r:id="rId25"/>
    <p:sldId id="302" r:id="rId26"/>
    <p:sldId id="322" r:id="rId27"/>
    <p:sldId id="299" r:id="rId28"/>
    <p:sldId id="303" r:id="rId29"/>
    <p:sldId id="315" r:id="rId30"/>
    <p:sldId id="316" r:id="rId31"/>
    <p:sldId id="298" r:id="rId32"/>
    <p:sldId id="277" r:id="rId33"/>
    <p:sldId id="269" r:id="rId34"/>
    <p:sldId id="305" r:id="rId35"/>
    <p:sldId id="320" r:id="rId36"/>
    <p:sldId id="321" r:id="rId37"/>
    <p:sldId id="300" r:id="rId38"/>
    <p:sldId id="317" r:id="rId39"/>
    <p:sldId id="304" r:id="rId40"/>
    <p:sldId id="318" r:id="rId41"/>
    <p:sldId id="270" r:id="rId42"/>
    <p:sldId id="289" r:id="rId43"/>
    <p:sldId id="319" r:id="rId44"/>
    <p:sldId id="324" r:id="rId45"/>
    <p:sldId id="325" r:id="rId46"/>
    <p:sldId id="326" r:id="rId47"/>
    <p:sldId id="327" r:id="rId48"/>
    <p:sldId id="290" r:id="rId49"/>
  </p:sldIdLst>
  <p:sldSz cx="12192000" cy="68580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CC"/>
    <a:srgbClr val="FFFF66"/>
    <a:srgbClr val="FFCCFF"/>
    <a:srgbClr val="FF3399"/>
    <a:srgbClr val="CC66FF"/>
    <a:srgbClr val="FF5050"/>
    <a:srgbClr val="33CC33"/>
    <a:srgbClr val="66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77547" autoAdjust="0"/>
  </p:normalViewPr>
  <p:slideViewPr>
    <p:cSldViewPr snapToGrid="0">
      <p:cViewPr varScale="1">
        <p:scale>
          <a:sx n="56" d="100"/>
          <a:sy n="56" d="100"/>
        </p:scale>
        <p:origin x="90" y="390"/>
      </p:cViewPr>
      <p:guideLst/>
    </p:cSldViewPr>
  </p:slideViewPr>
  <p:notesTextViewPr>
    <p:cViewPr>
      <p:scale>
        <a:sx n="1" d="1"/>
        <a:sy n="1" d="1"/>
      </p:scale>
      <p:origin x="0" y="0"/>
    </p:cViewPr>
  </p:notesText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atsuda\Desktop\&#22259;&#34920;0903\&#21336;&#32020;&#21839;10&#24179;&#22343;&#65374;&#21839;23.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7.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8.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1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ja-JP" altLang="en-US" sz="1800" dirty="0">
                <a:solidFill>
                  <a:sysClr val="windowText" lastClr="000000"/>
                </a:solidFill>
              </a:rPr>
              <a:t>１年前に比べた仕事量</a:t>
            </a:r>
            <a:endParaRPr lang="ja-JP" sz="1800" dirty="0">
              <a:solidFill>
                <a:sysClr val="windowText" lastClr="000000"/>
              </a:solidFill>
            </a:endParaRPr>
          </a:p>
        </c:rich>
      </c:tx>
      <c:layout>
        <c:manualLayout>
          <c:xMode val="edge"/>
          <c:yMode val="edge"/>
          <c:x val="0.46125283727519883"/>
          <c:y val="3.3893379221637029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ja-JP"/>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186491720723572E-2"/>
          <c:y val="0.1601177336276674"/>
          <c:w val="0.93876132170339088"/>
          <c:h val="0.83988226637233254"/>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layout>
                <c:manualLayout>
                  <c:x val="-0.16423111047597838"/>
                  <c:y val="0.15881420451582623"/>
                </c:manualLayout>
              </c:layout>
              <c:tx>
                <c:rich>
                  <a:bodyPr/>
                  <a:lstStyle/>
                  <a:p>
                    <a:r>
                      <a:rPr lang="ja-JP" altLang="en-US"/>
                      <a:t>大幅に増えた</a:t>
                    </a:r>
                    <a:r>
                      <a:rPr lang="en-US" altLang="ja-JP"/>
                      <a:t>21.3</a:t>
                    </a:r>
                    <a:r>
                      <a:rPr lang="ja-JP" altLang="en-US"/>
                      <a:t>％</a:t>
                    </a:r>
                  </a:p>
                </c:rich>
              </c:tx>
              <c:dLblPos val="bestFit"/>
              <c:showLegendKey val="0"/>
              <c:showVal val="0"/>
              <c:showCatName val="0"/>
              <c:showSerName val="0"/>
              <c:showPercent val="1"/>
              <c:showBubbleSize val="0"/>
              <c:extLst>
                <c:ext xmlns:c15="http://schemas.microsoft.com/office/drawing/2012/chart" uri="{CE6537A1-D6FC-4f65-9D91-7224C49458BB}">
                  <c15:layout>
                    <c:manualLayout>
                      <c:w val="0.30489070253079681"/>
                      <c:h val="0.15111111111111108"/>
                    </c:manualLayout>
                  </c15:layout>
                </c:ext>
              </c:extLst>
            </c:dLbl>
            <c:dLbl>
              <c:idx val="1"/>
              <c:layout>
                <c:manualLayout>
                  <c:x val="-0.24630227790869216"/>
                  <c:y val="-0.22203749531308586"/>
                </c:manualLayout>
              </c:layout>
              <c:tx>
                <c:rich>
                  <a:bodyPr/>
                  <a:lstStyle/>
                  <a:p>
                    <a:r>
                      <a:rPr lang="ja-JP" altLang="en-US"/>
                      <a:t>若干増えた</a:t>
                    </a:r>
                    <a:r>
                      <a:rPr lang="en-US" altLang="ja-JP"/>
                      <a:t>36.7</a:t>
                    </a:r>
                    <a:r>
                      <a:rPr lang="ja-JP" altLang="en-US"/>
                      <a:t>％</a:t>
                    </a:r>
                  </a:p>
                </c:rich>
              </c:tx>
              <c:dLblPos val="bestFit"/>
              <c:showLegendKey val="0"/>
              <c:showVal val="0"/>
              <c:showCatName val="0"/>
              <c:showSerName val="0"/>
              <c:showPercent val="1"/>
              <c:showBubbleSize val="0"/>
              <c:extLst>
                <c:ext xmlns:c15="http://schemas.microsoft.com/office/drawing/2012/chart" uri="{CE6537A1-D6FC-4f65-9D91-7224C49458BB}">
                  <c15:layout>
                    <c:manualLayout>
                      <c:w val="0.27416058394160586"/>
                      <c:h val="0.15111111111111108"/>
                    </c:manualLayout>
                  </c15:layout>
                </c:ext>
              </c:extLst>
            </c:dLbl>
            <c:dLbl>
              <c:idx val="2"/>
              <c:layout>
                <c:manualLayout>
                  <c:x val="0.13933706171824245"/>
                  <c:y val="-9.1171947877376314E-2"/>
                </c:manualLayout>
              </c:layout>
              <c:tx>
                <c:rich>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r>
                      <a:rPr lang="ja-JP" altLang="en-US" sz="1400" dirty="0">
                        <a:solidFill>
                          <a:sysClr val="windowText" lastClr="000000"/>
                        </a:solidFill>
                      </a:rPr>
                      <a:t>変わらない</a:t>
                    </a:r>
                    <a:r>
                      <a:rPr lang="en-US" altLang="ja-JP" sz="1400" dirty="0">
                        <a:solidFill>
                          <a:sysClr val="windowText" lastClr="000000"/>
                        </a:solidFill>
                      </a:rPr>
                      <a:t>31.3</a:t>
                    </a:r>
                    <a:r>
                      <a:rPr lang="ja-JP" altLang="en-US" sz="1400" dirty="0">
                        <a:solidFill>
                          <a:sysClr val="windowText" lastClr="000000"/>
                        </a:solidFill>
                      </a:rPr>
                      <a:t>％</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layout>
                    <c:manualLayout>
                      <c:w val="0.23834054140777947"/>
                      <c:h val="0.13359939279113289"/>
                    </c:manualLayout>
                  </c15:layout>
                </c:ext>
              </c:extLst>
            </c:dLbl>
            <c:dLbl>
              <c:idx val="3"/>
              <c:layout>
                <c:manualLayout>
                  <c:x val="-8.0247874180598436E-2"/>
                  <c:y val="3.0817124680606978E-2"/>
                </c:manualLayout>
              </c:layout>
              <c:tx>
                <c:rich>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r>
                      <a:rPr lang="ja-JP" altLang="en-US" sz="1200"/>
                      <a:t>若干減った</a:t>
                    </a:r>
                    <a:r>
                      <a:rPr lang="en-US" altLang="ja-JP" sz="1200"/>
                      <a:t>4.4</a:t>
                    </a:r>
                    <a:r>
                      <a:rPr lang="ja-JP" altLang="en-US" sz="1200"/>
                      <a:t>％</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layout>
                    <c:manualLayout>
                      <c:w val="0.19108374487887717"/>
                      <c:h val="0.11579102281089035"/>
                    </c:manualLayout>
                  </c15:layout>
                </c:ext>
              </c:extLst>
            </c:dLbl>
            <c:dLbl>
              <c:idx val="4"/>
              <c:layout>
                <c:manualLayout>
                  <c:x val="3.422944033020664E-2"/>
                  <c:y val="-2.1788253289530869E-2"/>
                </c:manualLayout>
              </c:layout>
              <c:tx>
                <c:rich>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r>
                      <a:rPr lang="ja-JP" altLang="en-US" sz="1200" dirty="0"/>
                      <a:t>大幅に減った</a:t>
                    </a:r>
                    <a:fld id="{375C6AC3-1E60-435D-87D6-B1131AED80EC}" type="PERCENTAGE">
                      <a:rPr lang="en-US" altLang="ja-JP" sz="1200"/>
                      <a:pPr>
                        <a:defRPr sz="1200">
                          <a:solidFill>
                            <a:sysClr val="windowText" lastClr="000000"/>
                          </a:solidFill>
                        </a:defRPr>
                      </a:pPr>
                      <a:t>[パーセンテージ]</a:t>
                    </a:fld>
                    <a:endParaRPr lang="ja-JP" altLang="en-US" sz="1200"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layout>
                    <c:manualLayout>
                      <c:w val="0.17156561481090532"/>
                      <c:h val="0.11596762325239145"/>
                    </c:manualLayout>
                  </c15:layout>
                  <c15:dlblFieldTable/>
                  <c15:showDataLabelsRange val="0"/>
                </c:ext>
              </c:extLst>
            </c:dLbl>
            <c:dLbl>
              <c:idx val="5"/>
              <c:layout>
                <c:manualLayout>
                  <c:x val="5.5667799677192813E-2"/>
                  <c:y val="0.10968474967119177"/>
                </c:manualLayout>
              </c:layout>
              <c:tx>
                <c:rich>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r>
                      <a:rPr lang="ja-JP" altLang="en-US" sz="1200"/>
                      <a:t>ＮＡ</a:t>
                    </a:r>
                    <a:r>
                      <a:rPr lang="en-US" altLang="ja-JP" sz="1200"/>
                      <a:t>5.4</a:t>
                    </a:r>
                    <a:r>
                      <a:rPr lang="ja-JP" altLang="en-US" sz="1200"/>
                      <a:t>％</a:t>
                    </a:r>
                    <a:endParaRPr lang="en-US" altLang="ja-JP" sz="120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layout>
                    <c:manualLayout>
                      <c:w val="0.10822544600782556"/>
                      <c:h val="0.11243561442236936"/>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Sheet1!$G$2:$G$7</c:f>
              <c:strCache>
                <c:ptCount val="6"/>
                <c:pt idx="0">
                  <c:v>大幅に増えた</c:v>
                </c:pt>
                <c:pt idx="1">
                  <c:v>若干増えた</c:v>
                </c:pt>
                <c:pt idx="2">
                  <c:v>変わらない</c:v>
                </c:pt>
                <c:pt idx="3">
                  <c:v>若干減った</c:v>
                </c:pt>
                <c:pt idx="4">
                  <c:v>大幅に減った</c:v>
                </c:pt>
                <c:pt idx="5">
                  <c:v>ＮＡ</c:v>
                </c:pt>
              </c:strCache>
            </c:strRef>
          </c:cat>
          <c:val>
            <c:numRef>
              <c:f>Sheet1!$H$2:$H$7</c:f>
              <c:numCache>
                <c:formatCode>General</c:formatCode>
                <c:ptCount val="6"/>
                <c:pt idx="0">
                  <c:v>22</c:v>
                </c:pt>
                <c:pt idx="1">
                  <c:v>36.700000000000003</c:v>
                </c:pt>
                <c:pt idx="2">
                  <c:v>31.3</c:v>
                </c:pt>
                <c:pt idx="3">
                  <c:v>4.4000000000000004</c:v>
                </c:pt>
                <c:pt idx="4">
                  <c:v>1</c:v>
                </c:pt>
                <c:pt idx="5">
                  <c:v>5.4</c:v>
                </c:pt>
              </c:numCache>
            </c:numRef>
          </c:val>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ja-JP" altLang="en-US" sz="2000" dirty="0">
                <a:solidFill>
                  <a:sysClr val="windowText" lastClr="000000"/>
                </a:solidFill>
              </a:rPr>
              <a:t>賃金不払い労働の主な業務</a:t>
            </a:r>
            <a:endParaRPr lang="ja-JP" sz="2000" dirty="0">
              <a:solidFill>
                <a:sysClr val="windowText" lastClr="000000"/>
              </a:solidFill>
            </a:endParaRPr>
          </a:p>
        </c:rich>
      </c:tx>
      <c:layout>
        <c:manualLayout>
          <c:xMode val="edge"/>
          <c:yMode val="edge"/>
          <c:x val="0.36836269099397639"/>
          <c:y val="1.3397166200461693E-2"/>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ja-JP"/>
        </a:p>
      </c:txPr>
    </c:title>
    <c:autoTitleDeleted val="0"/>
    <c:plotArea>
      <c:layout>
        <c:manualLayout>
          <c:layoutTarget val="inner"/>
          <c:xMode val="edge"/>
          <c:yMode val="edge"/>
          <c:x val="5.8126276143198721E-2"/>
          <c:y val="0.14196727979450802"/>
          <c:w val="0.92454619147205253"/>
          <c:h val="0.60700204122177936"/>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1"/>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2"/>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問13!$C$4:$K$4</c:f>
              <c:strCache>
                <c:ptCount val="9"/>
                <c:pt idx="0">
                  <c:v>①患者への
対応</c:v>
                </c:pt>
                <c:pt idx="1">
                  <c:v>②情報収集</c:v>
                </c:pt>
                <c:pt idx="2">
                  <c:v>③記録</c:v>
                </c:pt>
                <c:pt idx="3">
                  <c:v>④研修</c:v>
                </c:pt>
                <c:pt idx="4">
                  <c:v>⑤各種
委員会</c:v>
                </c:pt>
                <c:pt idx="5">
                  <c:v>⑥研修と各種
委員会以外
の諸会議</c:v>
                </c:pt>
                <c:pt idx="6">
                  <c:v>⑦機器の立ち
上げなど
仕事の準備</c:v>
                </c:pt>
                <c:pt idx="7">
                  <c:v>⑧その他</c:v>
                </c:pt>
                <c:pt idx="8">
                  <c:v>NA</c:v>
                </c:pt>
              </c:strCache>
            </c:strRef>
          </c:cat>
          <c:val>
            <c:numRef>
              <c:f>問13!$C$5:$K$5</c:f>
              <c:numCache>
                <c:formatCode>0.0%</c:formatCode>
                <c:ptCount val="9"/>
                <c:pt idx="0">
                  <c:v>0.42177410818249178</c:v>
                </c:pt>
                <c:pt idx="1">
                  <c:v>0.50984439504604639</c:v>
                </c:pt>
                <c:pt idx="2">
                  <c:v>0.59907907272149885</c:v>
                </c:pt>
                <c:pt idx="3">
                  <c:v>0.11770932571186619</c:v>
                </c:pt>
                <c:pt idx="4">
                  <c:v>0.14152641050068804</c:v>
                </c:pt>
                <c:pt idx="5">
                  <c:v>7.4891499947073142E-2</c:v>
                </c:pt>
                <c:pt idx="6">
                  <c:v>8.5900285805017462E-2</c:v>
                </c:pt>
                <c:pt idx="7">
                  <c:v>0.11363395787022335</c:v>
                </c:pt>
                <c:pt idx="8">
                  <c:v>1.4078543452948025E-2</c:v>
                </c:pt>
              </c:numCache>
            </c:numRef>
          </c:val>
        </c:ser>
        <c:dLbls>
          <c:dLblPos val="outEnd"/>
          <c:showLegendKey val="0"/>
          <c:showVal val="1"/>
          <c:showCatName val="0"/>
          <c:showSerName val="0"/>
          <c:showPercent val="0"/>
          <c:showBubbleSize val="0"/>
        </c:dLbls>
        <c:gapWidth val="100"/>
        <c:overlap val="-24"/>
        <c:axId val="472109936"/>
        <c:axId val="472110328"/>
      </c:barChart>
      <c:catAx>
        <c:axId val="472109936"/>
        <c:scaling>
          <c:orientation val="minMax"/>
        </c:scaling>
        <c:delete val="0"/>
        <c:axPos val="b"/>
        <c:numFmt formatCode="0%"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ja-JP"/>
          </a:p>
        </c:txPr>
        <c:crossAx val="472110328"/>
        <c:crosses val="autoZero"/>
        <c:auto val="0"/>
        <c:lblAlgn val="ctr"/>
        <c:lblOffset val="100"/>
        <c:noMultiLvlLbl val="0"/>
      </c:catAx>
      <c:valAx>
        <c:axId val="4721103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210993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ja-JP" sz="2000" dirty="0">
                <a:solidFill>
                  <a:schemeClr val="tx1"/>
                </a:solidFill>
              </a:rPr>
              <a:t>年次有給休暇の取得　</a:t>
            </a:r>
            <a:r>
              <a:rPr lang="en-US" sz="2000" dirty="0">
                <a:solidFill>
                  <a:schemeClr val="tx1"/>
                </a:solidFill>
              </a:rPr>
              <a:t>※</a:t>
            </a:r>
            <a:r>
              <a:rPr lang="ja-JP" sz="2000" dirty="0">
                <a:solidFill>
                  <a:schemeClr val="tx1"/>
                </a:solidFill>
              </a:rPr>
              <a:t>勤続</a:t>
            </a:r>
            <a:r>
              <a:rPr lang="en-US" sz="2000" dirty="0">
                <a:solidFill>
                  <a:schemeClr val="tx1"/>
                </a:solidFill>
              </a:rPr>
              <a:t>1</a:t>
            </a:r>
            <a:r>
              <a:rPr lang="ja-JP" sz="2000" dirty="0">
                <a:solidFill>
                  <a:schemeClr val="tx1"/>
                </a:solidFill>
              </a:rPr>
              <a:t>年未満を除く</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6.1144576871593408E-2"/>
          <c:y val="0.20932961445680853"/>
          <c:w val="0.92647306220483316"/>
          <c:h val="0.5549586188375033"/>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問15図!$B$2:$B$23</c:f>
              <c:strCache>
                <c:ptCount val="22"/>
                <c:pt idx="0">
                  <c:v>20日
以上</c:v>
                </c:pt>
                <c:pt idx="1">
                  <c:v>19日</c:v>
                </c:pt>
                <c:pt idx="2">
                  <c:v>18日</c:v>
                </c:pt>
                <c:pt idx="3">
                  <c:v>17日</c:v>
                </c:pt>
                <c:pt idx="4">
                  <c:v>16日</c:v>
                </c:pt>
                <c:pt idx="5">
                  <c:v>15日</c:v>
                </c:pt>
                <c:pt idx="6">
                  <c:v>14日</c:v>
                </c:pt>
                <c:pt idx="7">
                  <c:v>13日</c:v>
                </c:pt>
                <c:pt idx="8">
                  <c:v>12日</c:v>
                </c:pt>
                <c:pt idx="9">
                  <c:v>11日</c:v>
                </c:pt>
                <c:pt idx="10">
                  <c:v>10日</c:v>
                </c:pt>
                <c:pt idx="11">
                  <c:v>9日</c:v>
                </c:pt>
                <c:pt idx="12">
                  <c:v>8日</c:v>
                </c:pt>
                <c:pt idx="13">
                  <c:v>7日</c:v>
                </c:pt>
                <c:pt idx="14">
                  <c:v>6日</c:v>
                </c:pt>
                <c:pt idx="15">
                  <c:v>5日</c:v>
                </c:pt>
                <c:pt idx="16">
                  <c:v>4日</c:v>
                </c:pt>
                <c:pt idx="17">
                  <c:v>3日</c:v>
                </c:pt>
                <c:pt idx="18">
                  <c:v>2日</c:v>
                </c:pt>
                <c:pt idx="19">
                  <c:v>1日</c:v>
                </c:pt>
                <c:pt idx="20">
                  <c:v>0日</c:v>
                </c:pt>
                <c:pt idx="21">
                  <c:v>NA</c:v>
                </c:pt>
              </c:strCache>
            </c:strRef>
          </c:cat>
          <c:val>
            <c:numRef>
              <c:f>問15図!$C$2:$C$23</c:f>
              <c:numCache>
                <c:formatCode>0.0%</c:formatCode>
                <c:ptCount val="22"/>
                <c:pt idx="0">
                  <c:v>5.5056583438117479E-2</c:v>
                </c:pt>
                <c:pt idx="1">
                  <c:v>1.7843242919585653E-2</c:v>
                </c:pt>
                <c:pt idx="2">
                  <c:v>1.7304353032752531E-2</c:v>
                </c:pt>
                <c:pt idx="3">
                  <c:v>9.7299562900425123E-3</c:v>
                </c:pt>
                <c:pt idx="4">
                  <c:v>9.819771271181367E-3</c:v>
                </c:pt>
                <c:pt idx="5">
                  <c:v>5.0895155978683909E-2</c:v>
                </c:pt>
                <c:pt idx="6">
                  <c:v>2.1435842165139812E-2</c:v>
                </c:pt>
                <c:pt idx="7">
                  <c:v>1.8442009460511347E-2</c:v>
                </c:pt>
                <c:pt idx="8">
                  <c:v>3.9937728279743727E-2</c:v>
                </c:pt>
                <c:pt idx="9">
                  <c:v>1.2933357283994971E-2</c:v>
                </c:pt>
                <c:pt idx="10">
                  <c:v>0.16017004969762288</c:v>
                </c:pt>
                <c:pt idx="11">
                  <c:v>2.1854978743787796E-2</c:v>
                </c:pt>
                <c:pt idx="12">
                  <c:v>4.1823842883659659E-2</c:v>
                </c:pt>
                <c:pt idx="13">
                  <c:v>6.0086222381893296E-2</c:v>
                </c:pt>
                <c:pt idx="14">
                  <c:v>4.5775702053769234E-2</c:v>
                </c:pt>
                <c:pt idx="15">
                  <c:v>0.10325728998263577</c:v>
                </c:pt>
                <c:pt idx="16">
                  <c:v>4.1404706305011675E-2</c:v>
                </c:pt>
                <c:pt idx="17">
                  <c:v>6.1463385426022393E-2</c:v>
                </c:pt>
                <c:pt idx="18">
                  <c:v>4.0746063109993416E-2</c:v>
                </c:pt>
                <c:pt idx="19">
                  <c:v>2.5746961259804801E-2</c:v>
                </c:pt>
                <c:pt idx="20">
                  <c:v>2.6824741033471048E-2</c:v>
                </c:pt>
                <c:pt idx="21">
                  <c:v>0.1174480570025747</c:v>
                </c:pt>
              </c:numCache>
            </c:numRef>
          </c:val>
          <c:extLst xmlns:c16r2="http://schemas.microsoft.com/office/drawing/2015/06/chart">
            <c:ext xmlns:c16="http://schemas.microsoft.com/office/drawing/2014/chart" uri="{C3380CC4-5D6E-409C-BE32-E72D297353CC}">
              <c16:uniqueId val="{00000000-F89F-4D95-B1F9-31507091F2B8}"/>
            </c:ext>
          </c:extLst>
        </c:ser>
        <c:dLbls>
          <c:showLegendKey val="0"/>
          <c:showVal val="0"/>
          <c:showCatName val="0"/>
          <c:showSerName val="0"/>
          <c:showPercent val="0"/>
          <c:showBubbleSize val="0"/>
        </c:dLbls>
        <c:gapWidth val="100"/>
        <c:overlap val="-24"/>
        <c:axId val="402713872"/>
        <c:axId val="402714264"/>
      </c:barChart>
      <c:catAx>
        <c:axId val="402713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02714264"/>
        <c:crosses val="autoZero"/>
        <c:auto val="1"/>
        <c:lblAlgn val="ctr"/>
        <c:lblOffset val="100"/>
        <c:noMultiLvlLbl val="0"/>
      </c:catAx>
      <c:valAx>
        <c:axId val="4027142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0271387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ja-JP" altLang="en-US" sz="2000">
                <a:solidFill>
                  <a:schemeClr val="tx1"/>
                </a:solidFill>
              </a:rPr>
              <a:t>休日の過ごし方</a:t>
            </a:r>
            <a:endParaRPr lang="ja-JP" sz="2000">
              <a:solidFill>
                <a:schemeClr val="tx1"/>
              </a:solidFill>
            </a:endParaRP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1"/>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問16!$C$4:$L$4</c:f>
              <c:strCache>
                <c:ptCount val="10"/>
                <c:pt idx="0">
                  <c:v>①睡眠</c:v>
                </c:pt>
                <c:pt idx="1">
                  <c:v>②家事</c:v>
                </c:pt>
                <c:pt idx="2">
                  <c:v>③育児・
子ども関係</c:v>
                </c:pt>
                <c:pt idx="3">
                  <c:v>④介護</c:v>
                </c:pt>
                <c:pt idx="4">
                  <c:v>⑤趣味
(屋内）</c:v>
                </c:pt>
                <c:pt idx="5">
                  <c:v>⑥趣味
(屋外）</c:v>
                </c:pt>
                <c:pt idx="6">
                  <c:v>⑦業務に
関する
研修・学習</c:v>
                </c:pt>
                <c:pt idx="7">
                  <c:v>⑧自分
の受診</c:v>
                </c:pt>
                <c:pt idx="8">
                  <c:v>⑨何も
しない</c:v>
                </c:pt>
                <c:pt idx="9">
                  <c:v>NA</c:v>
                </c:pt>
              </c:strCache>
            </c:strRef>
          </c:cat>
          <c:val>
            <c:numRef>
              <c:f>問16!$C$5:$L$5</c:f>
              <c:numCache>
                <c:formatCode>0.0%</c:formatCode>
                <c:ptCount val="10"/>
                <c:pt idx="0">
                  <c:v>0.55475720016765462</c:v>
                </c:pt>
                <c:pt idx="1">
                  <c:v>0.63900365247589963</c:v>
                </c:pt>
                <c:pt idx="2">
                  <c:v>0.33653673432728581</c:v>
                </c:pt>
                <c:pt idx="3">
                  <c:v>3.7752230405364948E-2</c:v>
                </c:pt>
                <c:pt idx="4">
                  <c:v>0.25800850248488116</c:v>
                </c:pt>
                <c:pt idx="5">
                  <c:v>0.318573738099515</c:v>
                </c:pt>
                <c:pt idx="6">
                  <c:v>0.10673013592000478</c:v>
                </c:pt>
                <c:pt idx="7">
                  <c:v>0.10684988922818993</c:v>
                </c:pt>
                <c:pt idx="8">
                  <c:v>8.3917130710735879E-2</c:v>
                </c:pt>
                <c:pt idx="9">
                  <c:v>8.1611879528171963E-2</c:v>
                </c:pt>
              </c:numCache>
            </c:numRef>
          </c:val>
        </c:ser>
        <c:dLbls>
          <c:dLblPos val="outEnd"/>
          <c:showLegendKey val="0"/>
          <c:showVal val="1"/>
          <c:showCatName val="0"/>
          <c:showSerName val="0"/>
          <c:showPercent val="0"/>
          <c:showBubbleSize val="0"/>
        </c:dLbls>
        <c:gapWidth val="100"/>
        <c:overlap val="-24"/>
        <c:axId val="402713088"/>
        <c:axId val="402712696"/>
      </c:barChart>
      <c:catAx>
        <c:axId val="402713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02712696"/>
        <c:crosses val="autoZero"/>
        <c:auto val="1"/>
        <c:lblAlgn val="ctr"/>
        <c:lblOffset val="100"/>
        <c:noMultiLvlLbl val="0"/>
      </c:catAx>
      <c:valAx>
        <c:axId val="402712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0271308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ja-JP" sz="2000" dirty="0">
                <a:solidFill>
                  <a:schemeClr val="tx1"/>
                </a:solidFill>
              </a:rPr>
              <a:t>休日の過ごし方（勤務形態別</a:t>
            </a:r>
            <a:r>
              <a:rPr lang="ja-JP" sz="2000" dirty="0" smtClean="0">
                <a:solidFill>
                  <a:schemeClr val="tx1"/>
                </a:solidFill>
              </a:rPr>
              <a:t>）</a:t>
            </a:r>
            <a:r>
              <a:rPr lang="ja-JP" altLang="en-US" sz="2000" dirty="0" smtClean="0">
                <a:solidFill>
                  <a:schemeClr val="tx1"/>
                </a:solidFill>
              </a:rPr>
              <a:t>　</a:t>
            </a:r>
            <a:r>
              <a:rPr lang="ja-JP" sz="2000" dirty="0" smtClean="0">
                <a:solidFill>
                  <a:schemeClr val="tx1"/>
                </a:solidFill>
              </a:rPr>
              <a:t>「</a:t>
            </a:r>
            <a:r>
              <a:rPr lang="ja-JP" sz="2000" dirty="0">
                <a:solidFill>
                  <a:schemeClr val="tx1"/>
                </a:solidFill>
              </a:rPr>
              <a:t>３交替</a:t>
            </a:r>
            <a:r>
              <a:rPr lang="ja-JP" sz="2000" dirty="0" smtClean="0">
                <a:solidFill>
                  <a:schemeClr val="tx1"/>
                </a:solidFill>
              </a:rPr>
              <a:t>」</a:t>
            </a:r>
            <a:r>
              <a:rPr lang="ja-JP" altLang="en-US" sz="2000" dirty="0" smtClean="0">
                <a:solidFill>
                  <a:schemeClr val="tx1"/>
                </a:solidFill>
              </a:rPr>
              <a:t> </a:t>
            </a:r>
            <a:r>
              <a:rPr lang="ja-JP" sz="2000" dirty="0" smtClean="0">
                <a:solidFill>
                  <a:schemeClr val="tx1"/>
                </a:solidFill>
              </a:rPr>
              <a:t>「</a:t>
            </a:r>
            <a:r>
              <a:rPr lang="ja-JP" sz="2000" dirty="0">
                <a:solidFill>
                  <a:schemeClr val="tx1"/>
                </a:solidFill>
              </a:rPr>
              <a:t>２交替」</a:t>
            </a:r>
          </a:p>
        </c:rich>
      </c:tx>
      <c:layout>
        <c:manualLayout>
          <c:xMode val="edge"/>
          <c:yMode val="edge"/>
          <c:x val="0.22285999911432969"/>
          <c:y val="2.6901610220239458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0.10426478555935724"/>
          <c:y val="0.17033710423908749"/>
          <c:w val="0.84837646252782617"/>
          <c:h val="0.56247781327653534"/>
        </c:manualLayout>
      </c:layout>
      <c:barChart>
        <c:barDir val="col"/>
        <c:grouping val="clustered"/>
        <c:varyColors val="0"/>
        <c:ser>
          <c:idx val="0"/>
          <c:order val="0"/>
          <c:tx>
            <c:strRef>
              <c:f>問8×問16!$B$5</c:f>
              <c:strCache>
                <c:ptCount val="1"/>
                <c:pt idx="0">
                  <c:v>３交替</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4443100212597887E-3"/>
                  <c:y val="-3.2107893096700666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886200425195774E-3"/>
                  <c:y val="7.005439420324710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7.005439420324710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問8×問16!$C$4:$H$4</c:f>
              <c:strCache>
                <c:ptCount val="3"/>
                <c:pt idx="0">
                  <c:v>①睡眠</c:v>
                </c:pt>
                <c:pt idx="1">
                  <c:v>⑤趣味(屋内)</c:v>
                </c:pt>
                <c:pt idx="2">
                  <c:v>⑥趣味(屋外)</c:v>
                </c:pt>
              </c:strCache>
            </c:strRef>
          </c:cat>
          <c:val>
            <c:numRef>
              <c:f>問8×問16!$C$5:$H$5</c:f>
              <c:numCache>
                <c:formatCode>0.0%</c:formatCode>
                <c:ptCount val="3"/>
                <c:pt idx="0">
                  <c:v>0.59669465547114486</c:v>
                </c:pt>
                <c:pt idx="1">
                  <c:v>0.34266293482606958</c:v>
                </c:pt>
                <c:pt idx="2">
                  <c:v>0.10855657736905237</c:v>
                </c:pt>
              </c:numCache>
            </c:numRef>
          </c:val>
        </c:ser>
        <c:ser>
          <c:idx val="1"/>
          <c:order val="1"/>
          <c:tx>
            <c:strRef>
              <c:f>問8×問16!$B$6</c:f>
              <c:strCache>
                <c:ptCount val="1"/>
                <c:pt idx="0">
                  <c:v>２交替</c:v>
                </c:pt>
              </c:strCache>
            </c:strRef>
          </c:tx>
          <c:spPr>
            <a:solidFill>
              <a:srgbClr val="FF0000"/>
            </a:solidFill>
            <a:ln>
              <a:solidFill>
                <a:srgbClr val="FF0000"/>
              </a:solidFill>
            </a:ln>
            <a:effectLst>
              <a:outerShdw blurRad="57150" dist="19050" dir="5400000" algn="ctr" rotWithShape="0">
                <a:srgbClr val="000000">
                  <a:alpha val="63000"/>
                </a:srgbClr>
              </a:outerShdw>
            </a:effectLst>
          </c:spPr>
          <c:invertIfNegative val="0"/>
          <c:dLbls>
            <c:dLbl>
              <c:idx val="0"/>
              <c:layout>
                <c:manualLayout>
                  <c:x val="0"/>
                  <c:y val="7.005439420324710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443100212597887E-3"/>
                  <c:y val="3.502719710162355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591484468839392E-16"/>
                  <c:y val="3.502719710162355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問8×問16!$C$4:$H$4</c:f>
              <c:strCache>
                <c:ptCount val="3"/>
                <c:pt idx="0">
                  <c:v>①睡眠</c:v>
                </c:pt>
                <c:pt idx="1">
                  <c:v>⑤趣味(屋内)</c:v>
                </c:pt>
                <c:pt idx="2">
                  <c:v>⑥趣味(屋外)</c:v>
                </c:pt>
              </c:strCache>
            </c:strRef>
          </c:cat>
          <c:val>
            <c:numRef>
              <c:f>問8×問16!$C$6:$H$6</c:f>
              <c:numCache>
                <c:formatCode>0.0%</c:formatCode>
                <c:ptCount val="3"/>
                <c:pt idx="0">
                  <c:v>0.5909804481233053</c:v>
                </c:pt>
                <c:pt idx="1">
                  <c:v>0.39046667618096187</c:v>
                </c:pt>
                <c:pt idx="2">
                  <c:v>0.11459968602825746</c:v>
                </c:pt>
              </c:numCache>
            </c:numRef>
          </c:val>
        </c:ser>
        <c:dLbls>
          <c:dLblPos val="outEnd"/>
          <c:showLegendKey val="0"/>
          <c:showVal val="1"/>
          <c:showCatName val="0"/>
          <c:showSerName val="0"/>
          <c:showPercent val="0"/>
          <c:showBubbleSize val="0"/>
        </c:dLbls>
        <c:gapWidth val="100"/>
        <c:overlap val="-24"/>
        <c:axId val="472107584"/>
        <c:axId val="472107192"/>
      </c:barChart>
      <c:catAx>
        <c:axId val="472107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crossAx val="472107192"/>
        <c:crosses val="autoZero"/>
        <c:auto val="1"/>
        <c:lblAlgn val="ctr"/>
        <c:lblOffset val="100"/>
        <c:noMultiLvlLbl val="0"/>
      </c:catAx>
      <c:valAx>
        <c:axId val="4721071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2107584"/>
        <c:crosses val="autoZero"/>
        <c:crossBetween val="between"/>
      </c:valAx>
      <c:spPr>
        <a:noFill/>
        <a:ln>
          <a:noFill/>
        </a:ln>
        <a:effectLst/>
      </c:spPr>
    </c:plotArea>
    <c:legend>
      <c:legendPos val="b"/>
      <c:layout>
        <c:manualLayout>
          <c:xMode val="edge"/>
          <c:yMode val="edge"/>
          <c:x val="0.38860771385730525"/>
          <c:y val="0.88597726516678821"/>
          <c:w val="0.23855281471404644"/>
          <c:h val="0.1069341464558174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ja-JP" altLang="en-US" sz="2000" dirty="0" smtClean="0">
                <a:solidFill>
                  <a:sysClr val="windowText" lastClr="000000"/>
                </a:solidFill>
              </a:rPr>
              <a:t>準夜勤務</a:t>
            </a:r>
            <a:endParaRPr lang="ja-JP" altLang="en-US" sz="2000" dirty="0">
              <a:solidFill>
                <a:sysClr val="windowText" lastClr="000000"/>
              </a:solidFill>
            </a:endParaRPr>
          </a:p>
        </c:rich>
      </c:tx>
      <c:layout>
        <c:manualLayout>
          <c:xMode val="edge"/>
          <c:yMode val="edge"/>
          <c:x val="4.6209122312625889E-2"/>
          <c:y val="4.704580184035019E-2"/>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ja-JP"/>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11969531990341E-2"/>
          <c:y val="0.23217529946435864"/>
          <c:w val="0.92488030468009663"/>
          <c:h val="0.76782470053564122"/>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layout>
                <c:manualLayout>
                  <c:x val="1.0089122739600404E-2"/>
                  <c:y val="7.0792447525170055E-2"/>
                </c:manualLayout>
              </c:layout>
              <c:tx>
                <c:rich>
                  <a:bodyPr/>
                  <a:lstStyle/>
                  <a:p>
                    <a:fld id="{3CDAAB42-E3DC-4CFC-AB31-176652EBF5BD}" type="CATEGORYNAME">
                      <a:rPr lang="ja-JP" altLang="en-US" smtClean="0"/>
                      <a:pPr/>
                      <a:t>[分類名]</a:t>
                    </a:fld>
                    <a:r>
                      <a:rPr lang="ja-JP" altLang="en-US" baseline="0" smtClean="0"/>
                      <a:t> </a:t>
                    </a:r>
                    <a:fld id="{5E1386D5-7F7A-4A01-B752-9A65232E5CED}" type="VALUE">
                      <a:rPr lang="en-US" altLang="ja-JP" baseline="0"/>
                      <a:pPr/>
                      <a:t>[値]</a:t>
                    </a:fld>
                    <a:endParaRPr lang="ja-JP" altLang="en-US" baseline="0" smtClean="0"/>
                  </a:p>
                </c:rich>
              </c:tx>
              <c:showLegendKey val="0"/>
              <c:showVal val="1"/>
              <c:showCatName val="1"/>
              <c:showSerName val="0"/>
              <c:showPercent val="0"/>
              <c:showBubbleSize val="0"/>
              <c:extLst>
                <c:ext xmlns:c15="http://schemas.microsoft.com/office/drawing/2012/chart" uri="{CE6537A1-D6FC-4f65-9D91-7224C49458BB}">
                  <c15:layout>
                    <c:manualLayout>
                      <c:w val="0.22870819440081525"/>
                      <c:h val="0.25654077354496241"/>
                    </c:manualLayout>
                  </c15:layout>
                  <c15:dlblFieldTable/>
                  <c15:showDataLabelsRange val="0"/>
                </c:ext>
              </c:extLst>
            </c:dLbl>
            <c:dLbl>
              <c:idx val="1"/>
              <c:layout>
                <c:manualLayout>
                  <c:x val="-0.12184090104781213"/>
                  <c:y val="-0.19963626625428987"/>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fld id="{790FB1A8-7522-4F0C-BE69-54AE3A52E77F}" type="CATEGORYNAME">
                      <a:rPr lang="ja-JP" altLang="en-US" smtClean="0"/>
                      <a:pPr>
                        <a:defRPr sz="1600">
                          <a:solidFill>
                            <a:sysClr val="windowText" lastClr="000000"/>
                          </a:solidFill>
                        </a:defRPr>
                      </a:pPr>
                      <a:t>[分類名]</a:t>
                    </a:fld>
                    <a:r>
                      <a:rPr lang="ja-JP" altLang="en-US" baseline="0" smtClean="0"/>
                      <a:t> </a:t>
                    </a:r>
                    <a:fld id="{0E6089F7-5BC6-47D6-BF98-4A8FED6D4281}" type="VALUE">
                      <a:rPr lang="en-US" altLang="ja-JP" baseline="0"/>
                      <a:pPr>
                        <a:defRPr sz="1600">
                          <a:solidFill>
                            <a:sysClr val="windowText" lastClr="000000"/>
                          </a:solidFill>
                        </a:defRPr>
                      </a:pPr>
                      <a:t>[値]</a:t>
                    </a:fld>
                    <a:endParaRPr lang="ja-JP" altLang="en-US" baseline="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4782809509381535"/>
                      <c:h val="0.19977536421638098"/>
                    </c:manualLayout>
                  </c15:layout>
                  <c15:dlblFieldTable/>
                  <c15:showDataLabelsRange val="0"/>
                </c:ext>
              </c:extLst>
            </c:dLbl>
            <c:dLbl>
              <c:idx val="2"/>
              <c:layout>
                <c:manualLayout>
                  <c:x val="0.17846430369062077"/>
                  <c:y val="-5.4602385257794123E-2"/>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fld id="{9AE51E4F-E778-467A-91B4-78C03B9CB4EA}" type="CATEGORYNAME">
                      <a:rPr lang="ja-JP" altLang="en-US" smtClean="0"/>
                      <a:pPr>
                        <a:defRPr sz="1600">
                          <a:solidFill>
                            <a:sysClr val="windowText" lastClr="000000"/>
                          </a:solidFill>
                        </a:defRPr>
                      </a:pPr>
                      <a:t>[分類名]</a:t>
                    </a:fld>
                    <a:r>
                      <a:rPr lang="ja-JP" altLang="en-US" baseline="0" smtClean="0"/>
                      <a:t> </a:t>
                    </a:r>
                    <a:fld id="{4F6322C2-CEB5-49F2-9738-2AF87871D550}" type="VALUE">
                      <a:rPr lang="en-US" altLang="ja-JP" baseline="0"/>
                      <a:pPr>
                        <a:defRPr sz="1600">
                          <a:solidFill>
                            <a:sysClr val="windowText" lastClr="000000"/>
                          </a:solidFill>
                        </a:defRPr>
                      </a:pPr>
                      <a:t>[値]</a:t>
                    </a:fld>
                    <a:endParaRPr lang="ja-JP" altLang="en-US" baseline="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1907410554976678"/>
                      <c:h val="0.26329090927991311"/>
                    </c:manualLayout>
                  </c15:layout>
                  <c15:dlblFieldTable/>
                  <c15:showDataLabelsRange val="0"/>
                </c:ext>
              </c:extLst>
            </c:dLbl>
            <c:dLbl>
              <c:idx val="3"/>
              <c:layout>
                <c:manualLayout>
                  <c:x val="0.1409248341031239"/>
                  <c:y val="3.9183176252635425E-3"/>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fld id="{695E5732-41D2-422E-B7B8-5257D522AA12}" type="CATEGORYNAME">
                      <a:rPr lang="ja-JP" altLang="en-US" smtClean="0"/>
                      <a:pPr>
                        <a:defRPr sz="1600">
                          <a:solidFill>
                            <a:sysClr val="windowText" lastClr="000000"/>
                          </a:solidFill>
                        </a:defRPr>
                      </a:pPr>
                      <a:t>[分類名]</a:t>
                    </a:fld>
                    <a:r>
                      <a:rPr lang="ja-JP" altLang="en-US" baseline="0" dirty="0" smtClean="0"/>
                      <a:t> </a:t>
                    </a:r>
                    <a:fld id="{7CA699CE-4356-43A5-912A-2BC665299054}" type="VALUE">
                      <a:rPr lang="en-US" altLang="ja-JP" baseline="0"/>
                      <a:pPr>
                        <a:defRPr sz="1600">
                          <a:solidFill>
                            <a:sysClr val="windowText" lastClr="000000"/>
                          </a:solidFill>
                        </a:defRPr>
                      </a:pPr>
                      <a:t>[値]</a:t>
                    </a:fld>
                    <a:endParaRPr lang="ja-JP" alt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65835482512711"/>
                      <c:h val="0.27066228401532733"/>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85000"/>
                      <a:lumOff val="15000"/>
                    </a:schemeClr>
                  </a:solidFill>
                  <a:round/>
                </a:ln>
                <a:effectLst/>
              </c:spPr>
            </c:leaderLines>
            <c:extLst>
              <c:ext xmlns:c15="http://schemas.microsoft.com/office/drawing/2012/chart" uri="{CE6537A1-D6FC-4f65-9D91-7224C49458BB}"/>
            </c:extLst>
          </c:dLbls>
          <c:cat>
            <c:strRef>
              <c:f>問17!$B$6:$B$9</c:f>
              <c:strCache>
                <c:ptCount val="4"/>
                <c:pt idx="0">
                  <c:v>①きちんと取れている</c:v>
                </c:pt>
                <c:pt idx="1">
                  <c:v>②大体取れている</c:v>
                </c:pt>
                <c:pt idx="2">
                  <c:v>③あまり取れていない</c:v>
                </c:pt>
                <c:pt idx="3">
                  <c:v>④まったく取れていない</c:v>
                </c:pt>
              </c:strCache>
            </c:strRef>
          </c:cat>
          <c:val>
            <c:numRef>
              <c:f>問17!$E$6:$E$9</c:f>
              <c:numCache>
                <c:formatCode>0.0%</c:formatCode>
                <c:ptCount val="4"/>
                <c:pt idx="0">
                  <c:v>0.14834111869684993</c:v>
                </c:pt>
                <c:pt idx="1">
                  <c:v>0.41244460414420892</c:v>
                </c:pt>
                <c:pt idx="2">
                  <c:v>0.36501377410468322</c:v>
                </c:pt>
                <c:pt idx="3">
                  <c:v>7.4200503054258002E-2</c:v>
                </c:pt>
              </c:numCache>
            </c:numRef>
          </c:val>
        </c:ser>
        <c:dLbls>
          <c:showLegendKey val="0"/>
          <c:showVal val="1"/>
          <c:showCatName val="1"/>
          <c:showSerName val="0"/>
          <c:showPercent val="0"/>
          <c:showBubbleSize val="0"/>
          <c:showLeaderLines val="1"/>
        </c:dLbls>
      </c:pie3D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ja-JP" altLang="en-US" sz="2000" dirty="0" smtClean="0">
                <a:solidFill>
                  <a:sysClr val="windowText" lastClr="000000"/>
                </a:solidFill>
              </a:rPr>
              <a:t>深夜勤務</a:t>
            </a:r>
            <a:endParaRPr lang="ja-JP" altLang="en-US" sz="2000" dirty="0">
              <a:solidFill>
                <a:sysClr val="windowText" lastClr="000000"/>
              </a:solidFill>
            </a:endParaRPr>
          </a:p>
        </c:rich>
      </c:tx>
      <c:layout>
        <c:manualLayout>
          <c:xMode val="edge"/>
          <c:yMode val="edge"/>
          <c:x val="3.9140930851664597E-2"/>
          <c:y val="5.4916985162530185E-2"/>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ja-JP"/>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7264124139528906E-2"/>
          <c:y val="0.23217529946435864"/>
          <c:w val="0.92273587586047112"/>
          <c:h val="0.76782470053564122"/>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layout>
                <c:manualLayout>
                  <c:x val="1.2978094875265758E-2"/>
                  <c:y val="8.4012199039778551E-2"/>
                </c:manualLayout>
              </c:layout>
              <c:tx>
                <c:rich>
                  <a:bodyPr/>
                  <a:lstStyle/>
                  <a:p>
                    <a:fld id="{CD681FB3-2C1D-4B57-BB80-BD0AFDE53357}" type="CATEGORYNAME">
                      <a:rPr lang="ja-JP" altLang="en-US" smtClean="0"/>
                      <a:pPr/>
                      <a:t>[分類名]</a:t>
                    </a:fld>
                    <a:r>
                      <a:rPr lang="ja-JP" altLang="en-US" baseline="0" smtClean="0"/>
                      <a:t> </a:t>
                    </a:r>
                    <a:fld id="{9EACFF1F-45B6-4790-A935-1ED0FD01555A}" type="VALUE">
                      <a:rPr lang="en-US" altLang="ja-JP" baseline="0"/>
                      <a:pPr/>
                      <a:t>[値]</a:t>
                    </a:fld>
                    <a:endParaRPr lang="ja-JP" altLang="en-US" baseline="0" smtClean="0"/>
                  </a:p>
                </c:rich>
              </c:tx>
              <c:showLegendKey val="0"/>
              <c:showVal val="1"/>
              <c:showCatName val="1"/>
              <c:showSerName val="0"/>
              <c:showPercent val="0"/>
              <c:showBubbleSize val="0"/>
              <c:extLst>
                <c:ext xmlns:c15="http://schemas.microsoft.com/office/drawing/2012/chart" uri="{CE6537A1-D6FC-4f65-9D91-7224C49458BB}">
                  <c15:layout>
                    <c:manualLayout>
                      <c:w val="0.23016888309364036"/>
                      <c:h val="0.33244389232317378"/>
                    </c:manualLayout>
                  </c15:layout>
                  <c15:dlblFieldTable/>
                  <c15:showDataLabelsRange val="0"/>
                </c:ext>
              </c:extLst>
            </c:dLbl>
            <c:dLbl>
              <c:idx val="1"/>
              <c:layout>
                <c:manualLayout>
                  <c:x val="-9.4755091683853335E-2"/>
                  <c:y val="-0.22264175740622397"/>
                </c:manualLayout>
              </c:layout>
              <c:tx>
                <c:rich>
                  <a:bodyPr/>
                  <a:lstStyle/>
                  <a:p>
                    <a:fld id="{6CD5AA4C-C086-4305-85CA-483BB924D75B}" type="CATEGORYNAME">
                      <a:rPr lang="ja-JP" altLang="en-US" smtClean="0"/>
                      <a:pPr/>
                      <a:t>[分類名]</a:t>
                    </a:fld>
                    <a:r>
                      <a:rPr lang="ja-JP" altLang="en-US" baseline="0" smtClean="0"/>
                      <a:t> </a:t>
                    </a:r>
                    <a:fld id="{1011DA1F-646F-4D56-9307-7CE3171D8023}" type="VALUE">
                      <a:rPr lang="en-US" altLang="ja-JP" baseline="0"/>
                      <a:pPr/>
                      <a:t>[値]</a:t>
                    </a:fld>
                    <a:endParaRPr lang="ja-JP" altLang="en-US" baseline="0" smtClean="0"/>
                  </a:p>
                </c:rich>
              </c:tx>
              <c:showLegendKey val="0"/>
              <c:showVal val="1"/>
              <c:showCatName val="1"/>
              <c:showSerName val="0"/>
              <c:showPercent val="0"/>
              <c:showBubbleSize val="0"/>
              <c:extLst>
                <c:ext xmlns:c15="http://schemas.microsoft.com/office/drawing/2012/chart" uri="{CE6537A1-D6FC-4f65-9D91-7224C49458BB}">
                  <c15:layout>
                    <c:manualLayout>
                      <c:w val="0.35662261996858713"/>
                      <c:h val="0.25006841457937851"/>
                    </c:manualLayout>
                  </c15:layout>
                  <c15:dlblFieldTable/>
                  <c15:showDataLabelsRange val="0"/>
                </c:ext>
              </c:extLst>
            </c:dLbl>
            <c:dLbl>
              <c:idx val="2"/>
              <c:layout>
                <c:manualLayout>
                  <c:x val="0.20528829784169592"/>
                  <c:y val="0.17130300276685237"/>
                </c:manualLayout>
              </c:layout>
              <c:tx>
                <c:rich>
                  <a:bodyPr/>
                  <a:lstStyle/>
                  <a:p>
                    <a:fld id="{0F1FAE53-AE3F-408F-9100-DDAD076384DF}" type="CATEGORYNAME">
                      <a:rPr lang="ja-JP" altLang="en-US" smtClean="0"/>
                      <a:pPr/>
                      <a:t>[分類名]</a:t>
                    </a:fld>
                    <a:r>
                      <a:rPr lang="ja-JP" altLang="en-US" baseline="0" smtClean="0"/>
                      <a:t> </a:t>
                    </a:r>
                    <a:fld id="{D8D8B112-BD99-4B30-B904-3EB7CC4BEDCB}" type="VALUE">
                      <a:rPr lang="en-US" altLang="ja-JP" baseline="0"/>
                      <a:pPr/>
                      <a:t>[値]</a:t>
                    </a:fld>
                    <a:endParaRPr lang="ja-JP" altLang="en-US" baseline="0" smtClean="0"/>
                  </a:p>
                </c:rich>
              </c:tx>
              <c:showLegendKey val="0"/>
              <c:showVal val="1"/>
              <c:showCatName val="1"/>
              <c:showSerName val="0"/>
              <c:showPercent val="0"/>
              <c:showBubbleSize val="0"/>
              <c:extLst>
                <c:ext xmlns:c15="http://schemas.microsoft.com/office/drawing/2012/chart" uri="{CE6537A1-D6FC-4f65-9D91-7224C49458BB}">
                  <c15:layout>
                    <c:manualLayout>
                      <c:w val="0.22963338444471754"/>
                      <c:h val="0.33244389232317378"/>
                    </c:manualLayout>
                  </c15:layout>
                  <c15:dlblFieldTable/>
                  <c15:showDataLabelsRange val="0"/>
                </c:ext>
              </c:extLst>
            </c:dLbl>
            <c:dLbl>
              <c:idx val="3"/>
              <c:layout>
                <c:manualLayout>
                  <c:x val="6.8107594610114869E-2"/>
                  <c:y val="9.8066044933089623E-4"/>
                </c:manualLayout>
              </c:layout>
              <c:tx>
                <c:rich>
                  <a:bodyPr/>
                  <a:lstStyle/>
                  <a:p>
                    <a:fld id="{89D14E8F-84B5-4CCE-8389-4914E728D19A}" type="CATEGORYNAME">
                      <a:rPr lang="ja-JP" altLang="en-US" smtClean="0"/>
                      <a:pPr/>
                      <a:t>[分類名]</a:t>
                    </a:fld>
                    <a:r>
                      <a:rPr lang="ja-JP" altLang="en-US" baseline="0" smtClean="0"/>
                      <a:t> </a:t>
                    </a:r>
                    <a:fld id="{B02DCBEB-3FC0-4F70-B51F-6385DC52AE44}" type="VALUE">
                      <a:rPr lang="en-US" altLang="ja-JP" baseline="0"/>
                      <a:pPr/>
                      <a:t>[値]</a:t>
                    </a:fld>
                    <a:endParaRPr lang="ja-JP" altLang="en-US" baseline="0" smtClean="0"/>
                  </a:p>
                </c:rich>
              </c:tx>
              <c:showLegendKey val="0"/>
              <c:showVal val="1"/>
              <c:showCatName val="1"/>
              <c:showSerName val="0"/>
              <c:showPercent val="0"/>
              <c:showBubbleSize val="0"/>
              <c:extLst>
                <c:ext xmlns:c15="http://schemas.microsoft.com/office/drawing/2012/chart" uri="{CE6537A1-D6FC-4f65-9D91-7224C49458BB}">
                  <c15:layout>
                    <c:manualLayout>
                      <c:w val="0.2464379703357788"/>
                      <c:h val="0.25654077354496241"/>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85000"/>
                      <a:lumOff val="15000"/>
                    </a:schemeClr>
                  </a:solidFill>
                  <a:round/>
                </a:ln>
                <a:effectLst/>
              </c:spPr>
            </c:leaderLines>
            <c:extLst>
              <c:ext xmlns:c15="http://schemas.microsoft.com/office/drawing/2012/chart" uri="{CE6537A1-D6FC-4f65-9D91-7224C49458BB}"/>
            </c:extLst>
          </c:dLbls>
          <c:cat>
            <c:strRef>
              <c:f>問17!$B$6:$B$9</c:f>
              <c:strCache>
                <c:ptCount val="4"/>
                <c:pt idx="0">
                  <c:v>①きちんと取れている</c:v>
                </c:pt>
                <c:pt idx="1">
                  <c:v>②大体取れている</c:v>
                </c:pt>
                <c:pt idx="2">
                  <c:v>③あまり取れていない</c:v>
                </c:pt>
                <c:pt idx="3">
                  <c:v>④まったく取れていない</c:v>
                </c:pt>
              </c:strCache>
            </c:strRef>
          </c:cat>
          <c:val>
            <c:numRef>
              <c:f>問17!$G$6:$G$9</c:f>
              <c:numCache>
                <c:formatCode>0.0%</c:formatCode>
                <c:ptCount val="4"/>
                <c:pt idx="0">
                  <c:v>0.19861722187303582</c:v>
                </c:pt>
                <c:pt idx="1">
                  <c:v>0.52941546197360145</c:v>
                </c:pt>
                <c:pt idx="2">
                  <c:v>0.23733500942803268</c:v>
                </c:pt>
                <c:pt idx="3">
                  <c:v>3.4632306725329978E-2</c:v>
                </c:pt>
              </c:numCache>
            </c:numRef>
          </c:val>
        </c:ser>
        <c:dLbls>
          <c:showLegendKey val="0"/>
          <c:showVal val="1"/>
          <c:showCatName val="1"/>
          <c:showSerName val="0"/>
          <c:showPercent val="0"/>
          <c:showBubbleSize val="0"/>
          <c:showLeaderLines val="1"/>
        </c:dLbls>
      </c:pie3D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ja-JP" sz="2000">
                <a:solidFill>
                  <a:schemeClr val="tx1"/>
                </a:solidFill>
              </a:rPr>
              <a:t>２交替夜勤</a:t>
            </a:r>
          </a:p>
        </c:rich>
      </c:tx>
      <c:layout>
        <c:manualLayout>
          <c:xMode val="edge"/>
          <c:yMode val="edge"/>
          <c:x val="3.9229300203625084E-2"/>
          <c:y val="3.4224767251371212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338040947846853"/>
          <c:y val="0.21819397777524105"/>
          <c:w val="0.85661959052153147"/>
          <c:h val="0.73453250085613475"/>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layout>
                <c:manualLayout>
                  <c:x val="-0.17967490056516633"/>
                  <c:y val="0.20782606321995961"/>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fld id="{AF0A6F92-0D2F-4FC9-BC6E-E7688A2444F2}" type="CATEGORYNAME">
                      <a:rPr lang="ja-JP" altLang="en-US" smtClean="0"/>
                      <a:pPr>
                        <a:defRPr sz="1600">
                          <a:solidFill>
                            <a:sysClr val="windowText" lastClr="000000"/>
                          </a:solidFill>
                        </a:defRPr>
                      </a:pPr>
                      <a:t>[分類名]</a:t>
                    </a:fld>
                    <a:r>
                      <a:rPr lang="ja-JP" altLang="en-US" baseline="0" dirty="0" smtClean="0"/>
                      <a:t> </a:t>
                    </a:r>
                    <a:fld id="{E12DA0B6-A37B-4AAA-8197-23DBB7817C1A}" type="VALUE">
                      <a:rPr lang="en-US" altLang="ja-JP" baseline="0" smtClean="0"/>
                      <a:pPr>
                        <a:defRPr sz="1600">
                          <a:solidFill>
                            <a:sysClr val="windowText" lastClr="000000"/>
                          </a:solidFill>
                        </a:defRPr>
                      </a:pPr>
                      <a:t>[値]</a:t>
                    </a:fld>
                    <a:endParaRPr lang="ja-JP" alt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25096588254090507"/>
                      <c:h val="0.21818479604143196"/>
                    </c:manualLayout>
                  </c15:layout>
                  <c15:dlblFieldTable/>
                  <c15:showDataLabelsRange val="0"/>
                </c:ext>
              </c:extLst>
            </c:dLbl>
            <c:dLbl>
              <c:idx val="1"/>
              <c:layout>
                <c:manualLayout>
                  <c:x val="0.13350697723394334"/>
                  <c:y val="-0.20323622002959527"/>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fld id="{42FB3C08-6571-4B40-97DA-96691E3E7F53}" type="CATEGORYNAME">
                      <a:rPr lang="ja-JP" altLang="en-US" smtClean="0"/>
                      <a:pPr>
                        <a:defRPr sz="1600">
                          <a:solidFill>
                            <a:sysClr val="windowText" lastClr="000000"/>
                          </a:solidFill>
                        </a:defRPr>
                      </a:pPr>
                      <a:t>[分類名]</a:t>
                    </a:fld>
                    <a:r>
                      <a:rPr lang="ja-JP" altLang="en-US" baseline="0" smtClean="0"/>
                      <a:t> </a:t>
                    </a:r>
                    <a:fld id="{3EE5C5C4-C78C-4FAD-81E4-1B544A4B7296}" type="VALUE">
                      <a:rPr lang="en-US" altLang="ja-JP" baseline="0" smtClean="0"/>
                      <a:pPr>
                        <a:defRPr sz="1600">
                          <a:solidFill>
                            <a:sysClr val="windowText" lastClr="000000"/>
                          </a:solidFill>
                        </a:defRPr>
                      </a:pPr>
                      <a:t>[値]</a:t>
                    </a:fld>
                    <a:endParaRPr lang="ja-JP" altLang="en-US" baseline="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3736892093136755"/>
                      <c:h val="0.14840262604808685"/>
                    </c:manualLayout>
                  </c15:layout>
                  <c15:dlblFieldTable/>
                  <c15:showDataLabelsRange val="0"/>
                </c:ext>
              </c:extLst>
            </c:dLbl>
            <c:dLbl>
              <c:idx val="2"/>
              <c:layout>
                <c:manualLayout>
                  <c:x val="0.14623137415151749"/>
                  <c:y val="0.16734970172643415"/>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fld id="{FA0D4C02-AC45-4777-8417-ADDCB5A3E1AA}" type="CATEGORYNAME">
                      <a:rPr lang="ja-JP" altLang="en-US" smtClean="0"/>
                      <a:pPr>
                        <a:defRPr sz="1600">
                          <a:solidFill>
                            <a:sysClr val="windowText" lastClr="000000"/>
                          </a:solidFill>
                        </a:defRPr>
                      </a:pPr>
                      <a:t>[分類名]</a:t>
                    </a:fld>
                    <a:r>
                      <a:rPr lang="ja-JP" altLang="en-US" baseline="0" smtClean="0"/>
                      <a:t> </a:t>
                    </a:r>
                    <a:fld id="{056F96FA-7C66-46D9-969B-206F7070E9EF}" type="VALUE">
                      <a:rPr lang="en-US" altLang="ja-JP" baseline="0" smtClean="0"/>
                      <a:pPr>
                        <a:defRPr sz="1600">
                          <a:solidFill>
                            <a:sysClr val="windowText" lastClr="000000"/>
                          </a:solidFill>
                        </a:defRPr>
                      </a:pPr>
                      <a:t>[値]</a:t>
                    </a:fld>
                    <a:endParaRPr lang="ja-JP" altLang="en-US" baseline="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24006528690415024"/>
                      <c:h val="0.20386575808861115"/>
                    </c:manualLayout>
                  </c15:layout>
                  <c15:dlblFieldTable/>
                  <c15:showDataLabelsRange val="0"/>
                </c:ext>
              </c:extLst>
            </c:dLbl>
            <c:dLbl>
              <c:idx val="3"/>
              <c:layout>
                <c:manualLayout>
                  <c:x val="6.8278418737068858E-2"/>
                  <c:y val="2.721887764471157E-3"/>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fld id="{B296A3D0-5EE5-4CC0-85A4-34EF92F05BD9}" type="CATEGORYNAME">
                      <a:rPr lang="ja-JP" altLang="en-US" smtClean="0"/>
                      <a:pPr>
                        <a:defRPr sz="1600">
                          <a:solidFill>
                            <a:sysClr val="windowText" lastClr="000000"/>
                          </a:solidFill>
                        </a:defRPr>
                      </a:pPr>
                      <a:t>[分類名]</a:t>
                    </a:fld>
                    <a:r>
                      <a:rPr lang="ja-JP" altLang="en-US" baseline="0" dirty="0" smtClean="0"/>
                      <a:t> </a:t>
                    </a:r>
                    <a:fld id="{18DD7643-7FF1-4892-B4CD-B088A14B0BA7}" type="VALUE">
                      <a:rPr lang="en-US" altLang="ja-JP" baseline="0" smtClean="0"/>
                      <a:pPr>
                        <a:defRPr sz="1600">
                          <a:solidFill>
                            <a:sysClr val="windowText" lastClr="000000"/>
                          </a:solidFill>
                        </a:defRPr>
                      </a:pPr>
                      <a:t>[値]</a:t>
                    </a:fld>
                    <a:endParaRPr lang="ja-JP" alt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24844545682891436"/>
                      <c:h val="0.20572766481212185"/>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ja-JP"/>
              </a:p>
            </c:txPr>
            <c:dLblPos val="inEnd"/>
            <c:showLegendKey val="0"/>
            <c:showVal val="1"/>
            <c:showCatName val="1"/>
            <c:showSerName val="0"/>
            <c:showPercent val="1"/>
            <c:showBubbleSize val="0"/>
            <c:showLeaderLines val="1"/>
            <c:leaderLines>
              <c:spPr>
                <a:ln w="9525" cap="flat" cmpd="sng" algn="ctr">
                  <a:solidFill>
                    <a:schemeClr val="tx1">
                      <a:lumMod val="75000"/>
                      <a:lumOff val="25000"/>
                    </a:schemeClr>
                  </a:solidFill>
                  <a:round/>
                </a:ln>
                <a:effectLst/>
              </c:spPr>
            </c:leaderLines>
            <c:extLst>
              <c:ext xmlns:c15="http://schemas.microsoft.com/office/drawing/2012/chart" uri="{CE6537A1-D6FC-4f65-9D91-7224C49458BB}"/>
            </c:extLst>
          </c:dLbls>
          <c:cat>
            <c:strRef>
              <c:f>問17!$B$6:$B$9</c:f>
              <c:strCache>
                <c:ptCount val="4"/>
                <c:pt idx="0">
                  <c:v>①きちんと取れている</c:v>
                </c:pt>
                <c:pt idx="1">
                  <c:v>②大体取れている</c:v>
                </c:pt>
                <c:pt idx="2">
                  <c:v>③あまり取れていない</c:v>
                </c:pt>
                <c:pt idx="3">
                  <c:v>④まったく取れていない</c:v>
                </c:pt>
              </c:strCache>
            </c:strRef>
          </c:cat>
          <c:val>
            <c:numRef>
              <c:f>問17!$I$6:$I$9</c:f>
              <c:numCache>
                <c:formatCode>0.0%</c:formatCode>
                <c:ptCount val="4"/>
                <c:pt idx="0">
                  <c:v>0.19756321236735228</c:v>
                </c:pt>
                <c:pt idx="1">
                  <c:v>0.59766802043757372</c:v>
                </c:pt>
                <c:pt idx="2">
                  <c:v>0.19075068780296084</c:v>
                </c:pt>
                <c:pt idx="3">
                  <c:v>1.4018079392113192E-2</c:v>
                </c:pt>
              </c:numCache>
            </c:numRef>
          </c:val>
        </c:ser>
        <c:dLbls>
          <c:dLblPos val="inEnd"/>
          <c:showLegendKey val="0"/>
          <c:showVal val="1"/>
          <c:showCatName val="1"/>
          <c:showSerName val="0"/>
          <c:showPercent val="0"/>
          <c:showBubbleSize val="0"/>
          <c:showLeaderLines val="1"/>
        </c:dLbls>
      </c:pie3D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dirty="0">
                <a:solidFill>
                  <a:schemeClr val="tx1"/>
                </a:solidFill>
              </a:rPr>
              <a:t>2</a:t>
            </a:r>
            <a:r>
              <a:rPr lang="ja-JP" sz="2000" dirty="0">
                <a:solidFill>
                  <a:schemeClr val="tx1"/>
                </a:solidFill>
              </a:rPr>
              <a:t>交替夜勤の仮眠</a:t>
            </a:r>
          </a:p>
        </c:rich>
      </c:tx>
      <c:layout>
        <c:manualLayout>
          <c:xMode val="edge"/>
          <c:yMode val="edge"/>
          <c:x val="3.3867891513560823E-2"/>
          <c:y val="3.4224767251371212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466359620060548"/>
          <c:y val="0.21268350133842417"/>
          <c:w val="0.84510196462953646"/>
          <c:h val="0.7463461033084276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layout>
                <c:manualLayout>
                  <c:x val="-0.18515087638429353"/>
                  <c:y val="0.20226099010382559"/>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fld id="{BE875764-4837-44C0-8700-E4E5AEEA1294}" type="CATEGORYNAME">
                      <a:rPr lang="ja-JP" altLang="en-US" smtClean="0"/>
                      <a:pPr>
                        <a:defRPr sz="1600">
                          <a:solidFill>
                            <a:sysClr val="windowText" lastClr="000000"/>
                          </a:solidFill>
                        </a:defRPr>
                      </a:pPr>
                      <a:t>[分類名]</a:t>
                    </a:fld>
                    <a:r>
                      <a:rPr lang="ja-JP" altLang="en-US" baseline="0" dirty="0" smtClean="0"/>
                      <a:t> </a:t>
                    </a:r>
                    <a:fld id="{90B02A52-784D-4764-A2EE-09D6F53582A5}" type="VALUE">
                      <a:rPr lang="en-US" altLang="ja-JP" baseline="0" smtClean="0"/>
                      <a:pPr>
                        <a:defRPr sz="1600">
                          <a:solidFill>
                            <a:sysClr val="windowText" lastClr="000000"/>
                          </a:solidFill>
                        </a:defRPr>
                      </a:pPr>
                      <a:t>[値]</a:t>
                    </a:fld>
                    <a:endParaRPr lang="ja-JP" alt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25536960528709518"/>
                      <c:h val="0.21161668286705418"/>
                    </c:manualLayout>
                  </c15:layout>
                  <c15:dlblFieldTable/>
                  <c15:showDataLabelsRange val="0"/>
                </c:ext>
              </c:extLst>
            </c:dLbl>
            <c:dLbl>
              <c:idx val="1"/>
              <c:layout>
                <c:manualLayout>
                  <c:x val="0.12031892011640878"/>
                  <c:y val="-0.19167701958316993"/>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fld id="{55ED35D9-4FBE-458F-B36B-320DCA419C5A}" type="CATEGORYNAME">
                      <a:rPr lang="ja-JP" altLang="en-US" smtClean="0"/>
                      <a:pPr>
                        <a:defRPr sz="1600">
                          <a:solidFill>
                            <a:sysClr val="windowText" lastClr="000000"/>
                          </a:solidFill>
                        </a:defRPr>
                      </a:pPr>
                      <a:t>[分類名]</a:t>
                    </a:fld>
                    <a:r>
                      <a:rPr lang="ja-JP" altLang="en-US" baseline="0" smtClean="0"/>
                      <a:t> </a:t>
                    </a:r>
                    <a:fld id="{A0245D8C-E989-49EE-9959-A39EFE2B72EE}" type="VALUE">
                      <a:rPr lang="en-US" altLang="ja-JP" baseline="0" smtClean="0"/>
                      <a:pPr>
                        <a:defRPr sz="1600">
                          <a:solidFill>
                            <a:sysClr val="windowText" lastClr="000000"/>
                          </a:solidFill>
                        </a:defRPr>
                      </a:pPr>
                      <a:t>[値]</a:t>
                    </a:fld>
                    <a:endParaRPr lang="ja-JP" altLang="en-US" baseline="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37294444444444447"/>
                      <c:h val="0.15336547582838198"/>
                    </c:manualLayout>
                  </c15:layout>
                  <c15:dlblFieldTable/>
                  <c15:showDataLabelsRange val="0"/>
                </c:ext>
              </c:extLst>
            </c:dLbl>
            <c:dLbl>
              <c:idx val="2"/>
              <c:layout>
                <c:manualLayout>
                  <c:x val="0.15581198287625209"/>
                  <c:y val="0.15238145696284547"/>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fld id="{8130E01E-9E3E-46DB-ACEB-4316009E8065}" type="CATEGORYNAME">
                      <a:rPr lang="ja-JP" altLang="en-US" smtClean="0"/>
                      <a:pPr>
                        <a:defRPr sz="1600">
                          <a:solidFill>
                            <a:sysClr val="windowText" lastClr="000000"/>
                          </a:solidFill>
                        </a:defRPr>
                      </a:pPr>
                      <a:t>[分類名]</a:t>
                    </a:fld>
                    <a:r>
                      <a:rPr lang="ja-JP" altLang="en-US" baseline="0" dirty="0" smtClean="0"/>
                      <a:t> </a:t>
                    </a:r>
                    <a:fld id="{7AF2F3C5-89EA-43B3-AAAD-1A06672140EE}" type="VALUE">
                      <a:rPr lang="en-US" altLang="ja-JP" baseline="0" smtClean="0"/>
                      <a:pPr>
                        <a:defRPr sz="1600">
                          <a:solidFill>
                            <a:sysClr val="windowText" lastClr="000000"/>
                          </a:solidFill>
                        </a:defRPr>
                      </a:pPr>
                      <a:t>[値]</a:t>
                    </a:fld>
                    <a:endParaRPr lang="ja-JP" alt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22323786439657234"/>
                      <c:h val="0.20279075865816934"/>
                    </c:manualLayout>
                  </c15:layout>
                  <c15:dlblFieldTable/>
                  <c15:showDataLabelsRange val="0"/>
                </c:ext>
              </c:extLst>
            </c:dLbl>
            <c:dLbl>
              <c:idx val="3"/>
              <c:layout>
                <c:manualLayout>
                  <c:x val="0.1502494241616977"/>
                  <c:y val="1.443294466465446E-2"/>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fld id="{F68681D7-AC1E-4A34-B296-8329A54D5511}" type="CATEGORYNAME">
                      <a:rPr lang="ja-JP" altLang="en-US" smtClean="0"/>
                      <a:pPr>
                        <a:defRPr sz="1600">
                          <a:solidFill>
                            <a:sysClr val="windowText" lastClr="000000"/>
                          </a:solidFill>
                        </a:defRPr>
                      </a:pPr>
                      <a:t>[分類名]</a:t>
                    </a:fld>
                    <a:r>
                      <a:rPr lang="ja-JP" altLang="en-US" baseline="0" dirty="0" smtClean="0"/>
                      <a:t> </a:t>
                    </a:r>
                    <a:fld id="{649FBD6E-4A87-4854-8944-5BA82BBC8698}" type="VALUE">
                      <a:rPr lang="en-US" altLang="ja-JP" baseline="0" smtClean="0"/>
                      <a:pPr>
                        <a:defRPr sz="1600">
                          <a:solidFill>
                            <a:sysClr val="windowText" lastClr="000000"/>
                          </a:solidFill>
                        </a:defRPr>
                      </a:pPr>
                      <a:t>[値]</a:t>
                    </a:fld>
                    <a:endParaRPr lang="ja-JP" alt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24468549548284493"/>
                      <c:h val="0.21761806409794779"/>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ja-JP"/>
              </a:p>
            </c:txPr>
            <c:dLblPos val="inEnd"/>
            <c:showLegendKey val="0"/>
            <c:showVal val="1"/>
            <c:showCatName val="1"/>
            <c:showSerName val="0"/>
            <c:showPercent val="1"/>
            <c:showBubbleSize val="0"/>
            <c:showLeaderLines val="1"/>
            <c:leaderLines>
              <c:spPr>
                <a:ln w="9525" cap="flat" cmpd="sng" algn="ctr">
                  <a:solidFill>
                    <a:schemeClr val="tx1">
                      <a:lumMod val="75000"/>
                      <a:lumOff val="25000"/>
                    </a:schemeClr>
                  </a:solidFill>
                  <a:round/>
                </a:ln>
                <a:effectLst/>
              </c:spPr>
            </c:leaderLines>
            <c:extLst>
              <c:ext xmlns:c15="http://schemas.microsoft.com/office/drawing/2012/chart" uri="{CE6537A1-D6FC-4f65-9D91-7224C49458BB}"/>
            </c:extLst>
          </c:dLbls>
          <c:cat>
            <c:strRef>
              <c:f>問17!$B$6:$B$9</c:f>
              <c:strCache>
                <c:ptCount val="4"/>
                <c:pt idx="0">
                  <c:v>①きちんと取れている</c:v>
                </c:pt>
                <c:pt idx="1">
                  <c:v>②大体取れている</c:v>
                </c:pt>
                <c:pt idx="2">
                  <c:v>③あまり取れていない</c:v>
                </c:pt>
                <c:pt idx="3">
                  <c:v>④まったく取れていない</c:v>
                </c:pt>
              </c:strCache>
            </c:strRef>
          </c:cat>
          <c:val>
            <c:numRef>
              <c:f>問17!$K$6:$K$9</c:f>
              <c:numCache>
                <c:formatCode>0.0%</c:formatCode>
                <c:ptCount val="4"/>
                <c:pt idx="0">
                  <c:v>0.20098868219071159</c:v>
                </c:pt>
                <c:pt idx="1">
                  <c:v>0.58436321061532459</c:v>
                </c:pt>
                <c:pt idx="2">
                  <c:v>0.18615844933003772</c:v>
                </c:pt>
                <c:pt idx="3">
                  <c:v>2.8489657863926109E-2</c:v>
                </c:pt>
              </c:numCache>
            </c:numRef>
          </c:val>
        </c:ser>
        <c:dLbls>
          <c:dLblPos val="inEnd"/>
          <c:showLegendKey val="0"/>
          <c:showVal val="1"/>
          <c:showCatName val="1"/>
          <c:showSerName val="0"/>
          <c:showPercent val="0"/>
          <c:showBubbleSize val="0"/>
          <c:showLeaderLines val="1"/>
        </c:dLbls>
      </c:pie3D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ja-JP" sz="2000" dirty="0">
                <a:solidFill>
                  <a:schemeClr val="tx1"/>
                </a:solidFill>
              </a:rPr>
              <a:t>ミス・ニアミスの経験</a:t>
            </a:r>
          </a:p>
        </c:rich>
      </c:tx>
      <c:layout>
        <c:manualLayout>
          <c:xMode val="edge"/>
          <c:yMode val="edge"/>
          <c:x val="2.8512289628866261E-2"/>
          <c:y val="5.6701378522614691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226255018808968"/>
          <c:y val="0.16528398516465481"/>
          <c:w val="0.75248081602278505"/>
          <c:h val="0.83402445128680425"/>
        </c:manualLayout>
      </c:layout>
      <c:pie3DChart>
        <c:varyColors val="1"/>
        <c:ser>
          <c:idx val="0"/>
          <c:order val="0"/>
          <c:dPt>
            <c:idx val="0"/>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a:contourClr>
                  <a:schemeClr val="accent1">
                    <a:lumMod val="75000"/>
                  </a:schemeClr>
                </a:contourClr>
              </a:sp3d>
            </c:spPr>
          </c:dPt>
          <c:dPt>
            <c:idx val="2"/>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layout>
                <c:manualLayout>
                  <c:x val="-0.15151786705732692"/>
                  <c:y val="-0.23050038841036935"/>
                </c:manualLayout>
              </c:layout>
              <c:tx>
                <c:rich>
                  <a:bodyPr/>
                  <a:lstStyle/>
                  <a:p>
                    <a:fld id="{D883C5C1-7AE2-4B8F-86B2-C0BD775CDCE2}" type="CATEGORYNAME">
                      <a:rPr lang="ja-JP" altLang="en-US">
                        <a:solidFill>
                          <a:schemeClr val="tx1"/>
                        </a:solidFill>
                      </a:rPr>
                      <a:pPr/>
                      <a:t>[分類名]</a:t>
                    </a:fld>
                    <a:r>
                      <a:rPr lang="ja-JP" altLang="en-US" baseline="0" dirty="0">
                        <a:solidFill>
                          <a:schemeClr val="tx1"/>
                        </a:solidFill>
                      </a:rPr>
                      <a:t>
</a:t>
                    </a:r>
                    <a:fld id="{59B3AEEF-69D6-4ED9-A2C0-FF15EA72C5A2}" type="VALUE">
                      <a:rPr lang="en-US" altLang="ja-JP" baseline="0">
                        <a:solidFill>
                          <a:schemeClr val="tx1"/>
                        </a:solidFill>
                      </a:rPr>
                      <a:pPr/>
                      <a:t>[値]</a:t>
                    </a:fld>
                    <a:endParaRPr lang="ja-JP" altLang="en-US"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11531153142587748"/>
                  <c:y val="0.15283108827683931"/>
                </c:manualLayout>
              </c:layout>
              <c:tx>
                <c:rich>
                  <a:bodyPr/>
                  <a:lstStyle/>
                  <a:p>
                    <a:fld id="{0452E423-A866-4697-A98A-9F93F4876769}" type="CATEGORYNAME">
                      <a:rPr lang="ja-JP" altLang="en-US">
                        <a:solidFill>
                          <a:schemeClr val="tx1"/>
                        </a:solidFill>
                      </a:rPr>
                      <a:pPr/>
                      <a:t>[分類名]</a:t>
                    </a:fld>
                    <a:r>
                      <a:rPr lang="ja-JP" altLang="en-US" baseline="0" dirty="0">
                        <a:solidFill>
                          <a:schemeClr val="tx1"/>
                        </a:solidFill>
                      </a:rPr>
                      <a:t>
</a:t>
                    </a:r>
                    <a:fld id="{A1C0AE16-99AD-49FD-B7AB-D803B30D4B3C}" type="VALUE">
                      <a:rPr lang="en-US" altLang="ja-JP" baseline="0">
                        <a:solidFill>
                          <a:schemeClr val="tx1"/>
                        </a:solidFill>
                      </a:rPr>
                      <a:pPr/>
                      <a:t>[値]</a:t>
                    </a:fld>
                    <a:endParaRPr lang="ja-JP" altLang="en-US"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0.10542693724565028"/>
                  <c:y val="-2.8847973359356086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fld id="{0236F68E-239B-4B9E-816E-B43FF48DF8C6}" type="CATEGORYNAME">
                      <a:rPr lang="en-US" altLang="ja-JP" sz="1600" smtClean="0">
                        <a:solidFill>
                          <a:schemeClr val="tx1"/>
                        </a:solidFill>
                      </a:rPr>
                      <a:pPr>
                        <a:defRPr sz="1600">
                          <a:solidFill>
                            <a:schemeClr val="tx1"/>
                          </a:solidFill>
                        </a:defRPr>
                      </a:pPr>
                      <a:t>[分類名]</a:t>
                    </a:fld>
                    <a:r>
                      <a:rPr lang="ja-JP" altLang="en-US" sz="1600" baseline="0" dirty="0" smtClean="0">
                        <a:solidFill>
                          <a:schemeClr val="tx1"/>
                        </a:solidFill>
                      </a:rPr>
                      <a:t>　</a:t>
                    </a:r>
                    <a:fld id="{7FF5E6EF-FC81-4D25-9F27-63F9D15326D6}" type="VALUE">
                      <a:rPr lang="en-US" altLang="ja-JP" sz="1600" baseline="0" smtClean="0">
                        <a:solidFill>
                          <a:schemeClr val="tx1"/>
                        </a:solidFill>
                      </a:rPr>
                      <a:pPr>
                        <a:defRPr sz="1600">
                          <a:solidFill>
                            <a:schemeClr val="tx1"/>
                          </a:solidFill>
                        </a:defRPr>
                      </a:pPr>
                      <a:t>[値]</a:t>
                    </a:fld>
                    <a:endParaRPr lang="ja-JP" altLang="en-US" sz="1600" baseline="0" dirty="0" smtClean="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0113282383858769"/>
                      <c:h val="9.8551667491017528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75000"/>
                      <a:lumOff val="25000"/>
                    </a:schemeClr>
                  </a:solidFill>
                  <a:round/>
                </a:ln>
                <a:effectLst/>
              </c:spPr>
            </c:leaderLines>
            <c:extLst>
              <c:ext xmlns:c15="http://schemas.microsoft.com/office/drawing/2012/chart" uri="{CE6537A1-D6FC-4f65-9D91-7224C49458BB}"/>
            </c:extLst>
          </c:dLbls>
          <c:cat>
            <c:strRef>
              <c:f>問18!$B$5:$B$7</c:f>
              <c:strCache>
                <c:ptCount val="3"/>
                <c:pt idx="0">
                  <c:v>①ある</c:v>
                </c:pt>
                <c:pt idx="1">
                  <c:v>②ない</c:v>
                </c:pt>
                <c:pt idx="2">
                  <c:v>NA</c:v>
                </c:pt>
              </c:strCache>
            </c:strRef>
          </c:cat>
          <c:val>
            <c:numRef>
              <c:f>問18!$C$5:$C$7</c:f>
              <c:numCache>
                <c:formatCode>0.0%</c:formatCode>
                <c:ptCount val="3"/>
                <c:pt idx="0">
                  <c:v>0.82947128914436263</c:v>
                </c:pt>
                <c:pt idx="1">
                  <c:v>0.13675827794742829</c:v>
                </c:pt>
                <c:pt idx="2">
                  <c:v>3.3770432908209087E-2</c:v>
                </c:pt>
              </c:numCache>
            </c:numRef>
          </c:val>
        </c:ser>
        <c:dLbls>
          <c:dLblPos val="in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ja-JP" altLang="en-US" sz="1800">
                <a:solidFill>
                  <a:schemeClr val="tx1"/>
                </a:solidFill>
              </a:rPr>
              <a:t>ミス・ニアミスあり（勤務形態別）</a:t>
            </a:r>
            <a:endParaRPr lang="ja-JP" sz="1800">
              <a:solidFill>
                <a:schemeClr val="tx1"/>
              </a:solidFill>
            </a:endParaRPr>
          </a:p>
        </c:rich>
      </c:tx>
      <c:layout>
        <c:manualLayout>
          <c:xMode val="edge"/>
          <c:yMode val="edge"/>
          <c:x val="0.20387489063867018"/>
          <c:y val="2.777777777777777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2"/>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Lbls>
            <c:dLbl>
              <c:idx val="0"/>
              <c:layout>
                <c:manualLayout>
                  <c:x val="-2.5462668816039986E-17"/>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185067526415994E-16"/>
                  <c:y val="9.259259259259258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9.259259259259258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問18!$B$27:$B$29</c:f>
              <c:strCache>
                <c:ptCount val="3"/>
                <c:pt idx="0">
                  <c:v>日勤のみ</c:v>
                </c:pt>
                <c:pt idx="1">
                  <c:v>３交替</c:v>
                </c:pt>
                <c:pt idx="2">
                  <c:v>２交替</c:v>
                </c:pt>
              </c:strCache>
            </c:strRef>
          </c:cat>
          <c:val>
            <c:numRef>
              <c:f>問18!$E$27:$E$29</c:f>
              <c:numCache>
                <c:formatCode>0.0%</c:formatCode>
                <c:ptCount val="3"/>
                <c:pt idx="0">
                  <c:v>0.72872253864930836</c:v>
                </c:pt>
                <c:pt idx="1">
                  <c:v>0.86811941889910704</c:v>
                </c:pt>
                <c:pt idx="2">
                  <c:v>0.84872270586556298</c:v>
                </c:pt>
              </c:numCache>
            </c:numRef>
          </c:val>
        </c:ser>
        <c:dLbls>
          <c:dLblPos val="outEnd"/>
          <c:showLegendKey val="0"/>
          <c:showVal val="1"/>
          <c:showCatName val="0"/>
          <c:showSerName val="0"/>
          <c:showPercent val="0"/>
          <c:showBubbleSize val="0"/>
        </c:dLbls>
        <c:gapWidth val="100"/>
        <c:overlap val="-24"/>
        <c:axId val="470493960"/>
        <c:axId val="470494352"/>
      </c:barChart>
      <c:catAx>
        <c:axId val="470493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70494352"/>
        <c:crosses val="autoZero"/>
        <c:auto val="1"/>
        <c:lblAlgn val="ctr"/>
        <c:lblOffset val="100"/>
        <c:noMultiLvlLbl val="0"/>
      </c:catAx>
      <c:valAx>
        <c:axId val="4704943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049396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sz="2000" dirty="0">
                <a:solidFill>
                  <a:sysClr val="windowText" lastClr="000000"/>
                </a:solidFill>
              </a:rPr>
              <a:t>1</a:t>
            </a:r>
            <a:r>
              <a:rPr lang="ja-JP" sz="2000" dirty="0">
                <a:solidFill>
                  <a:sysClr val="windowText" lastClr="000000"/>
                </a:solidFill>
              </a:rPr>
              <a:t>年前に比べた仕事量の変化（年齢別）</a:t>
            </a:r>
            <a:endParaRPr lang="en-US" sz="2000" dirty="0">
              <a:solidFill>
                <a:sysClr val="windowText" lastClr="000000"/>
              </a:solidFill>
            </a:endParaRPr>
          </a:p>
          <a:p>
            <a:pPr>
              <a:defRPr sz="2000">
                <a:solidFill>
                  <a:sysClr val="windowText" lastClr="000000"/>
                </a:solidFill>
              </a:defRPr>
            </a:pPr>
            <a:r>
              <a:rPr lang="ja-JP" sz="2000" dirty="0">
                <a:solidFill>
                  <a:sysClr val="windowText" lastClr="000000"/>
                </a:solidFill>
              </a:rPr>
              <a:t>「大幅に増えた」</a:t>
            </a:r>
          </a:p>
        </c:rich>
      </c:tx>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ja-JP"/>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4"/>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5"/>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問5×問9!$B$5:$B$10</c:f>
              <c:strCache>
                <c:ptCount val="6"/>
                <c:pt idx="0">
                  <c:v>20～24歳</c:v>
                </c:pt>
                <c:pt idx="1">
                  <c:v>25～29歳</c:v>
                </c:pt>
                <c:pt idx="2">
                  <c:v>30～34歳</c:v>
                </c:pt>
                <c:pt idx="3">
                  <c:v>35～39歳</c:v>
                </c:pt>
                <c:pt idx="4">
                  <c:v>40～49歳</c:v>
                </c:pt>
                <c:pt idx="5">
                  <c:v>50～59歳</c:v>
                </c:pt>
              </c:strCache>
            </c:strRef>
          </c:cat>
          <c:val>
            <c:numRef>
              <c:f>問5×問9!$E$5:$E$10</c:f>
              <c:numCache>
                <c:formatCode>0.0%</c:formatCode>
                <c:ptCount val="6"/>
                <c:pt idx="0">
                  <c:v>0.14709548740962353</c:v>
                </c:pt>
                <c:pt idx="1">
                  <c:v>0.18354430379746836</c:v>
                </c:pt>
                <c:pt idx="2">
                  <c:v>0.20599999999999999</c:v>
                </c:pt>
                <c:pt idx="3">
                  <c:v>0.20899999999999999</c:v>
                </c:pt>
                <c:pt idx="4">
                  <c:v>0.25622004108650992</c:v>
                </c:pt>
                <c:pt idx="5">
                  <c:v>0.24289405684754523</c:v>
                </c:pt>
              </c:numCache>
            </c:numRef>
          </c:val>
        </c:ser>
        <c:dLbls>
          <c:dLblPos val="outEnd"/>
          <c:showLegendKey val="0"/>
          <c:showVal val="1"/>
          <c:showCatName val="0"/>
          <c:showSerName val="0"/>
          <c:showPercent val="0"/>
          <c:showBubbleSize val="0"/>
        </c:dLbls>
        <c:gapWidth val="100"/>
        <c:overlap val="-24"/>
        <c:axId val="469145664"/>
        <c:axId val="469146448"/>
      </c:barChart>
      <c:catAx>
        <c:axId val="469145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69146448"/>
        <c:crosses val="autoZero"/>
        <c:auto val="1"/>
        <c:lblAlgn val="ctr"/>
        <c:lblOffset val="100"/>
        <c:noMultiLvlLbl val="0"/>
      </c:catAx>
      <c:valAx>
        <c:axId val="469146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6914566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ja-JP" sz="1800" b="1">
                <a:solidFill>
                  <a:schemeClr val="tx1"/>
                </a:solidFill>
              </a:rPr>
              <a:t>ミス・ニアミスあり（年齢別）</a:t>
            </a:r>
            <a:endParaRPr lang="en-US" sz="1800" b="1">
              <a:solidFill>
                <a:schemeClr val="tx1"/>
              </a:solidFill>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1"/>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問18!$B$41:$B$47</c:f>
              <c:strCache>
                <c:ptCount val="7"/>
                <c:pt idx="0">
                  <c:v>20～24歳</c:v>
                </c:pt>
                <c:pt idx="1">
                  <c:v>25～29歳</c:v>
                </c:pt>
                <c:pt idx="2">
                  <c:v>30～34歳</c:v>
                </c:pt>
                <c:pt idx="3">
                  <c:v>35～39歳</c:v>
                </c:pt>
                <c:pt idx="4">
                  <c:v>40～49歳</c:v>
                </c:pt>
                <c:pt idx="5">
                  <c:v>50～59歳</c:v>
                </c:pt>
                <c:pt idx="6">
                  <c:v>60～64歳</c:v>
                </c:pt>
              </c:strCache>
            </c:strRef>
          </c:cat>
          <c:val>
            <c:numRef>
              <c:f>問18!$E$41:$E$47</c:f>
              <c:numCache>
                <c:formatCode>0.0%</c:formatCode>
                <c:ptCount val="7"/>
                <c:pt idx="0">
                  <c:v>0.87060583395661928</c:v>
                </c:pt>
                <c:pt idx="1">
                  <c:v>0.88291139240506333</c:v>
                </c:pt>
                <c:pt idx="2">
                  <c:v>0.84833333333333338</c:v>
                </c:pt>
                <c:pt idx="3">
                  <c:v>0.83857081360309949</c:v>
                </c:pt>
                <c:pt idx="4">
                  <c:v>0.82013238986532755</c:v>
                </c:pt>
                <c:pt idx="5">
                  <c:v>0.78073089700996678</c:v>
                </c:pt>
                <c:pt idx="6">
                  <c:v>0.63240628778718255</c:v>
                </c:pt>
              </c:numCache>
            </c:numRef>
          </c:val>
        </c:ser>
        <c:dLbls>
          <c:showLegendKey val="0"/>
          <c:showVal val="0"/>
          <c:showCatName val="0"/>
          <c:showSerName val="0"/>
          <c:showPercent val="0"/>
          <c:showBubbleSize val="0"/>
        </c:dLbls>
        <c:gapWidth val="115"/>
        <c:overlap val="-20"/>
        <c:axId val="470493568"/>
        <c:axId val="470493176"/>
      </c:barChart>
      <c:catAx>
        <c:axId val="470493568"/>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70493176"/>
        <c:crosses val="autoZero"/>
        <c:auto val="1"/>
        <c:lblAlgn val="ctr"/>
        <c:lblOffset val="100"/>
        <c:noMultiLvlLbl val="0"/>
      </c:catAx>
      <c:valAx>
        <c:axId val="47049317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0493568"/>
        <c:crosses val="max"/>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ja-JP" altLang="en-US" sz="2000">
                <a:solidFill>
                  <a:sysClr val="windowText" lastClr="000000"/>
                </a:solidFill>
              </a:rPr>
              <a:t>医療事故が起こる大きな原因</a:t>
            </a:r>
            <a:endParaRPr lang="ja-JP" sz="2000">
              <a:solidFill>
                <a:sysClr val="windowText" lastClr="000000"/>
              </a:solidFill>
            </a:endParaRPr>
          </a:p>
        </c:rich>
      </c:tx>
      <c:layout>
        <c:manualLayout>
          <c:xMode val="edge"/>
          <c:yMode val="edge"/>
          <c:x val="0.35693295276694281"/>
          <c:y val="1.6971680279201512E-2"/>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ja-JP"/>
        </a:p>
      </c:txPr>
    </c:title>
    <c:autoTitleDeleted val="0"/>
    <c:plotArea>
      <c:layout>
        <c:manualLayout>
          <c:layoutTarget val="inner"/>
          <c:xMode val="edge"/>
          <c:yMode val="edge"/>
          <c:x val="6.0912167307934278E-2"/>
          <c:y val="0.10554508527175645"/>
          <c:w val="0.9267525369253149"/>
          <c:h val="0.6070592261396317"/>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1"/>
            <c:invertIfNegative val="0"/>
            <c:bubble3D val="0"/>
            <c:spPr>
              <a:solidFill>
                <a:srgbClr val="FFC000"/>
              </a:solidFill>
              <a:ln>
                <a:solidFill>
                  <a:srgbClr val="FFC000"/>
                </a:solidFill>
              </a:ln>
              <a:effectLst>
                <a:outerShdw blurRad="57150" dist="19050" dir="5400000" algn="ctr" rotWithShape="0">
                  <a:srgbClr val="000000">
                    <a:alpha val="63000"/>
                  </a:srgbClr>
                </a:outerShdw>
              </a:effectLst>
            </c:spPr>
          </c:dPt>
          <c:dPt>
            <c:idx val="2"/>
            <c:invertIfNegative val="0"/>
            <c:bubble3D val="0"/>
            <c:spPr>
              <a:solidFill>
                <a:srgbClr val="FFC000"/>
              </a:solidFill>
              <a:ln>
                <a:solidFill>
                  <a:srgbClr val="FFC000"/>
                </a:solidFill>
              </a:ln>
              <a:effectLst>
                <a:outerShdw blurRad="57150" dist="19050" dir="5400000" algn="ctr" rotWithShape="0">
                  <a:srgbClr val="000000">
                    <a:alpha val="63000"/>
                  </a:srgbClr>
                </a:outerShdw>
              </a:effectLst>
            </c:spPr>
          </c:dPt>
          <c:dPt>
            <c:idx val="5"/>
            <c:invertIfNegative val="0"/>
            <c:bubble3D val="0"/>
            <c:spPr>
              <a:solidFill>
                <a:srgbClr val="FFC000"/>
              </a:solidFill>
              <a:ln>
                <a:solidFill>
                  <a:srgbClr val="FFC000"/>
                </a:solidFill>
              </a:ln>
              <a:effectLst>
                <a:outerShdw blurRad="57150" dist="19050" dir="5400000" algn="ctr" rotWithShape="0">
                  <a:srgbClr val="000000">
                    <a:alpha val="63000"/>
                  </a:srgbClr>
                </a:outerShdw>
              </a:effectLst>
            </c:spPr>
          </c:dPt>
          <c:dLbls>
            <c:dLbl>
              <c:idx val="0"/>
              <c:layout>
                <c:manualLayout>
                  <c:x val="0"/>
                  <c:y val="1.227168545318911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問19!$C$4:$L$4</c:f>
              <c:strCache>
                <c:ptCount val="10"/>
                <c:pt idx="0">
                  <c:v>①慢性的な
人手不足に
よる医療の
現場の忙しさ</c:v>
                </c:pt>
                <c:pt idx="1">
                  <c:v>②交替制
勤務に
よる疲労
の蓄積</c:v>
                </c:pt>
                <c:pt idx="2">
                  <c:v>③看護の
知識や技術
の未熟さ</c:v>
                </c:pt>
                <c:pt idx="3">
                  <c:v>④医師の
知識や
治療技術
の未熟さ</c:v>
                </c:pt>
                <c:pt idx="4">
                  <c:v>⑤職場の
人間関係</c:v>
                </c:pt>
                <c:pt idx="5">
                  <c:v>⑥看護師と
医師との
連携の悪さ</c:v>
                </c:pt>
                <c:pt idx="6">
                  <c:v>⑦薬剤の
紛らわしさ</c:v>
                </c:pt>
                <c:pt idx="7">
                  <c:v>⑧医療
従事者の
モラル
の低下</c:v>
                </c:pt>
                <c:pt idx="8">
                  <c:v>⑨その他</c:v>
                </c:pt>
                <c:pt idx="9">
                  <c:v>NA</c:v>
                </c:pt>
              </c:strCache>
            </c:strRef>
          </c:cat>
          <c:val>
            <c:numRef>
              <c:f>問19!$C$5:$L$5</c:f>
              <c:numCache>
                <c:formatCode>0.0%</c:formatCode>
                <c:ptCount val="10"/>
                <c:pt idx="0">
                  <c:v>0.81747370357876659</c:v>
                </c:pt>
                <c:pt idx="1">
                  <c:v>0.23631512772547456</c:v>
                </c:pt>
                <c:pt idx="2">
                  <c:v>0.36410193504860622</c:v>
                </c:pt>
                <c:pt idx="3">
                  <c:v>2.1190468888957037E-2</c:v>
                </c:pt>
                <c:pt idx="4">
                  <c:v>7.5745959704376087E-2</c:v>
                </c:pt>
                <c:pt idx="5">
                  <c:v>0.15860651967248307</c:v>
                </c:pt>
                <c:pt idx="6">
                  <c:v>8.0713913336808857E-2</c:v>
                </c:pt>
                <c:pt idx="7">
                  <c:v>2.1282468030298384E-2</c:v>
                </c:pt>
                <c:pt idx="8">
                  <c:v>6.2160753166303782E-2</c:v>
                </c:pt>
                <c:pt idx="9">
                  <c:v>2.4318439694562852E-2</c:v>
                </c:pt>
              </c:numCache>
            </c:numRef>
          </c:val>
        </c:ser>
        <c:dLbls>
          <c:dLblPos val="outEnd"/>
          <c:showLegendKey val="0"/>
          <c:showVal val="1"/>
          <c:showCatName val="0"/>
          <c:showSerName val="0"/>
          <c:showPercent val="0"/>
          <c:showBubbleSize val="0"/>
        </c:dLbls>
        <c:gapWidth val="100"/>
        <c:overlap val="-24"/>
        <c:axId val="460765496"/>
        <c:axId val="460762752"/>
      </c:barChart>
      <c:catAx>
        <c:axId val="460765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60762752"/>
        <c:crosses val="autoZero"/>
        <c:auto val="1"/>
        <c:lblAlgn val="ctr"/>
        <c:lblOffset val="100"/>
        <c:noMultiLvlLbl val="0"/>
      </c:catAx>
      <c:valAx>
        <c:axId val="4607627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6076549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baseline="0">
                <a:solidFill>
                  <a:schemeClr val="tx1"/>
                </a:solidFill>
                <a:latin typeface="+mn-lt"/>
                <a:ea typeface="+mn-ea"/>
                <a:cs typeface="+mn-cs"/>
              </a:defRPr>
            </a:pPr>
            <a:r>
              <a:rPr lang="ja-JP" altLang="en-US" sz="1900" dirty="0" smtClean="0">
                <a:solidFill>
                  <a:schemeClr val="tx1"/>
                </a:solidFill>
              </a:rPr>
              <a:t>メンタル障害による治療・休職者の有無</a:t>
            </a:r>
            <a:endParaRPr lang="ja-JP" altLang="en-US" sz="1900" dirty="0">
              <a:solidFill>
                <a:schemeClr val="tx1"/>
              </a:solidFill>
            </a:endParaRPr>
          </a:p>
        </c:rich>
      </c:tx>
      <c:layout>
        <c:manualLayout>
          <c:xMode val="edge"/>
          <c:yMode val="edge"/>
          <c:x val="0.11092837882187251"/>
          <c:y val="4.5897623121437678E-2"/>
        </c:manualLayout>
      </c:layout>
      <c:overlay val="0"/>
      <c:spPr>
        <a:noFill/>
        <a:ln>
          <a:noFill/>
        </a:ln>
        <a:effectLst/>
      </c:spPr>
      <c:txPr>
        <a:bodyPr rot="0" spcFirstLastPara="1" vertOverflow="ellipsis" vert="horz" wrap="square" anchor="ctr" anchorCtr="1"/>
        <a:lstStyle/>
        <a:p>
          <a:pPr>
            <a:defRPr sz="1900" b="1" i="0" u="none" strike="noStrike" kern="1200" baseline="0">
              <a:solidFill>
                <a:schemeClr val="tx1"/>
              </a:solidFill>
              <a:latin typeface="+mn-lt"/>
              <a:ea typeface="+mn-ea"/>
              <a:cs typeface="+mn-cs"/>
            </a:defRPr>
          </a:pPr>
          <a:endParaRPr lang="ja-JP"/>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371765451997059E-2"/>
          <c:y val="0.17354679400691547"/>
          <c:w val="0.90121510741016631"/>
          <c:h val="0.80326137947289789"/>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layout>
                <c:manualLayout>
                  <c:x val="-0.10198213726384492"/>
                  <c:y val="0.16034470405621659"/>
                </c:manualLayout>
              </c:layout>
              <c:tx>
                <c:rich>
                  <a:bodyPr/>
                  <a:lstStyle/>
                  <a:p>
                    <a:fld id="{BA8D07F5-8BD3-4F06-9E14-2EAD490F781F}" type="CATEGORYNAME">
                      <a:rPr lang="ja-JP" altLang="en-US" smtClean="0"/>
                      <a:pPr/>
                      <a:t>[分類名]</a:t>
                    </a:fld>
                    <a:r>
                      <a:rPr lang="ja-JP" altLang="en-US" baseline="0" smtClean="0"/>
                      <a:t> </a:t>
                    </a:r>
                    <a:fld id="{3FF812F1-FED9-4B8F-8CFB-298ED437457F}" type="VALUE">
                      <a:rPr lang="en-US" altLang="ja-JP" baseline="0"/>
                      <a:pPr/>
                      <a:t>[値]</a:t>
                    </a:fld>
                    <a:endParaRPr lang="ja-JP" altLang="en-US" baseline="0" smtClean="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2873170430303579E-2"/>
                  <c:y val="-0.23693014076007279"/>
                </c:manualLayout>
              </c:layout>
              <c:tx>
                <c:rich>
                  <a:bodyPr/>
                  <a:lstStyle/>
                  <a:p>
                    <a:fld id="{5B653704-0F3C-4620-9FE5-74F3523E7A01}" type="CATEGORYNAME">
                      <a:rPr lang="ja-JP" altLang="en-US" smtClean="0"/>
                      <a:pPr/>
                      <a:t>[分類名]</a:t>
                    </a:fld>
                    <a:r>
                      <a:rPr lang="ja-JP" altLang="en-US" baseline="0" smtClean="0"/>
                      <a:t> </a:t>
                    </a:r>
                    <a:fld id="{35B19637-5ACC-4336-A0B6-309CA89BA798}" type="VALUE">
                      <a:rPr lang="en-US" altLang="ja-JP" baseline="0"/>
                      <a:pPr/>
                      <a:t>[値]</a:t>
                    </a:fld>
                    <a:endParaRPr lang="ja-JP" altLang="en-US" baseline="0" smtClean="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8.3905268154841756E-2"/>
                  <c:y val="0.18844764257626739"/>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fld id="{0B0E955E-F6BE-4A99-9CB3-94CFD76E4B28}" type="CATEGORYNAME">
                      <a:rPr lang="ja-JP" altLang="en-US" smtClean="0"/>
                      <a:pPr>
                        <a:defRPr sz="1600">
                          <a:solidFill>
                            <a:schemeClr val="tx1"/>
                          </a:solidFill>
                        </a:defRPr>
                      </a:pPr>
                      <a:t>[分類名]</a:t>
                    </a:fld>
                    <a:r>
                      <a:rPr lang="ja-JP" altLang="en-US" baseline="0" dirty="0" smtClean="0"/>
                      <a:t> </a:t>
                    </a:r>
                    <a:fld id="{43A0A4A3-BE69-48F2-A812-A927A1012EF4}" type="VALUE">
                      <a:rPr lang="en-US" altLang="ja-JP" baseline="0"/>
                      <a:pPr>
                        <a:defRPr sz="1600">
                          <a:solidFill>
                            <a:schemeClr val="tx1"/>
                          </a:solidFill>
                        </a:defRPr>
                      </a:pPr>
                      <a:t>[値]</a:t>
                    </a:fld>
                    <a:endParaRPr lang="ja-JP" altLang="en-US" baseline="0" dirty="0" smtClean="0"/>
                  </a:p>
                </c:rich>
              </c:tx>
              <c:spPr>
                <a:noFill/>
                <a:ln w="28575">
                  <a:noFill/>
                  <a:prstDash val="sysDash"/>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7385286242604939"/>
                      <c:h val="0.15581629755301477"/>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'[単純問10平均～問23.xlsx]問20'!$B$5:$B$7</c:f>
              <c:strCache>
                <c:ptCount val="3"/>
                <c:pt idx="0">
                  <c:v>①いる</c:v>
                </c:pt>
                <c:pt idx="1">
                  <c:v>②いない</c:v>
                </c:pt>
                <c:pt idx="2">
                  <c:v>③わからない</c:v>
                </c:pt>
              </c:strCache>
            </c:strRef>
          </c:cat>
          <c:val>
            <c:numRef>
              <c:f>'[単純問10平均～問23.xlsx]問20'!$C$5:$C$7</c:f>
              <c:numCache>
                <c:formatCode>0.0%</c:formatCode>
                <c:ptCount val="3"/>
                <c:pt idx="0">
                  <c:v>0.28495299682653735</c:v>
                </c:pt>
                <c:pt idx="1">
                  <c:v>0.39707203161487337</c:v>
                </c:pt>
                <c:pt idx="2">
                  <c:v>0.30327525297886354</c:v>
                </c:pt>
              </c:numCache>
            </c:numRef>
          </c:val>
        </c:ser>
        <c:dLbls>
          <c:showLegendKey val="0"/>
          <c:showVal val="1"/>
          <c:showCatName val="1"/>
          <c:showSerName val="0"/>
          <c:showPercent val="0"/>
          <c:showBubbleSize val="0"/>
          <c:showLeaderLines val="1"/>
        </c:dLbls>
      </c:pie3D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ja-JP" altLang="en-US" sz="2000">
                <a:solidFill>
                  <a:sysClr val="windowText" lastClr="000000"/>
                </a:solidFill>
              </a:rPr>
              <a:t>セクハラ</a:t>
            </a:r>
          </a:p>
        </c:rich>
      </c:tx>
      <c:layout>
        <c:manualLayout>
          <c:xMode val="edge"/>
          <c:yMode val="edge"/>
          <c:x val="6.1692872101871958E-2"/>
          <c:y val="3.6996084407669383E-2"/>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ja-JP"/>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338901078181742E-2"/>
          <c:y val="0.3242911668484188"/>
          <c:w val="0.76049477362452456"/>
          <c:h val="0.6757089236556969"/>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layout>
                <c:manualLayout>
                  <c:x val="0.17195333393217496"/>
                  <c:y val="-4.421793326908393E-2"/>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fld id="{DB81203A-B80A-499B-B70E-1E389B674611}" type="CATEGORYNAME">
                      <a:rPr lang="ja-JP" altLang="en-US" smtClean="0"/>
                      <a:pPr>
                        <a:defRPr sz="1600">
                          <a:solidFill>
                            <a:sysClr val="windowText" lastClr="000000"/>
                          </a:solidFill>
                        </a:defRPr>
                      </a:pPr>
                      <a:t>[分類名]</a:t>
                    </a:fld>
                    <a:r>
                      <a:rPr lang="ja-JP" altLang="en-US" baseline="0" smtClean="0"/>
                      <a:t> </a:t>
                    </a:r>
                    <a:fld id="{5DC6D1A5-46BD-47FB-B953-5B89B53664FA}" type="VALUE">
                      <a:rPr lang="en-US" altLang="ja-JP" baseline="0"/>
                      <a:pPr>
                        <a:defRPr sz="1600">
                          <a:solidFill>
                            <a:sysClr val="windowText" lastClr="000000"/>
                          </a:solidFill>
                        </a:defRPr>
                      </a:pPr>
                      <a:t>[値]</a:t>
                    </a:fld>
                    <a:endParaRPr lang="ja-JP" altLang="en-US" baseline="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1049446234546104"/>
                      <c:h val="0.12725693909218896"/>
                    </c:manualLayout>
                  </c15:layout>
                  <c15:dlblFieldTable/>
                  <c15:showDataLabelsRange val="0"/>
                </c:ext>
              </c:extLst>
            </c:dLbl>
            <c:dLbl>
              <c:idx val="1"/>
              <c:layout>
                <c:manualLayout>
                  <c:x val="1.0122683972596667E-2"/>
                  <c:y val="5.0780375604348761E-2"/>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fld id="{84A646E7-37B1-4755-B5E9-864D0B0A6DFF}" type="CATEGORYNAME">
                      <a:rPr lang="ja-JP" altLang="en-US" smtClean="0"/>
                      <a:pPr>
                        <a:defRPr sz="1600">
                          <a:solidFill>
                            <a:sysClr val="windowText" lastClr="000000"/>
                          </a:solidFill>
                        </a:defRPr>
                      </a:pPr>
                      <a:t>[分類名]</a:t>
                    </a:fld>
                    <a:r>
                      <a:rPr lang="ja-JP" altLang="en-US" baseline="0" dirty="0" smtClean="0"/>
                      <a:t> </a:t>
                    </a:r>
                    <a:fld id="{6648CEE2-091E-4601-82BC-BAF2F79E43BB}" type="VALUE">
                      <a:rPr lang="en-US" altLang="ja-JP" baseline="0"/>
                      <a:pPr>
                        <a:defRPr sz="1600">
                          <a:solidFill>
                            <a:sysClr val="windowText" lastClr="000000"/>
                          </a:solidFill>
                        </a:defRPr>
                      </a:pPr>
                      <a:t>[値]</a:t>
                    </a:fld>
                    <a:endParaRPr lang="ja-JP" alt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1858566019294554"/>
                      <c:h val="0.12345213291021494"/>
                    </c:manualLayout>
                  </c15:layout>
                  <c15:dlblFieldTable/>
                  <c15:showDataLabelsRange val="0"/>
                </c:ext>
              </c:extLst>
            </c:dLbl>
            <c:dLbl>
              <c:idx val="2"/>
              <c:layout>
                <c:manualLayout>
                  <c:x val="-0.10611606223268988"/>
                  <c:y val="-0.18908739006271288"/>
                </c:manualLayout>
              </c:layout>
              <c:tx>
                <c:rich>
                  <a:bodyPr/>
                  <a:lstStyle/>
                  <a:p>
                    <a:fld id="{66B22E63-4D4E-44F7-AFE4-62C7298D2D05}" type="CATEGORYNAME">
                      <a:rPr lang="ja-JP" altLang="en-US" smtClean="0"/>
                      <a:pPr/>
                      <a:t>[分類名]</a:t>
                    </a:fld>
                    <a:r>
                      <a:rPr lang="ja-JP" altLang="en-US" baseline="0" smtClean="0"/>
                      <a:t> </a:t>
                    </a:r>
                    <a:fld id="{35D7EF54-1D2B-4059-8836-02BE79921298}" type="VALUE">
                      <a:rPr lang="en-US" altLang="ja-JP" baseline="0"/>
                      <a:pPr/>
                      <a:t>[値]</a:t>
                    </a:fld>
                    <a:endParaRPr lang="ja-JP" altLang="en-US" baseline="0" smtClean="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5.1089950126131461E-2"/>
                  <c:y val="3.6391660338178457E-2"/>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fld id="{C4B576AA-9657-4485-8539-6770434DEB56}" type="CATEGORYNAME">
                      <a:rPr lang="ja-JP" altLang="en-US" smtClean="0"/>
                      <a:pPr>
                        <a:defRPr sz="1600">
                          <a:solidFill>
                            <a:sysClr val="windowText" lastClr="000000"/>
                          </a:solidFill>
                        </a:defRPr>
                      </a:pPr>
                      <a:t>[分類名]</a:t>
                    </a:fld>
                    <a:r>
                      <a:rPr lang="ja-JP" altLang="en-US" baseline="0" smtClean="0"/>
                      <a:t> </a:t>
                    </a:r>
                    <a:fld id="{7098D18E-7B0A-47EE-829E-8D04967A191C}" type="VALUE">
                      <a:rPr lang="en-US" altLang="ja-JP" baseline="0"/>
                      <a:pPr>
                        <a:defRPr sz="1600">
                          <a:solidFill>
                            <a:sysClr val="windowText" lastClr="000000"/>
                          </a:solidFill>
                        </a:defRPr>
                      </a:pPr>
                      <a:t>[値]</a:t>
                    </a:fld>
                    <a:endParaRPr lang="ja-JP" altLang="en-US" baseline="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735299980465532"/>
                      <c:h val="0.12869092488603565"/>
                    </c:manualLayout>
                  </c15:layout>
                  <c15:dlblFieldTable/>
                  <c15:showDataLabelsRange val="0"/>
                </c:ext>
              </c:extLst>
            </c:dLbl>
            <c:dLbl>
              <c:idx val="4"/>
              <c:layout>
                <c:manualLayout>
                  <c:x val="-5.5600666315069602E-2"/>
                  <c:y val="-5.7039219392061219E-2"/>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75000"/>
                      <a:lumOff val="25000"/>
                    </a:schemeClr>
                  </a:solidFill>
                  <a:round/>
                </a:ln>
                <a:effectLst/>
              </c:spPr>
            </c:leaderLines>
            <c:extLst>
              <c:ext xmlns:c15="http://schemas.microsoft.com/office/drawing/2012/chart" uri="{CE6537A1-D6FC-4f65-9D91-7224C49458BB}"/>
            </c:extLst>
          </c:dLbls>
          <c:cat>
            <c:strRef>
              <c:f>問21!$B$6:$B$10</c:f>
              <c:strCache>
                <c:ptCount val="5"/>
                <c:pt idx="0">
                  <c:v>①よくある</c:v>
                </c:pt>
                <c:pt idx="1">
                  <c:v>②ときどきある</c:v>
                </c:pt>
                <c:pt idx="2">
                  <c:v>③ない</c:v>
                </c:pt>
                <c:pt idx="3">
                  <c:v>④わからない</c:v>
                </c:pt>
                <c:pt idx="4">
                  <c:v>NA</c:v>
                </c:pt>
              </c:strCache>
            </c:strRef>
          </c:cat>
          <c:val>
            <c:numRef>
              <c:f>問21!$C$6:$C$10</c:f>
              <c:numCache>
                <c:formatCode>0.0%</c:formatCode>
                <c:ptCount val="5"/>
                <c:pt idx="0">
                  <c:v>8.2929165918208484E-3</c:v>
                </c:pt>
                <c:pt idx="1">
                  <c:v>0.10777797736662476</c:v>
                </c:pt>
                <c:pt idx="2">
                  <c:v>0.76986407999520989</c:v>
                </c:pt>
                <c:pt idx="3">
                  <c:v>8.4336267289383871E-2</c:v>
                </c:pt>
                <c:pt idx="4">
                  <c:v>2.9728758756960662E-2</c:v>
                </c:pt>
              </c:numCache>
            </c:numRef>
          </c:val>
        </c:ser>
        <c:dLbls>
          <c:showLegendKey val="0"/>
          <c:showVal val="1"/>
          <c:showCatName val="1"/>
          <c:showSerName val="0"/>
          <c:showPercent val="0"/>
          <c:showBubbleSize val="0"/>
          <c:showLeaderLines val="1"/>
        </c:dLbls>
      </c:pie3D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ja-JP" altLang="en-US" dirty="0" smtClean="0">
                <a:solidFill>
                  <a:schemeClr val="tx1"/>
                </a:solidFill>
              </a:rPr>
              <a:t>セクハラ誰から受けたか</a:t>
            </a:r>
            <a:endParaRPr lang="ja-JP" altLang="en-US" dirty="0">
              <a:solidFill>
                <a:schemeClr val="tx1"/>
              </a:solidFill>
            </a:endParaRP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問22!$B$5</c:f>
              <c:strCache>
                <c:ptCount val="1"/>
                <c:pt idx="0">
                  <c:v>セクハラ</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rgbClr val="FFC000"/>
              </a:solidFill>
              <a:ln>
                <a:solidFill>
                  <a:srgbClr val="FFC000"/>
                </a:solidFill>
              </a:ln>
              <a:effectLst>
                <a:outerShdw blurRad="57150" dist="19050" dir="5400000" algn="ctr" rotWithShape="0">
                  <a:srgbClr val="000000">
                    <a:alpha val="63000"/>
                  </a:srgbClr>
                </a:outerShdw>
              </a:effectLst>
            </c:spPr>
          </c:dPt>
          <c:dPt>
            <c:idx val="3"/>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問22!$C$4:$I$4</c:f>
              <c:strCache>
                <c:ptCount val="7"/>
                <c:pt idx="0">
                  <c:v>①看護部
門の上司</c:v>
                </c:pt>
                <c:pt idx="1">
                  <c:v>②医師</c:v>
                </c:pt>
                <c:pt idx="2">
                  <c:v>③同僚</c:v>
                </c:pt>
                <c:pt idx="3">
                  <c:v>④患者</c:v>
                </c:pt>
                <c:pt idx="4">
                  <c:v>⑤家族</c:v>
                </c:pt>
                <c:pt idx="5">
                  <c:v>⑥その他</c:v>
                </c:pt>
                <c:pt idx="6">
                  <c:v>NA</c:v>
                </c:pt>
              </c:strCache>
            </c:strRef>
          </c:cat>
          <c:val>
            <c:numRef>
              <c:f>問22!$C$5:$I$5</c:f>
              <c:numCache>
                <c:formatCode>0.0%</c:formatCode>
                <c:ptCount val="7"/>
                <c:pt idx="0">
                  <c:v>6.216146505029662E-2</c:v>
                </c:pt>
                <c:pt idx="1">
                  <c:v>0.23316997678617488</c:v>
                </c:pt>
                <c:pt idx="2">
                  <c:v>6.5772504513799332E-2</c:v>
                </c:pt>
                <c:pt idx="3">
                  <c:v>0.71498581377353621</c:v>
                </c:pt>
                <c:pt idx="4">
                  <c:v>1.8313128707763734E-2</c:v>
                </c:pt>
                <c:pt idx="5">
                  <c:v>3.0177972659272634E-2</c:v>
                </c:pt>
                <c:pt idx="6">
                  <c:v>1.5991746195511993E-2</c:v>
                </c:pt>
              </c:numCache>
            </c:numRef>
          </c:val>
        </c:ser>
        <c:dLbls>
          <c:dLblPos val="outEnd"/>
          <c:showLegendKey val="0"/>
          <c:showVal val="1"/>
          <c:showCatName val="0"/>
          <c:showSerName val="0"/>
          <c:showPercent val="0"/>
          <c:showBubbleSize val="0"/>
        </c:dLbls>
        <c:gapWidth val="100"/>
        <c:overlap val="-24"/>
        <c:axId val="471081408"/>
        <c:axId val="471083760"/>
      </c:barChart>
      <c:catAx>
        <c:axId val="471081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71083760"/>
        <c:crosses val="autoZero"/>
        <c:auto val="1"/>
        <c:lblAlgn val="ctr"/>
        <c:lblOffset val="100"/>
        <c:noMultiLvlLbl val="0"/>
      </c:catAx>
      <c:valAx>
        <c:axId val="4710837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108140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ja-JP" sz="2000" dirty="0">
                <a:solidFill>
                  <a:schemeClr val="tx1"/>
                </a:solidFill>
              </a:rPr>
              <a:t>「患者」からのセクハラ（年齢別）</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1"/>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'問22－１'!$B$6:$B$12</c:f>
              <c:strCache>
                <c:ptCount val="7"/>
                <c:pt idx="0">
                  <c:v>20～24歳</c:v>
                </c:pt>
                <c:pt idx="1">
                  <c:v>25～29歳</c:v>
                </c:pt>
                <c:pt idx="2">
                  <c:v>30～34歳</c:v>
                </c:pt>
                <c:pt idx="3">
                  <c:v>35～39歳</c:v>
                </c:pt>
                <c:pt idx="4">
                  <c:v>40～49歳</c:v>
                </c:pt>
                <c:pt idx="5">
                  <c:v>50～59歳</c:v>
                </c:pt>
                <c:pt idx="6">
                  <c:v>60～64歳</c:v>
                </c:pt>
              </c:strCache>
            </c:strRef>
          </c:cat>
          <c:val>
            <c:numRef>
              <c:f>'問22－１'!$K$6:$K$12</c:f>
              <c:numCache>
                <c:formatCode>0.0%</c:formatCode>
                <c:ptCount val="7"/>
                <c:pt idx="0">
                  <c:v>0.86257309941520466</c:v>
                </c:pt>
                <c:pt idx="1">
                  <c:v>0.80959520239880056</c:v>
                </c:pt>
                <c:pt idx="2">
                  <c:v>0.73269230769230764</c:v>
                </c:pt>
                <c:pt idx="3">
                  <c:v>0.7169491525423729</c:v>
                </c:pt>
                <c:pt idx="4">
                  <c:v>0.73377862595419852</c:v>
                </c:pt>
                <c:pt idx="5">
                  <c:v>0.70169491525423733</c:v>
                </c:pt>
                <c:pt idx="6">
                  <c:v>0.54666666666666663</c:v>
                </c:pt>
              </c:numCache>
            </c:numRef>
          </c:val>
        </c:ser>
        <c:dLbls>
          <c:dLblPos val="outEnd"/>
          <c:showLegendKey val="0"/>
          <c:showVal val="1"/>
          <c:showCatName val="0"/>
          <c:showSerName val="0"/>
          <c:showPercent val="0"/>
          <c:showBubbleSize val="0"/>
        </c:dLbls>
        <c:gapWidth val="115"/>
        <c:overlap val="-20"/>
        <c:axId val="471082192"/>
        <c:axId val="471081800"/>
      </c:barChart>
      <c:catAx>
        <c:axId val="471082192"/>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71081800"/>
        <c:crosses val="autoZero"/>
        <c:auto val="1"/>
        <c:lblAlgn val="ctr"/>
        <c:lblOffset val="100"/>
        <c:noMultiLvlLbl val="0"/>
      </c:catAx>
      <c:valAx>
        <c:axId val="47108180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1082192"/>
        <c:crosses val="max"/>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ja-JP" altLang="en-US" sz="2000">
                <a:solidFill>
                  <a:sysClr val="windowText" lastClr="000000"/>
                </a:solidFill>
              </a:rPr>
              <a:t>パワハラ</a:t>
            </a:r>
          </a:p>
        </c:rich>
      </c:tx>
      <c:layout>
        <c:manualLayout>
          <c:xMode val="edge"/>
          <c:yMode val="edge"/>
          <c:x val="6.3458584184716671E-2"/>
          <c:y val="4.9122182726783967E-2"/>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ja-JP"/>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548970694394565E-2"/>
          <c:y val="0.29297018447823653"/>
          <c:w val="0.76773991941936426"/>
          <c:h val="0.70558661565755565"/>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layout>
                <c:manualLayout>
                  <c:x val="7.6211109886241094E-2"/>
                  <c:y val="3.9546991811026687E-2"/>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fld id="{3D1BDD08-79D3-4AB8-8878-DADD4DF4D5C1}" type="CATEGORYNAME">
                      <a:rPr lang="ja-JP" altLang="en-US" smtClean="0"/>
                      <a:pPr>
                        <a:defRPr sz="1600">
                          <a:solidFill>
                            <a:sysClr val="windowText" lastClr="000000"/>
                          </a:solidFill>
                        </a:defRPr>
                      </a:pPr>
                      <a:t>[分類名]</a:t>
                    </a:fld>
                    <a:r>
                      <a:rPr lang="ja-JP" altLang="en-US" baseline="0" smtClean="0"/>
                      <a:t> </a:t>
                    </a:r>
                    <a:fld id="{E1F6329F-B4F7-4F42-B949-2E32A9E84908}" type="VALUE">
                      <a:rPr lang="en-US" altLang="ja-JP" baseline="0"/>
                      <a:pPr>
                        <a:defRPr sz="1600">
                          <a:solidFill>
                            <a:sysClr val="windowText" lastClr="000000"/>
                          </a:solidFill>
                        </a:defRPr>
                      </a:pPr>
                      <a:t>[値]</a:t>
                    </a:fld>
                    <a:endParaRPr lang="ja-JP" altLang="en-US" baseline="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5333137452926469"/>
                      <c:h val="0.14099205022311059"/>
                    </c:manualLayout>
                  </c15:layout>
                  <c15:dlblFieldTable/>
                  <c15:showDataLabelsRange val="0"/>
                </c:ext>
              </c:extLst>
            </c:dLbl>
            <c:dLbl>
              <c:idx val="1"/>
              <c:layout>
                <c:manualLayout>
                  <c:x val="-0.16371275457044415"/>
                  <c:y val="7.4211477798048042E-2"/>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fld id="{AFE6930E-0E63-409B-B08E-94B339095526}" type="CATEGORYNAME">
                      <a:rPr lang="ja-JP" altLang="en-US" smtClean="0"/>
                      <a:pPr>
                        <a:defRPr sz="1600">
                          <a:solidFill>
                            <a:sysClr val="windowText" lastClr="000000"/>
                          </a:solidFill>
                        </a:defRPr>
                      </a:pPr>
                      <a:t>[分類名]</a:t>
                    </a:fld>
                    <a:r>
                      <a:rPr lang="ja-JP" altLang="en-US" baseline="0" dirty="0" smtClean="0"/>
                      <a:t> </a:t>
                    </a:r>
                    <a:fld id="{A0D1A723-859E-4E0C-86EE-D192989A458A}" type="VALUE">
                      <a:rPr lang="en-US" altLang="ja-JP" baseline="0"/>
                      <a:pPr>
                        <a:defRPr sz="1600">
                          <a:solidFill>
                            <a:sysClr val="windowText" lastClr="000000"/>
                          </a:solidFill>
                        </a:defRPr>
                      </a:pPr>
                      <a:t>[値]</a:t>
                    </a:fld>
                    <a:endParaRPr lang="ja-JP" alt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2248590016677986"/>
                      <c:h val="0.14963087635438738"/>
                    </c:manualLayout>
                  </c15:layout>
                  <c15:dlblFieldTable/>
                  <c15:showDataLabelsRange val="0"/>
                </c:ext>
              </c:extLst>
            </c:dLbl>
            <c:dLbl>
              <c:idx val="2"/>
              <c:layout/>
              <c:tx>
                <c:rich>
                  <a:bodyPr/>
                  <a:lstStyle/>
                  <a:p>
                    <a:fld id="{5AAA4D34-13C8-402A-B5D2-285E0B7ABCA3}" type="CATEGORYNAME">
                      <a:rPr lang="ja-JP" altLang="en-US" smtClean="0"/>
                      <a:pPr/>
                      <a:t>[分類名]</a:t>
                    </a:fld>
                    <a:r>
                      <a:rPr lang="ja-JP" altLang="en-US" baseline="0" smtClean="0"/>
                      <a:t> </a:t>
                    </a:r>
                    <a:fld id="{4EC039B3-9586-4D44-AB2F-6A11F7F7807C}" type="VALUE">
                      <a:rPr lang="en-US" altLang="ja-JP" baseline="0"/>
                      <a:pPr/>
                      <a:t>[値]</a:t>
                    </a:fld>
                    <a:endParaRPr lang="ja-JP" altLang="en-US" baseline="0" smtClean="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0.19313271001283741"/>
                  <c:y val="0.15179885921952616"/>
                </c:manualLayout>
              </c:layout>
              <c:tx>
                <c:rich>
                  <a:bodyPr/>
                  <a:lstStyle/>
                  <a:p>
                    <a:fld id="{833D4D1D-E327-4DEA-8076-CF32B59DF11F}" type="CATEGORYNAME">
                      <a:rPr lang="ja-JP" altLang="en-US" smtClean="0"/>
                      <a:pPr/>
                      <a:t>[分類名]</a:t>
                    </a:fld>
                    <a:r>
                      <a:rPr lang="ja-JP" altLang="en-US" baseline="0" smtClean="0"/>
                      <a:t> </a:t>
                    </a:r>
                    <a:fld id="{4B5F6FC9-F80A-4B74-8D04-C355A93D6869}" type="VALUE">
                      <a:rPr lang="en-US" altLang="ja-JP" baseline="0"/>
                      <a:pPr/>
                      <a:t>[値]</a:t>
                    </a:fld>
                    <a:endParaRPr lang="ja-JP" altLang="en-US" baseline="0" smtClean="0"/>
                  </a:p>
                </c:rich>
              </c:tx>
              <c:showLegendKey val="0"/>
              <c:showVal val="1"/>
              <c:showCatName val="1"/>
              <c:showSerName val="0"/>
              <c:showPercent val="0"/>
              <c:showBubbleSize val="0"/>
              <c:extLst>
                <c:ext xmlns:c15="http://schemas.microsoft.com/office/drawing/2012/chart" uri="{CE6537A1-D6FC-4f65-9D91-7224C49458BB}">
                  <c15:layout>
                    <c:manualLayout>
                      <c:w val="0.27982190292629322"/>
                      <c:h val="0.1668839669670758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75000"/>
                      <a:lumOff val="25000"/>
                    </a:schemeClr>
                  </a:solidFill>
                  <a:round/>
                </a:ln>
                <a:effectLst/>
              </c:spPr>
            </c:leaderLines>
            <c:extLst>
              <c:ext xmlns:c15="http://schemas.microsoft.com/office/drawing/2012/chart" uri="{CE6537A1-D6FC-4f65-9D91-7224C49458BB}">
                <c15:layout/>
              </c:ext>
            </c:extLst>
          </c:dLbls>
          <c:cat>
            <c:strRef>
              <c:f>問21!$B$6:$B$10</c:f>
              <c:strCache>
                <c:ptCount val="5"/>
                <c:pt idx="0">
                  <c:v>①よくある</c:v>
                </c:pt>
                <c:pt idx="1">
                  <c:v>②ときどきある</c:v>
                </c:pt>
                <c:pt idx="2">
                  <c:v>③ない</c:v>
                </c:pt>
                <c:pt idx="3">
                  <c:v>④わからない</c:v>
                </c:pt>
                <c:pt idx="4">
                  <c:v>NA</c:v>
                </c:pt>
              </c:strCache>
            </c:strRef>
          </c:cat>
          <c:val>
            <c:numRef>
              <c:f>問21!$E$6:$E$10</c:f>
              <c:numCache>
                <c:formatCode>0.0%</c:formatCode>
                <c:ptCount val="5"/>
                <c:pt idx="0">
                  <c:v>4.9967067840249089E-2</c:v>
                </c:pt>
                <c:pt idx="1">
                  <c:v>0.23950661637027723</c:v>
                </c:pt>
                <c:pt idx="2">
                  <c:v>0.52514819471887908</c:v>
                </c:pt>
                <c:pt idx="3">
                  <c:v>0.1539129393449494</c:v>
                </c:pt>
                <c:pt idx="4">
                  <c:v>3.1465181725645171E-2</c:v>
                </c:pt>
              </c:numCache>
            </c:numRef>
          </c:val>
        </c:ser>
        <c:dLbls>
          <c:showLegendKey val="0"/>
          <c:showVal val="1"/>
          <c:showCatName val="1"/>
          <c:showSerName val="0"/>
          <c:showPercent val="0"/>
          <c:showBubbleSize val="0"/>
          <c:showLeaderLines val="1"/>
        </c:dLbls>
      </c:pie3D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ja-JP" altLang="en-US" dirty="0" smtClean="0"/>
              <a:t>パワハラ誰から受けたか</a:t>
            </a:r>
            <a:endParaRPr lang="ja-JP" altLang="en-US" dirty="0"/>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問22!$B$6</c:f>
              <c:strCache>
                <c:ptCount val="1"/>
                <c:pt idx="0">
                  <c:v>パワハラ</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1"/>
            <c:invertIfNegative val="0"/>
            <c:bubble3D val="0"/>
            <c:spPr>
              <a:solidFill>
                <a:srgbClr val="FFC000"/>
              </a:solidFill>
              <a:ln>
                <a:solidFill>
                  <a:srgbClr val="FFC000"/>
                </a:solid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問22!$C$4:$I$4</c:f>
              <c:strCache>
                <c:ptCount val="7"/>
                <c:pt idx="0">
                  <c:v>①看護部
門の上司</c:v>
                </c:pt>
                <c:pt idx="1">
                  <c:v>②医師</c:v>
                </c:pt>
                <c:pt idx="2">
                  <c:v>③同僚</c:v>
                </c:pt>
                <c:pt idx="3">
                  <c:v>④患者</c:v>
                </c:pt>
                <c:pt idx="4">
                  <c:v>⑤家族</c:v>
                </c:pt>
                <c:pt idx="5">
                  <c:v>⑥その他</c:v>
                </c:pt>
                <c:pt idx="6">
                  <c:v>NA</c:v>
                </c:pt>
              </c:strCache>
            </c:strRef>
          </c:cat>
          <c:val>
            <c:numRef>
              <c:f>問22!$C$6:$I$6</c:f>
              <c:numCache>
                <c:formatCode>0.0%</c:formatCode>
                <c:ptCount val="7"/>
                <c:pt idx="0">
                  <c:v>0.5789636984176233</c:v>
                </c:pt>
                <c:pt idx="1">
                  <c:v>0.41183162684869168</c:v>
                </c:pt>
                <c:pt idx="2">
                  <c:v>0.18378322473885614</c:v>
                </c:pt>
                <c:pt idx="3">
                  <c:v>0.17013134760575033</c:v>
                </c:pt>
                <c:pt idx="4">
                  <c:v>5.1297962560761197E-2</c:v>
                </c:pt>
                <c:pt idx="5">
                  <c:v>2.8855103940428173E-2</c:v>
                </c:pt>
                <c:pt idx="6">
                  <c:v>9.1012514220705342E-3</c:v>
                </c:pt>
              </c:numCache>
            </c:numRef>
          </c:val>
        </c:ser>
        <c:dLbls>
          <c:dLblPos val="outEnd"/>
          <c:showLegendKey val="0"/>
          <c:showVal val="1"/>
          <c:showCatName val="0"/>
          <c:showSerName val="0"/>
          <c:showPercent val="0"/>
          <c:showBubbleSize val="0"/>
        </c:dLbls>
        <c:gapWidth val="100"/>
        <c:overlap val="-24"/>
        <c:axId val="471084152"/>
        <c:axId val="471387016"/>
      </c:barChart>
      <c:catAx>
        <c:axId val="471084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71387016"/>
        <c:crosses val="autoZero"/>
        <c:auto val="1"/>
        <c:lblAlgn val="ctr"/>
        <c:lblOffset val="100"/>
        <c:noMultiLvlLbl val="0"/>
      </c:catAx>
      <c:valAx>
        <c:axId val="4713870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108415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ja-JP" sz="2000">
                <a:solidFill>
                  <a:schemeClr val="tx1"/>
                </a:solidFill>
              </a:rPr>
              <a:t>「看護部の上司」からのパワハラ（年齢別）</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1"/>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'問22－２'!$B$7:$B$13</c:f>
              <c:strCache>
                <c:ptCount val="7"/>
                <c:pt idx="0">
                  <c:v>20～24歳</c:v>
                </c:pt>
                <c:pt idx="1">
                  <c:v>25～29歳</c:v>
                </c:pt>
                <c:pt idx="2">
                  <c:v>30～34歳</c:v>
                </c:pt>
                <c:pt idx="3">
                  <c:v>35～39歳</c:v>
                </c:pt>
                <c:pt idx="4">
                  <c:v>40～49歳</c:v>
                </c:pt>
                <c:pt idx="5">
                  <c:v>50～59歳</c:v>
                </c:pt>
                <c:pt idx="6">
                  <c:v>60～64歳</c:v>
                </c:pt>
              </c:strCache>
            </c:strRef>
          </c:cat>
          <c:val>
            <c:numRef>
              <c:f>'問22－２'!$E$7:$E$13</c:f>
              <c:numCache>
                <c:formatCode>0.0%</c:formatCode>
                <c:ptCount val="7"/>
                <c:pt idx="0">
                  <c:v>0.77684563758389258</c:v>
                </c:pt>
                <c:pt idx="1">
                  <c:v>0.70550678371907427</c:v>
                </c:pt>
                <c:pt idx="2">
                  <c:v>0.65165675446049276</c:v>
                </c:pt>
                <c:pt idx="3">
                  <c:v>0.61031907671418872</c:v>
                </c:pt>
                <c:pt idx="4">
                  <c:v>0.54478854478854477</c:v>
                </c:pt>
                <c:pt idx="5">
                  <c:v>0.50511027434104361</c:v>
                </c:pt>
                <c:pt idx="6">
                  <c:v>0.43005181347150256</c:v>
                </c:pt>
              </c:numCache>
            </c:numRef>
          </c:val>
        </c:ser>
        <c:dLbls>
          <c:dLblPos val="outEnd"/>
          <c:showLegendKey val="0"/>
          <c:showVal val="1"/>
          <c:showCatName val="0"/>
          <c:showSerName val="0"/>
          <c:showPercent val="0"/>
          <c:showBubbleSize val="0"/>
        </c:dLbls>
        <c:gapWidth val="115"/>
        <c:overlap val="-20"/>
        <c:axId val="471386624"/>
        <c:axId val="471385448"/>
      </c:barChart>
      <c:catAx>
        <c:axId val="471386624"/>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71385448"/>
        <c:crosses val="autoZero"/>
        <c:auto val="1"/>
        <c:lblAlgn val="ctr"/>
        <c:lblOffset val="100"/>
        <c:noMultiLvlLbl val="0"/>
      </c:catAx>
      <c:valAx>
        <c:axId val="47138544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1386624"/>
        <c:crosses val="max"/>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ja-JP" sz="2000" dirty="0">
                <a:solidFill>
                  <a:schemeClr val="tx1"/>
                </a:solidFill>
              </a:rPr>
              <a:t>マタハラの経験</a:t>
            </a:r>
          </a:p>
        </c:rich>
      </c:tx>
      <c:layout>
        <c:manualLayout>
          <c:xMode val="edge"/>
          <c:yMode val="edge"/>
          <c:x val="7.200341622815952E-2"/>
          <c:y val="5.4365221387581791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995385005031504E-2"/>
          <c:y val="0.24216236716135042"/>
          <c:w val="0.81200929129629729"/>
          <c:h val="0.73722165351285351"/>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layout>
                <c:manualLayout>
                  <c:x val="8.6486137592516887E-3"/>
                  <c:y val="-1.6125686815980087E-3"/>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fld id="{4EA50D09-ADB5-4ECD-9914-48902C5E2820}" type="CATEGORYNAME">
                      <a:rPr lang="ja-JP" altLang="en-US" sz="1600" smtClean="0"/>
                      <a:pPr>
                        <a:defRPr sz="1600">
                          <a:solidFill>
                            <a:schemeClr val="tx1"/>
                          </a:solidFill>
                        </a:defRPr>
                      </a:pPr>
                      <a:t>[分類名]</a:t>
                    </a:fld>
                    <a:r>
                      <a:rPr lang="ja-JP" altLang="en-US" sz="1600" baseline="0" dirty="0" smtClean="0"/>
                      <a:t> </a:t>
                    </a:r>
                    <a:fld id="{C4705A8A-C796-438B-9D26-AF0B0C8C1CDE}" type="VALUE">
                      <a:rPr lang="en-US" altLang="ja-JP" sz="1600" baseline="0"/>
                      <a:pPr>
                        <a:defRPr sz="1600">
                          <a:solidFill>
                            <a:schemeClr val="tx1"/>
                          </a:solidFill>
                        </a:defRPr>
                      </a:pPr>
                      <a:t>[値]</a:t>
                    </a:fld>
                    <a:endParaRPr lang="ja-JP" altLang="en-US" sz="1600" baseline="0" dirty="0" smtClean="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dLbl>
              <c:idx val="1"/>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fld id="{EFAE5F5B-21C1-4B28-B232-1713E4AC46EB}" type="CATEGORYNAME">
                      <a:rPr lang="ja-JP" altLang="en-US" sz="1600" smtClean="0"/>
                      <a:pPr>
                        <a:defRPr sz="1600">
                          <a:solidFill>
                            <a:schemeClr val="tx1"/>
                          </a:solidFill>
                        </a:defRPr>
                      </a:pPr>
                      <a:t>[分類名]</a:t>
                    </a:fld>
                    <a:r>
                      <a:rPr lang="ja-JP" altLang="en-US" sz="1600" baseline="0" smtClean="0"/>
                      <a:t> </a:t>
                    </a:r>
                    <a:fld id="{35346CA6-BE24-463C-9DB6-8AB62CB3476E}" type="VALUE">
                      <a:rPr lang="en-US" altLang="ja-JP" sz="1600" baseline="0"/>
                      <a:pPr>
                        <a:defRPr sz="1600">
                          <a:solidFill>
                            <a:schemeClr val="tx1"/>
                          </a:solidFill>
                        </a:defRPr>
                      </a:pPr>
                      <a:t>[値]</a:t>
                    </a:fld>
                    <a:endParaRPr lang="ja-JP" altLang="en-US" sz="1600" baseline="0" smtClean="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ja-JP"/>
                </a:p>
              </c:txPr>
              <c:dLblPos val="inEnd"/>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ja-JP"/>
              </a:p>
            </c:txPr>
            <c:dLblPos val="inEnd"/>
            <c:showLegendKey val="0"/>
            <c:showVal val="1"/>
            <c:showCatName val="1"/>
            <c:showSerName val="0"/>
            <c:showPercent val="1"/>
            <c:showBubbleSize val="0"/>
            <c:showLeaderLines val="1"/>
            <c:leaderLines>
              <c:spPr>
                <a:ln w="9525" cap="flat" cmpd="sng" algn="ctr">
                  <a:solidFill>
                    <a:schemeClr val="tx1">
                      <a:lumMod val="75000"/>
                      <a:lumOff val="25000"/>
                    </a:schemeClr>
                  </a:solidFill>
                  <a:round/>
                </a:ln>
                <a:effectLst/>
              </c:spPr>
            </c:leaderLines>
            <c:extLst>
              <c:ext xmlns:c15="http://schemas.microsoft.com/office/drawing/2012/chart" uri="{CE6537A1-D6FC-4f65-9D91-7224C49458BB}"/>
            </c:extLst>
          </c:dLbls>
          <c:cat>
            <c:strRef>
              <c:f>問53!$B$5:$B$6</c:f>
              <c:strCache>
                <c:ptCount val="2"/>
                <c:pt idx="0">
                  <c:v>①ある</c:v>
                </c:pt>
                <c:pt idx="1">
                  <c:v>②ない</c:v>
                </c:pt>
              </c:strCache>
            </c:strRef>
          </c:cat>
          <c:val>
            <c:numRef>
              <c:f>問53!$C$5:$C$6</c:f>
              <c:numCache>
                <c:formatCode>0.0%</c:formatCode>
                <c:ptCount val="2"/>
                <c:pt idx="0">
                  <c:v>0.10489662676822634</c:v>
                </c:pt>
                <c:pt idx="1">
                  <c:v>0.89510337323177369</c:v>
                </c:pt>
              </c:numCache>
            </c:numRef>
          </c:val>
        </c:ser>
        <c:dLbls>
          <c:dLblPos val="inEnd"/>
          <c:showLegendKey val="0"/>
          <c:showVal val="1"/>
          <c:showCatName val="1"/>
          <c:showSerName val="0"/>
          <c:showPercent val="0"/>
          <c:showBubbleSize val="0"/>
          <c:showLeaderLines val="1"/>
        </c:dLbls>
      </c:pie3D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altLang="ja-JP" sz="2000" dirty="0" smtClean="0">
                <a:solidFill>
                  <a:schemeClr val="tx1"/>
                </a:solidFill>
              </a:rPr>
              <a:t>1</a:t>
            </a:r>
            <a:r>
              <a:rPr lang="ja-JP" altLang="en-US" sz="2000" dirty="0" smtClean="0">
                <a:solidFill>
                  <a:schemeClr val="tx1"/>
                </a:solidFill>
              </a:rPr>
              <a:t>年前に比べた仕事量の変化（勤続年数別）</a:t>
            </a:r>
            <a:endParaRPr lang="en-US" altLang="ja-JP" sz="2000" dirty="0" smtClean="0">
              <a:solidFill>
                <a:schemeClr val="tx1"/>
              </a:solidFill>
            </a:endParaRPr>
          </a:p>
          <a:p>
            <a:pPr>
              <a:defRPr sz="2000">
                <a:solidFill>
                  <a:schemeClr val="tx1"/>
                </a:solidFill>
              </a:defRPr>
            </a:pPr>
            <a:r>
              <a:rPr lang="ja-JP" altLang="en-US" sz="2000" dirty="0" smtClean="0">
                <a:solidFill>
                  <a:schemeClr val="tx1"/>
                </a:solidFill>
              </a:rPr>
              <a:t>「大幅に増えた」</a:t>
            </a:r>
            <a:endParaRPr lang="ja-JP" sz="2000" dirty="0">
              <a:solidFill>
                <a:schemeClr val="tx1"/>
              </a:solidFill>
            </a:endParaRP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4"/>
            <c:invertIfNegative val="0"/>
            <c:bubble3D val="0"/>
            <c:spPr>
              <a:solidFill>
                <a:srgbClr val="FFC000"/>
              </a:solidFill>
              <a:ln>
                <a:solidFill>
                  <a:srgbClr val="FFC000"/>
                </a:solidFill>
              </a:ln>
              <a:effectLst>
                <a:outerShdw blurRad="57150" dist="19050" dir="5400000" algn="ctr" rotWithShape="0">
                  <a:srgbClr val="000000">
                    <a:alpha val="63000"/>
                  </a:srgbClr>
                </a:outerShdw>
              </a:effectLst>
            </c:spPr>
          </c:dPt>
          <c:dPt>
            <c:idx val="5"/>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6"/>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7"/>
            <c:invertIfNegative val="0"/>
            <c:bubble3D val="0"/>
            <c:spPr>
              <a:solidFill>
                <a:srgbClr val="FFC000"/>
              </a:solidFill>
              <a:ln>
                <a:solidFill>
                  <a:srgbClr val="FFC000"/>
                </a:solid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'問9－2'!$C$8:$C$15</c:f>
              <c:strCache>
                <c:ptCount val="8"/>
                <c:pt idx="0">
                  <c:v>1～3年
未満</c:v>
                </c:pt>
                <c:pt idx="1">
                  <c:v>3～5年
未満</c:v>
                </c:pt>
                <c:pt idx="2">
                  <c:v>5～10年
未満</c:v>
                </c:pt>
                <c:pt idx="3">
                  <c:v>10～15年
未満</c:v>
                </c:pt>
                <c:pt idx="4">
                  <c:v>15～20年
未満</c:v>
                </c:pt>
                <c:pt idx="5">
                  <c:v>20～25年
未満</c:v>
                </c:pt>
                <c:pt idx="6">
                  <c:v>25～30年
未満</c:v>
                </c:pt>
                <c:pt idx="7">
                  <c:v>30年
以上</c:v>
                </c:pt>
              </c:strCache>
            </c:strRef>
          </c:cat>
          <c:val>
            <c:numRef>
              <c:f>'問9－2'!$F$8:$F$15</c:f>
              <c:numCache>
                <c:formatCode>0.0%</c:formatCode>
                <c:ptCount val="8"/>
                <c:pt idx="0">
                  <c:v>0.16187673130193905</c:v>
                </c:pt>
                <c:pt idx="1">
                  <c:v>0.19174646602827178</c:v>
                </c:pt>
                <c:pt idx="2">
                  <c:v>0.21568906605922553</c:v>
                </c:pt>
                <c:pt idx="3">
                  <c:v>0.22967980295566504</c:v>
                </c:pt>
                <c:pt idx="4">
                  <c:v>0.25125786163522013</c:v>
                </c:pt>
                <c:pt idx="5">
                  <c:v>0.28869996457669145</c:v>
                </c:pt>
                <c:pt idx="6">
                  <c:v>0.26566416040100249</c:v>
                </c:pt>
                <c:pt idx="7">
                  <c:v>0.24798278644432489</c:v>
                </c:pt>
              </c:numCache>
            </c:numRef>
          </c:val>
        </c:ser>
        <c:dLbls>
          <c:dLblPos val="outEnd"/>
          <c:showLegendKey val="0"/>
          <c:showVal val="1"/>
          <c:showCatName val="0"/>
          <c:showSerName val="0"/>
          <c:showPercent val="0"/>
          <c:showBubbleSize val="0"/>
        </c:dLbls>
        <c:gapWidth val="100"/>
        <c:overlap val="-24"/>
        <c:axId val="471383880"/>
        <c:axId val="471383488"/>
      </c:barChart>
      <c:catAx>
        <c:axId val="471383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71383488"/>
        <c:crosses val="autoZero"/>
        <c:auto val="1"/>
        <c:lblAlgn val="ctr"/>
        <c:lblOffset val="100"/>
        <c:noMultiLvlLbl val="0"/>
      </c:catAx>
      <c:valAx>
        <c:axId val="4713834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138388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ja-JP" sz="2000">
                <a:solidFill>
                  <a:schemeClr val="tx1"/>
                </a:solidFill>
              </a:rPr>
              <a:t>マタハラを受けた相手</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2"/>
            <c:invertIfNegative val="0"/>
            <c:bubble3D val="0"/>
            <c:spPr>
              <a:solidFill>
                <a:srgbClr val="FFC000"/>
              </a:solidFill>
              <a:ln>
                <a:solidFill>
                  <a:srgbClr val="FFC000"/>
                </a:solid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問54!$C$3:$H$3</c:f>
              <c:strCache>
                <c:ptCount val="6"/>
                <c:pt idx="0">
                  <c:v>①看護部門
の上司</c:v>
                </c:pt>
                <c:pt idx="1">
                  <c:v>②医師</c:v>
                </c:pt>
                <c:pt idx="2">
                  <c:v>③同僚</c:v>
                </c:pt>
                <c:pt idx="3">
                  <c:v>④患者</c:v>
                </c:pt>
                <c:pt idx="4">
                  <c:v>⑤家族</c:v>
                </c:pt>
                <c:pt idx="5">
                  <c:v>⑥その他</c:v>
                </c:pt>
              </c:strCache>
            </c:strRef>
          </c:cat>
          <c:val>
            <c:numRef>
              <c:f>問54!$C$4:$H$4</c:f>
              <c:numCache>
                <c:formatCode>0.0%</c:formatCode>
                <c:ptCount val="6"/>
                <c:pt idx="0">
                  <c:v>0.66371681415929207</c:v>
                </c:pt>
                <c:pt idx="1">
                  <c:v>5.9734513274336286E-2</c:v>
                </c:pt>
                <c:pt idx="2">
                  <c:v>0.34070796460176989</c:v>
                </c:pt>
                <c:pt idx="3">
                  <c:v>4.6460176991150445E-2</c:v>
                </c:pt>
                <c:pt idx="4">
                  <c:v>1.5486725663716814E-2</c:v>
                </c:pt>
                <c:pt idx="5">
                  <c:v>3.3185840707964605E-2</c:v>
                </c:pt>
              </c:numCache>
            </c:numRef>
          </c:val>
          <c:extLst xmlns:c16r2="http://schemas.microsoft.com/office/drawing/2015/06/chart">
            <c:ext xmlns:c16="http://schemas.microsoft.com/office/drawing/2014/chart" uri="{C3380CC4-5D6E-409C-BE32-E72D297353CC}">
              <c16:uniqueId val="{00000000-358F-4584-AFA5-D02178A23F5C}"/>
            </c:ext>
          </c:extLst>
        </c:ser>
        <c:dLbls>
          <c:showLegendKey val="0"/>
          <c:showVal val="0"/>
          <c:showCatName val="0"/>
          <c:showSerName val="0"/>
          <c:showPercent val="0"/>
          <c:showBubbleSize val="0"/>
        </c:dLbls>
        <c:gapWidth val="100"/>
        <c:overlap val="-24"/>
        <c:axId val="472104056"/>
        <c:axId val="471386232"/>
      </c:barChart>
      <c:catAx>
        <c:axId val="472104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71386232"/>
        <c:crosses val="autoZero"/>
        <c:auto val="1"/>
        <c:lblAlgn val="ctr"/>
        <c:lblOffset val="100"/>
        <c:noMultiLvlLbl val="0"/>
      </c:catAx>
      <c:valAx>
        <c:axId val="4713862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210405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altLang="ja-JP" sz="2000" dirty="0">
                <a:solidFill>
                  <a:sysClr val="windowText" lastClr="000000"/>
                </a:solidFill>
              </a:rPr>
              <a:t>1</a:t>
            </a:r>
            <a:r>
              <a:rPr lang="ja-JP" altLang="en-US" sz="2000" dirty="0">
                <a:solidFill>
                  <a:sysClr val="windowText" lastClr="000000"/>
                </a:solidFill>
              </a:rPr>
              <a:t>年前に比べた仕事量の変化（勤務形態別）</a:t>
            </a:r>
            <a:endParaRPr lang="en-US" altLang="ja-JP" sz="2000" dirty="0">
              <a:solidFill>
                <a:sysClr val="windowText" lastClr="000000"/>
              </a:solidFill>
            </a:endParaRPr>
          </a:p>
          <a:p>
            <a:pPr>
              <a:defRPr sz="2000">
                <a:solidFill>
                  <a:sysClr val="windowText" lastClr="000000"/>
                </a:solidFill>
              </a:defRPr>
            </a:pPr>
            <a:r>
              <a:rPr lang="ja-JP" altLang="en-US" sz="2000" dirty="0">
                <a:solidFill>
                  <a:sysClr val="windowText" lastClr="000000"/>
                </a:solidFill>
              </a:rPr>
              <a:t>「大幅に増えた」</a:t>
            </a:r>
            <a:endParaRPr lang="en-US" altLang="ja-JP" sz="2000"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ja-JP"/>
        </a:p>
      </c:txPr>
    </c:title>
    <c:autoTitleDeleted val="0"/>
    <c:plotArea>
      <c:layout>
        <c:manualLayout>
          <c:layoutTarget val="inner"/>
          <c:xMode val="edge"/>
          <c:yMode val="edge"/>
          <c:x val="0.12661845194879018"/>
          <c:y val="0.21366826098068567"/>
          <c:w val="0.84097382076391869"/>
          <c:h val="0.65102106685165573"/>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6"/>
              </a:solidFill>
              <a:ln>
                <a:solidFill>
                  <a:schemeClr val="accent6"/>
                </a:solid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問8×問9!$B$6:$B$11</c:f>
              <c:strCache>
                <c:ptCount val="5"/>
                <c:pt idx="0">
                  <c:v>日勤のみ</c:v>
                </c:pt>
                <c:pt idx="1">
                  <c:v>３交替</c:v>
                </c:pt>
                <c:pt idx="2">
                  <c:v>２交替</c:v>
                </c:pt>
                <c:pt idx="3">
                  <c:v>日勤と当直</c:v>
                </c:pt>
                <c:pt idx="4">
                  <c:v>日勤と準夜</c:v>
                </c:pt>
              </c:strCache>
            </c:strRef>
          </c:cat>
          <c:val>
            <c:numRef>
              <c:f>問8×問9!$E$6:$E$11</c:f>
              <c:numCache>
                <c:formatCode>0.0%</c:formatCode>
                <c:ptCount val="5"/>
                <c:pt idx="0">
                  <c:v>0.14467046379170057</c:v>
                </c:pt>
                <c:pt idx="1">
                  <c:v>0.2417699586831934</c:v>
                </c:pt>
                <c:pt idx="2">
                  <c:v>0.20750677893535036</c:v>
                </c:pt>
                <c:pt idx="3">
                  <c:v>0.2428793371310202</c:v>
                </c:pt>
                <c:pt idx="4">
                  <c:v>0.22480620155038761</c:v>
                </c:pt>
              </c:numCache>
            </c:numRef>
          </c:val>
        </c:ser>
        <c:dLbls>
          <c:showLegendKey val="0"/>
          <c:showVal val="0"/>
          <c:showCatName val="0"/>
          <c:showSerName val="0"/>
          <c:showPercent val="0"/>
          <c:showBubbleSize val="0"/>
        </c:dLbls>
        <c:gapWidth val="115"/>
        <c:overlap val="-20"/>
        <c:axId val="470482696"/>
        <c:axId val="470481912"/>
      </c:barChart>
      <c:catAx>
        <c:axId val="470482696"/>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85000"/>
                    <a:lumOff val="15000"/>
                  </a:schemeClr>
                </a:solidFill>
                <a:latin typeface="+mn-lt"/>
                <a:ea typeface="+mn-ea"/>
                <a:cs typeface="+mn-cs"/>
              </a:defRPr>
            </a:pPr>
            <a:endParaRPr lang="ja-JP"/>
          </a:p>
        </c:txPr>
        <c:crossAx val="470481912"/>
        <c:crosses val="autoZero"/>
        <c:auto val="1"/>
        <c:lblAlgn val="ctr"/>
        <c:lblOffset val="100"/>
        <c:noMultiLvlLbl val="0"/>
      </c:catAx>
      <c:valAx>
        <c:axId val="47048191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0482696"/>
        <c:crosses val="max"/>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a:solidFill>
                  <a:schemeClr val="tx1"/>
                </a:solidFill>
              </a:rPr>
              <a:t>1</a:t>
            </a:r>
            <a:r>
              <a:rPr lang="ja-JP" sz="2000">
                <a:solidFill>
                  <a:schemeClr val="tx1"/>
                </a:solidFill>
              </a:rPr>
              <a:t>年前に比べた仕事量の変化（看護体制別）</a:t>
            </a:r>
            <a:endParaRPr lang="en-US" altLang="ja-JP" sz="2000">
              <a:solidFill>
                <a:schemeClr val="tx1"/>
              </a:solidFill>
            </a:endParaRPr>
          </a:p>
          <a:p>
            <a:pPr>
              <a:defRPr sz="2000">
                <a:solidFill>
                  <a:schemeClr val="tx1"/>
                </a:solidFill>
              </a:defRPr>
            </a:pPr>
            <a:r>
              <a:rPr lang="ja-JP" altLang="en-US" sz="2000">
                <a:solidFill>
                  <a:schemeClr val="tx1"/>
                </a:solidFill>
              </a:rPr>
              <a:t>「大幅に増えた」</a:t>
            </a:r>
            <a:endParaRPr lang="ja-JP" sz="2000">
              <a:solidFill>
                <a:schemeClr val="tx1"/>
              </a:solidFill>
            </a:endParaRP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0.12952404260397157"/>
          <c:y val="0.2268805917621832"/>
          <c:w val="0.83135332377768878"/>
          <c:h val="0.64737413066648875"/>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6"/>
              </a:solidFill>
              <a:ln>
                <a:solidFill>
                  <a:schemeClr val="accent6"/>
                </a:solid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'問９－５'!$B$5:$B$14</c:f>
              <c:strCache>
                <c:ptCount val="4"/>
                <c:pt idx="0">
                  <c:v>一般病棟の
「7対1」</c:v>
                </c:pt>
                <c:pt idx="1">
                  <c:v>一般病棟の
「10対1」</c:v>
                </c:pt>
                <c:pt idx="2">
                  <c:v>一般病棟の
「13対１」</c:v>
                </c:pt>
                <c:pt idx="3">
                  <c:v>療養病棟</c:v>
                </c:pt>
              </c:strCache>
            </c:strRef>
          </c:cat>
          <c:val>
            <c:numRef>
              <c:f>'問９－５'!$E$5:$E$14</c:f>
              <c:numCache>
                <c:formatCode>0.0%</c:formatCode>
                <c:ptCount val="4"/>
                <c:pt idx="0">
                  <c:v>0.23403267012464193</c:v>
                </c:pt>
                <c:pt idx="1">
                  <c:v>0.2779220779220779</c:v>
                </c:pt>
                <c:pt idx="2">
                  <c:v>0.2814814814814815</c:v>
                </c:pt>
                <c:pt idx="3">
                  <c:v>0.23902439024390243</c:v>
                </c:pt>
              </c:numCache>
            </c:numRef>
          </c:val>
        </c:ser>
        <c:dLbls>
          <c:dLblPos val="outEnd"/>
          <c:showLegendKey val="0"/>
          <c:showVal val="1"/>
          <c:showCatName val="0"/>
          <c:showSerName val="0"/>
          <c:showPercent val="0"/>
          <c:showBubbleSize val="0"/>
        </c:dLbls>
        <c:gapWidth val="115"/>
        <c:overlap val="-20"/>
        <c:axId val="405810696"/>
        <c:axId val="405809912"/>
      </c:barChart>
      <c:catAx>
        <c:axId val="405810696"/>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85000"/>
                    <a:lumOff val="15000"/>
                  </a:schemeClr>
                </a:solidFill>
                <a:latin typeface="+mn-lt"/>
                <a:ea typeface="+mn-ea"/>
                <a:cs typeface="+mn-cs"/>
              </a:defRPr>
            </a:pPr>
            <a:endParaRPr lang="ja-JP"/>
          </a:p>
        </c:txPr>
        <c:crossAx val="405809912"/>
        <c:crosses val="autoZero"/>
        <c:auto val="1"/>
        <c:lblAlgn val="ctr"/>
        <c:lblOffset val="100"/>
        <c:noMultiLvlLbl val="0"/>
      </c:catAx>
      <c:valAx>
        <c:axId val="40580991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05810696"/>
        <c:crosses val="max"/>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ja-JP" sz="2000" dirty="0">
                <a:solidFill>
                  <a:schemeClr val="tx1"/>
                </a:solidFill>
              </a:rPr>
              <a:t>規定の終業時間「後」の</a:t>
            </a:r>
            <a:r>
              <a:rPr lang="ja-JP" sz="2000" dirty="0" smtClean="0">
                <a:solidFill>
                  <a:schemeClr val="tx1"/>
                </a:solidFill>
              </a:rPr>
              <a:t>労働</a:t>
            </a:r>
            <a:r>
              <a:rPr lang="ja-JP" altLang="en-US" sz="2000" dirty="0">
                <a:solidFill>
                  <a:schemeClr val="tx1"/>
                </a:solidFill>
              </a:rPr>
              <a:t>（</a:t>
            </a:r>
            <a:r>
              <a:rPr lang="ja-JP" sz="2000" dirty="0" smtClean="0">
                <a:solidFill>
                  <a:schemeClr val="tx1"/>
                </a:solidFill>
              </a:rPr>
              <a:t>年齢別</a:t>
            </a:r>
            <a:r>
              <a:rPr lang="ja-JP" altLang="en-US" sz="2000" dirty="0" smtClean="0">
                <a:solidFill>
                  <a:schemeClr val="tx1"/>
                </a:solidFill>
              </a:rPr>
              <a:t>）</a:t>
            </a:r>
            <a:endParaRPr lang="en-US" sz="2000" dirty="0">
              <a:solidFill>
                <a:schemeClr val="tx1"/>
              </a:solidFill>
            </a:endParaRPr>
          </a:p>
          <a:p>
            <a:pPr>
              <a:defRPr sz="2000">
                <a:solidFill>
                  <a:schemeClr val="tx1"/>
                </a:solidFill>
              </a:defRPr>
            </a:pPr>
            <a:r>
              <a:rPr lang="ja-JP" sz="2000" dirty="0">
                <a:solidFill>
                  <a:schemeClr val="tx1"/>
                </a:solidFill>
              </a:rPr>
              <a:t>「</a:t>
            </a:r>
            <a:r>
              <a:rPr lang="en-US" sz="2000" dirty="0">
                <a:solidFill>
                  <a:schemeClr val="tx1"/>
                </a:solidFill>
              </a:rPr>
              <a:t>60</a:t>
            </a:r>
            <a:r>
              <a:rPr lang="ja-JP" sz="2000" dirty="0">
                <a:solidFill>
                  <a:schemeClr val="tx1"/>
                </a:solidFill>
              </a:rPr>
              <a:t>分以上」</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8.2445656557081304E-2"/>
          <c:y val="0.28578522437139159"/>
          <c:w val="0.89599100112485941"/>
          <c:h val="0.55758579540601005"/>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1"/>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2"/>
            <c:invertIfNegative val="0"/>
            <c:bubble3D val="0"/>
            <c:spPr>
              <a:solidFill>
                <a:srgbClr val="FFC000"/>
              </a:solidFill>
              <a:ln>
                <a:solidFill>
                  <a:srgbClr val="FFC000"/>
                </a:solidFill>
              </a:ln>
              <a:effectLst>
                <a:outerShdw blurRad="57150" dist="19050" dir="5400000" algn="ctr" rotWithShape="0">
                  <a:srgbClr val="000000">
                    <a:alpha val="63000"/>
                  </a:srgbClr>
                </a:outerShdw>
              </a:effectLst>
            </c:spPr>
          </c:dPt>
          <c:dPt>
            <c:idx val="3"/>
            <c:invertIfNegative val="0"/>
            <c:bubble3D val="0"/>
            <c:spPr>
              <a:solidFill>
                <a:srgbClr val="FFC000"/>
              </a:solidFill>
              <a:ln>
                <a:solidFill>
                  <a:srgbClr val="FFC000"/>
                </a:solidFill>
              </a:ln>
              <a:effectLst>
                <a:outerShdw blurRad="57150" dist="19050" dir="5400000" algn="ctr" rotWithShape="0">
                  <a:srgbClr val="000000">
                    <a:alpha val="63000"/>
                  </a:srgbClr>
                </a:outerShdw>
              </a:effectLst>
            </c:spPr>
          </c:dPt>
          <c:dPt>
            <c:idx val="4"/>
            <c:invertIfNegative val="0"/>
            <c:bubble3D val="0"/>
            <c:spPr>
              <a:solidFill>
                <a:srgbClr val="FFC000"/>
              </a:solidFill>
              <a:ln>
                <a:solidFill>
                  <a:srgbClr val="FFC000"/>
                </a:solidFill>
              </a:ln>
              <a:effectLst>
                <a:outerShdw blurRad="57150" dist="19050" dir="5400000" algn="ctr" rotWithShape="0">
                  <a:srgbClr val="000000">
                    <a:alpha val="63000"/>
                  </a:srgbClr>
                </a:outerShdw>
              </a:effectLst>
            </c:spPr>
          </c:dPt>
          <c:dPt>
            <c:idx val="5"/>
            <c:invertIfNegative val="0"/>
            <c:bubble3D val="0"/>
            <c:spPr>
              <a:solidFill>
                <a:schemeClr val="accent1"/>
              </a:solidFill>
              <a:ln>
                <a:solidFill>
                  <a:schemeClr val="accent1"/>
                </a:solid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問５×問10後!$B$6:$B$12</c:f>
              <c:strCache>
                <c:ptCount val="7"/>
                <c:pt idx="0">
                  <c:v>20～24歳</c:v>
                </c:pt>
                <c:pt idx="1">
                  <c:v>25～29歳</c:v>
                </c:pt>
                <c:pt idx="2">
                  <c:v>30～34歳</c:v>
                </c:pt>
                <c:pt idx="3">
                  <c:v>35～39歳</c:v>
                </c:pt>
                <c:pt idx="4">
                  <c:v>40～49歳</c:v>
                </c:pt>
                <c:pt idx="5">
                  <c:v>50～59歳</c:v>
                </c:pt>
                <c:pt idx="6">
                  <c:v>60～64歳</c:v>
                </c:pt>
              </c:strCache>
            </c:strRef>
          </c:cat>
          <c:val>
            <c:numRef>
              <c:f>問５×問10後!$E$6:$E$12</c:f>
              <c:numCache>
                <c:formatCode>0.0%</c:formatCode>
                <c:ptCount val="7"/>
                <c:pt idx="0">
                  <c:v>0.56719022687609078</c:v>
                </c:pt>
                <c:pt idx="1">
                  <c:v>0.53085443037974689</c:v>
                </c:pt>
                <c:pt idx="2">
                  <c:v>0.4154761904761905</c:v>
                </c:pt>
                <c:pt idx="3">
                  <c:v>0.38764528626775718</c:v>
                </c:pt>
                <c:pt idx="4">
                  <c:v>0.40493038119150881</c:v>
                </c:pt>
                <c:pt idx="5">
                  <c:v>0.34606866002214837</c:v>
                </c:pt>
                <c:pt idx="6">
                  <c:v>0.12212817412333736</c:v>
                </c:pt>
              </c:numCache>
            </c:numRef>
          </c:val>
          <c:extLst xmlns:c16r2="http://schemas.microsoft.com/office/drawing/2015/06/chart">
            <c:ext xmlns:c16="http://schemas.microsoft.com/office/drawing/2014/chart" uri="{C3380CC4-5D6E-409C-BE32-E72D297353CC}">
              <c16:uniqueId val="{00000000-074F-4612-AB63-CEEEF852AFB5}"/>
            </c:ext>
          </c:extLst>
        </c:ser>
        <c:dLbls>
          <c:showLegendKey val="0"/>
          <c:showVal val="0"/>
          <c:showCatName val="0"/>
          <c:showSerName val="0"/>
          <c:showPercent val="0"/>
          <c:showBubbleSize val="0"/>
        </c:dLbls>
        <c:gapWidth val="100"/>
        <c:overlap val="-24"/>
        <c:axId val="462502160"/>
        <c:axId val="471299584"/>
      </c:barChart>
      <c:catAx>
        <c:axId val="462502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71299584"/>
        <c:crosses val="autoZero"/>
        <c:auto val="1"/>
        <c:lblAlgn val="ctr"/>
        <c:lblOffset val="100"/>
        <c:noMultiLvlLbl val="0"/>
      </c:catAx>
      <c:valAx>
        <c:axId val="4712995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6250216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ja-JP" altLang="en-US" sz="2000" dirty="0" smtClean="0">
                <a:solidFill>
                  <a:schemeClr val="tx1"/>
                </a:solidFill>
              </a:rPr>
              <a:t>規定の始業時間「前」の労働（年齢別）</a:t>
            </a:r>
            <a:endParaRPr lang="en-US" altLang="ja-JP" sz="2000" dirty="0" smtClean="0">
              <a:solidFill>
                <a:schemeClr val="tx1"/>
              </a:solidFill>
            </a:endParaRPr>
          </a:p>
          <a:p>
            <a:pPr>
              <a:defRPr sz="2000">
                <a:solidFill>
                  <a:schemeClr val="tx1"/>
                </a:solidFill>
              </a:defRPr>
            </a:pPr>
            <a:r>
              <a:rPr lang="ja-JP" altLang="en-US" sz="2000" dirty="0" smtClean="0">
                <a:solidFill>
                  <a:schemeClr val="tx1"/>
                </a:solidFill>
              </a:rPr>
              <a:t>「</a:t>
            </a:r>
            <a:r>
              <a:rPr lang="en-US" altLang="ja-JP" sz="2000" dirty="0" smtClean="0">
                <a:solidFill>
                  <a:schemeClr val="tx1"/>
                </a:solidFill>
              </a:rPr>
              <a:t>60</a:t>
            </a:r>
            <a:r>
              <a:rPr lang="ja-JP" altLang="en-US" sz="2000" dirty="0" smtClean="0">
                <a:solidFill>
                  <a:schemeClr val="tx1"/>
                </a:solidFill>
              </a:rPr>
              <a:t>分以上」</a:t>
            </a:r>
            <a:endParaRPr lang="ja-JP" altLang="en-US" sz="2000" dirty="0">
              <a:solidFill>
                <a:schemeClr val="tx1"/>
              </a:solidFill>
            </a:endParaRP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1"/>
            <c:invertIfNegative val="0"/>
            <c:bubble3D val="0"/>
            <c:spPr>
              <a:solidFill>
                <a:srgbClr val="FFC000"/>
              </a:solidFill>
              <a:ln>
                <a:solidFill>
                  <a:srgbClr val="FFC000"/>
                </a:solid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問５×問10前!$B$6:$B$12</c:f>
              <c:strCache>
                <c:ptCount val="7"/>
                <c:pt idx="0">
                  <c:v>20～24歳</c:v>
                </c:pt>
                <c:pt idx="1">
                  <c:v>25～29歳</c:v>
                </c:pt>
                <c:pt idx="2">
                  <c:v>30～34歳</c:v>
                </c:pt>
                <c:pt idx="3">
                  <c:v>35～39歳</c:v>
                </c:pt>
                <c:pt idx="4">
                  <c:v>40～49歳</c:v>
                </c:pt>
                <c:pt idx="5">
                  <c:v>50～59歳</c:v>
                </c:pt>
                <c:pt idx="6">
                  <c:v>60～64歳</c:v>
                </c:pt>
              </c:strCache>
            </c:strRef>
          </c:cat>
          <c:val>
            <c:numRef>
              <c:f>問５×問10前!$E$6:$E$12</c:f>
              <c:numCache>
                <c:formatCode>0.0%</c:formatCode>
                <c:ptCount val="7"/>
                <c:pt idx="0">
                  <c:v>0.18798304662179008</c:v>
                </c:pt>
                <c:pt idx="1">
                  <c:v>0.10383702531645569</c:v>
                </c:pt>
                <c:pt idx="2">
                  <c:v>7.1428571428571425E-2</c:v>
                </c:pt>
                <c:pt idx="3">
                  <c:v>6.3925957813172618E-2</c:v>
                </c:pt>
                <c:pt idx="4">
                  <c:v>6.5053640721296505E-2</c:v>
                </c:pt>
                <c:pt idx="5">
                  <c:v>7.013658176448874E-2</c:v>
                </c:pt>
                <c:pt idx="6">
                  <c:v>3.8694074969770252E-2</c:v>
                </c:pt>
              </c:numCache>
            </c:numRef>
          </c:val>
        </c:ser>
        <c:dLbls>
          <c:dLblPos val="outEnd"/>
          <c:showLegendKey val="0"/>
          <c:showVal val="1"/>
          <c:showCatName val="0"/>
          <c:showSerName val="0"/>
          <c:showPercent val="0"/>
          <c:showBubbleSize val="0"/>
        </c:dLbls>
        <c:gapWidth val="100"/>
        <c:overlap val="-24"/>
        <c:axId val="470495920"/>
        <c:axId val="470495528"/>
      </c:barChart>
      <c:catAx>
        <c:axId val="470495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70495528"/>
        <c:crosses val="autoZero"/>
        <c:auto val="1"/>
        <c:lblAlgn val="ctr"/>
        <c:lblOffset val="100"/>
        <c:noMultiLvlLbl val="0"/>
      </c:catAx>
      <c:valAx>
        <c:axId val="4704955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049592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ja-JP">
                <a:solidFill>
                  <a:schemeClr val="tx1"/>
                </a:solidFill>
              </a:rPr>
              <a:t>前月の時間外労働</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6.9431360650844889E-2"/>
          <c:y val="0.14563488044925055"/>
          <c:w val="0.91801742148570842"/>
          <c:h val="0.68539345488879844"/>
        </c:manualLayout>
      </c:layout>
      <c:barChart>
        <c:barDir val="col"/>
        <c:grouping val="clustered"/>
        <c:varyColors val="0"/>
        <c:ser>
          <c:idx val="0"/>
          <c:order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問11!$B$5:$B$15</c:f>
              <c:strCache>
                <c:ptCount val="11"/>
                <c:pt idx="0">
                  <c:v>①なし</c:v>
                </c:pt>
                <c:pt idx="1">
                  <c:v>②5時間
未満</c:v>
                </c:pt>
                <c:pt idx="2">
                  <c:v>③5～10
時間未満</c:v>
                </c:pt>
                <c:pt idx="3">
                  <c:v>④10～20
時間未満</c:v>
                </c:pt>
                <c:pt idx="4">
                  <c:v>⑤20～30
時間未満</c:v>
                </c:pt>
                <c:pt idx="5">
                  <c:v>⑥30～40
時間未満</c:v>
                </c:pt>
                <c:pt idx="6">
                  <c:v>⑦40～50
時間未満</c:v>
                </c:pt>
                <c:pt idx="7">
                  <c:v>⑧50～60
時間未満</c:v>
                </c:pt>
                <c:pt idx="8">
                  <c:v>⑨60～70
時間未満</c:v>
                </c:pt>
                <c:pt idx="9">
                  <c:v>⑩70時間
以上</c:v>
                </c:pt>
                <c:pt idx="10">
                  <c:v>NA</c:v>
                </c:pt>
              </c:strCache>
            </c:strRef>
          </c:cat>
          <c:val>
            <c:numRef>
              <c:f>問11!$C$5:$C$15</c:f>
              <c:numCache>
                <c:formatCode>0.0%</c:formatCode>
                <c:ptCount val="11"/>
                <c:pt idx="0">
                  <c:v>9.9994012334590737E-2</c:v>
                </c:pt>
                <c:pt idx="1">
                  <c:v>0.22172325010478414</c:v>
                </c:pt>
                <c:pt idx="2">
                  <c:v>0.25037422908807855</c:v>
                </c:pt>
                <c:pt idx="3">
                  <c:v>0.18723429734746422</c:v>
                </c:pt>
                <c:pt idx="4">
                  <c:v>0.11675947548051015</c:v>
                </c:pt>
                <c:pt idx="5">
                  <c:v>4.715286509789833E-2</c:v>
                </c:pt>
                <c:pt idx="6">
                  <c:v>2.1136458894676965E-2</c:v>
                </c:pt>
                <c:pt idx="7">
                  <c:v>1.0478414466199629E-2</c:v>
                </c:pt>
                <c:pt idx="8">
                  <c:v>3.712352553739297E-3</c:v>
                </c:pt>
                <c:pt idx="9">
                  <c:v>3.8919825160170052E-3</c:v>
                </c:pt>
                <c:pt idx="10">
                  <c:v>3.7542662116040959E-2</c:v>
                </c:pt>
              </c:numCache>
            </c:numRef>
          </c:val>
        </c:ser>
        <c:dLbls>
          <c:dLblPos val="outEnd"/>
          <c:showLegendKey val="0"/>
          <c:showVal val="1"/>
          <c:showCatName val="0"/>
          <c:showSerName val="0"/>
          <c:showPercent val="0"/>
          <c:showBubbleSize val="0"/>
        </c:dLbls>
        <c:gapWidth val="100"/>
        <c:overlap val="-24"/>
        <c:axId val="402711912"/>
        <c:axId val="402712304"/>
      </c:barChart>
      <c:catAx>
        <c:axId val="402711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02712304"/>
        <c:crosses val="autoZero"/>
        <c:auto val="1"/>
        <c:lblAlgn val="ctr"/>
        <c:lblOffset val="100"/>
        <c:noMultiLvlLbl val="0"/>
      </c:catAx>
      <c:valAx>
        <c:axId val="4027123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0271191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ja-JP" altLang="en-US" sz="2000">
                <a:solidFill>
                  <a:sysClr val="windowText" lastClr="000000"/>
                </a:solidFill>
              </a:rPr>
              <a:t>前月の賃金不払い労働</a:t>
            </a:r>
            <a:endParaRPr lang="ja-JP" sz="2000">
              <a:solidFill>
                <a:sysClr val="windowText" lastClr="000000"/>
              </a:solidFill>
            </a:endParaRPr>
          </a:p>
        </c:rich>
      </c:tx>
      <c:layout>
        <c:manualLayout>
          <c:xMode val="edge"/>
          <c:yMode val="edge"/>
          <c:x val="0.36249444113776269"/>
          <c:y val="1.8289002271599488E-2"/>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ja-JP"/>
        </a:p>
      </c:txPr>
    </c:title>
    <c:autoTitleDeleted val="0"/>
    <c:plotArea>
      <c:layout>
        <c:manualLayout>
          <c:layoutTarget val="inner"/>
          <c:xMode val="edge"/>
          <c:yMode val="edge"/>
          <c:x val="6.5628490085752333E-2"/>
          <c:y val="0.18307337236829416"/>
          <c:w val="0.91646763118694563"/>
          <c:h val="0.59547068678907622"/>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6"/>
              </a:solidFill>
              <a:ln>
                <a:solidFill>
                  <a:schemeClr val="accent6"/>
                </a:solid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問12!$B$5:$B$13</c:f>
              <c:strCache>
                <c:ptCount val="9"/>
                <c:pt idx="0">
                  <c:v>①なし</c:v>
                </c:pt>
                <c:pt idx="1">
                  <c:v>②5時間
未満</c:v>
                </c:pt>
                <c:pt idx="2">
                  <c:v>③5～10
時間未満</c:v>
                </c:pt>
                <c:pt idx="3">
                  <c:v>④10～20
時間未満</c:v>
                </c:pt>
                <c:pt idx="4">
                  <c:v>⑤20～30
時間未満</c:v>
                </c:pt>
                <c:pt idx="5">
                  <c:v>⑥30～40
時間未満</c:v>
                </c:pt>
                <c:pt idx="6">
                  <c:v>⑦40～50
時間未満</c:v>
                </c:pt>
                <c:pt idx="7">
                  <c:v>⑧50時間
以上</c:v>
                </c:pt>
                <c:pt idx="8">
                  <c:v>NA</c:v>
                </c:pt>
              </c:strCache>
            </c:strRef>
          </c:cat>
          <c:val>
            <c:numRef>
              <c:f>問12!$C$5:$C$13</c:f>
              <c:numCache>
                <c:formatCode>0.0%</c:formatCode>
                <c:ptCount val="9"/>
                <c:pt idx="0">
                  <c:v>0.31359344626492641</c:v>
                </c:pt>
                <c:pt idx="1">
                  <c:v>0.29536934184948627</c:v>
                </c:pt>
                <c:pt idx="2">
                  <c:v>0.18963482366009443</c:v>
                </c:pt>
                <c:pt idx="3">
                  <c:v>9.7195223549014165E-2</c:v>
                </c:pt>
                <c:pt idx="4">
                  <c:v>4.0301305193001943E-2</c:v>
                </c:pt>
                <c:pt idx="5">
                  <c:v>1.4579283532352124E-2</c:v>
                </c:pt>
                <c:pt idx="6">
                  <c:v>6.8036656484309916E-3</c:v>
                </c:pt>
                <c:pt idx="7">
                  <c:v>5.0680366564843102E-3</c:v>
                </c:pt>
                <c:pt idx="8">
                  <c:v>3.7454873646209384E-2</c:v>
                </c:pt>
              </c:numCache>
            </c:numRef>
          </c:val>
        </c:ser>
        <c:dLbls>
          <c:dLblPos val="outEnd"/>
          <c:showLegendKey val="0"/>
          <c:showVal val="1"/>
          <c:showCatName val="0"/>
          <c:showSerName val="0"/>
          <c:showPercent val="0"/>
          <c:showBubbleSize val="0"/>
        </c:dLbls>
        <c:gapWidth val="100"/>
        <c:overlap val="-24"/>
        <c:axId val="472106016"/>
        <c:axId val="472106408"/>
      </c:barChart>
      <c:catAx>
        <c:axId val="472106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472106408"/>
        <c:crosses val="autoZero"/>
        <c:auto val="1"/>
        <c:lblAlgn val="ctr"/>
        <c:lblOffset val="100"/>
        <c:noMultiLvlLbl val="0"/>
      </c:catAx>
      <c:valAx>
        <c:axId val="4721064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210601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0.47271</cdr:x>
      <cdr:y>0.15677</cdr:y>
    </cdr:from>
    <cdr:to>
      <cdr:x>0.87528</cdr:x>
      <cdr:y>0.54977</cdr:y>
    </cdr:to>
    <cdr:sp macro="" textlink="">
      <cdr:nvSpPr>
        <cdr:cNvPr id="2" name="爆発 1 1"/>
        <cdr:cNvSpPr/>
      </cdr:nvSpPr>
      <cdr:spPr>
        <a:xfrm xmlns:a="http://schemas.openxmlformats.org/drawingml/2006/main" rot="163390">
          <a:off x="4694364" y="528117"/>
          <a:ext cx="3997846" cy="1323929"/>
        </a:xfrm>
        <a:prstGeom xmlns:a="http://schemas.openxmlformats.org/drawingml/2006/main" prst="irregularSeal1">
          <a:avLst/>
        </a:prstGeom>
        <a:solidFill xmlns:a="http://schemas.openxmlformats.org/drawingml/2006/main">
          <a:srgbClr val="FFC000"/>
        </a:solidFill>
        <a:ln xmlns:a="http://schemas.openxmlformats.org/drawingml/2006/main" w="28575">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10.xml><?xml version="1.0" encoding="utf-8"?>
<c:userShapes xmlns:c="http://schemas.openxmlformats.org/drawingml/2006/chart">
  <cdr:relSizeAnchor xmlns:cdr="http://schemas.openxmlformats.org/drawingml/2006/chartDrawing">
    <cdr:from>
      <cdr:x>0.05802</cdr:x>
      <cdr:y>0.0531</cdr:y>
    </cdr:from>
    <cdr:to>
      <cdr:x>0.48777</cdr:x>
      <cdr:y>0.14596</cdr:y>
    </cdr:to>
    <cdr:sp macro="" textlink="">
      <cdr:nvSpPr>
        <cdr:cNvPr id="2" name="正方形/長方形 1"/>
        <cdr:cNvSpPr/>
      </cdr:nvSpPr>
      <cdr:spPr>
        <a:xfrm xmlns:a="http://schemas.openxmlformats.org/drawingml/2006/main">
          <a:off x="248111" y="208894"/>
          <a:ext cx="1837641" cy="365313"/>
        </a:xfrm>
        <a:prstGeom xmlns:a="http://schemas.openxmlformats.org/drawingml/2006/main" prst="rect">
          <a:avLst/>
        </a:prstGeom>
        <a:noFill xmlns:a="http://schemas.openxmlformats.org/drawingml/2006/main"/>
        <a:ln xmlns:a="http://schemas.openxmlformats.org/drawingml/2006/main">
          <a:solidFill>
            <a:schemeClr val="tx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0.66268</cdr:x>
      <cdr:y>0.52477</cdr:y>
    </cdr:from>
    <cdr:to>
      <cdr:x>0.96191</cdr:x>
      <cdr:y>0.89647</cdr:y>
    </cdr:to>
    <cdr:sp macro="" textlink="">
      <cdr:nvSpPr>
        <cdr:cNvPr id="2" name="円/楕円 1"/>
        <cdr:cNvSpPr/>
      </cdr:nvSpPr>
      <cdr:spPr>
        <a:xfrm xmlns:a="http://schemas.openxmlformats.org/drawingml/2006/main">
          <a:off x="6685487" y="1880356"/>
          <a:ext cx="3018789" cy="1331907"/>
        </a:xfrm>
        <a:prstGeom xmlns:a="http://schemas.openxmlformats.org/drawingml/2006/main" prst="ellipse">
          <a:avLst/>
        </a:prstGeom>
        <a:noFill xmlns:a="http://schemas.openxmlformats.org/drawingml/2006/main"/>
        <a:ln xmlns:a="http://schemas.openxmlformats.org/drawingml/2006/main" w="19050">
          <a:solidFill>
            <a:srgbClr val="FF0000"/>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0.91481</cdr:x>
      <cdr:y>0.34126</cdr:y>
    </cdr:from>
    <cdr:to>
      <cdr:x>0.98595</cdr:x>
      <cdr:y>0.68265</cdr:y>
    </cdr:to>
    <cdr:sp macro="" textlink="">
      <cdr:nvSpPr>
        <cdr:cNvPr id="4" name="左カーブ矢印 3"/>
        <cdr:cNvSpPr/>
      </cdr:nvSpPr>
      <cdr:spPr>
        <a:xfrm xmlns:a="http://schemas.openxmlformats.org/drawingml/2006/main">
          <a:off x="9229062" y="1222795"/>
          <a:ext cx="717697" cy="1223308"/>
        </a:xfrm>
        <a:prstGeom xmlns:a="http://schemas.openxmlformats.org/drawingml/2006/main" prst="curvedLeftArrow">
          <a:avLst/>
        </a:prstGeom>
        <a:solidFill xmlns:a="http://schemas.openxmlformats.org/drawingml/2006/main">
          <a:schemeClr val="bg1">
            <a:lumMod val="50000"/>
          </a:schemeClr>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3.xml><?xml version="1.0" encoding="utf-8"?>
<c:userShapes xmlns:c="http://schemas.openxmlformats.org/drawingml/2006/chart">
  <cdr:relSizeAnchor xmlns:cdr="http://schemas.openxmlformats.org/drawingml/2006/chartDrawing">
    <cdr:from>
      <cdr:x>0.03905</cdr:x>
      <cdr:y>0.04081</cdr:y>
    </cdr:from>
    <cdr:to>
      <cdr:x>0.28801</cdr:x>
      <cdr:y>0.14161</cdr:y>
    </cdr:to>
    <cdr:sp macro="" textlink="">
      <cdr:nvSpPr>
        <cdr:cNvPr id="2" name="正方形/長方形 1"/>
        <cdr:cNvSpPr/>
      </cdr:nvSpPr>
      <cdr:spPr>
        <a:xfrm xmlns:a="http://schemas.openxmlformats.org/drawingml/2006/main">
          <a:off x="190208" y="164881"/>
          <a:ext cx="1212846" cy="407282"/>
        </a:xfrm>
        <a:prstGeom xmlns:a="http://schemas.openxmlformats.org/drawingml/2006/main" prst="rect">
          <a:avLst/>
        </a:prstGeom>
        <a:noFill xmlns:a="http://schemas.openxmlformats.org/drawingml/2006/main"/>
        <a:ln xmlns:a="http://schemas.openxmlformats.org/drawingml/2006/main">
          <a:solidFill>
            <a:schemeClr val="tx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4.xml><?xml version="1.0" encoding="utf-8"?>
<c:userShapes xmlns:c="http://schemas.openxmlformats.org/drawingml/2006/chart">
  <cdr:relSizeAnchor xmlns:cdr="http://schemas.openxmlformats.org/drawingml/2006/chartDrawing">
    <cdr:from>
      <cdr:x>0.0325</cdr:x>
      <cdr:y>0.05182</cdr:y>
    </cdr:from>
    <cdr:to>
      <cdr:x>0.27205</cdr:x>
      <cdr:y>0.14999</cdr:y>
    </cdr:to>
    <cdr:sp macro="" textlink="">
      <cdr:nvSpPr>
        <cdr:cNvPr id="2" name="正方形/長方形 1"/>
        <cdr:cNvSpPr/>
      </cdr:nvSpPr>
      <cdr:spPr>
        <a:xfrm xmlns:a="http://schemas.openxmlformats.org/drawingml/2006/main">
          <a:off x="161320" y="209353"/>
          <a:ext cx="1189016" cy="396650"/>
        </a:xfrm>
        <a:prstGeom xmlns:a="http://schemas.openxmlformats.org/drawingml/2006/main" prst="rect">
          <a:avLst/>
        </a:prstGeom>
        <a:noFill xmlns:a="http://schemas.openxmlformats.org/drawingml/2006/main"/>
        <a:ln xmlns:a="http://schemas.openxmlformats.org/drawingml/2006/main">
          <a:solidFill>
            <a:schemeClr val="tx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5.xml><?xml version="1.0" encoding="utf-8"?>
<c:userShapes xmlns:c="http://schemas.openxmlformats.org/drawingml/2006/chart">
  <cdr:relSizeAnchor xmlns:cdr="http://schemas.openxmlformats.org/drawingml/2006/chartDrawing">
    <cdr:from>
      <cdr:x>0.45012</cdr:x>
      <cdr:y>0.00921</cdr:y>
    </cdr:from>
    <cdr:to>
      <cdr:x>0.77196</cdr:x>
      <cdr:y>0.21063</cdr:y>
    </cdr:to>
    <cdr:sp macro="" textlink="">
      <cdr:nvSpPr>
        <cdr:cNvPr id="2" name="円/楕円 1"/>
        <cdr:cNvSpPr/>
      </cdr:nvSpPr>
      <cdr:spPr>
        <a:xfrm xmlns:a="http://schemas.openxmlformats.org/drawingml/2006/main">
          <a:off x="2245379" y="37094"/>
          <a:ext cx="1605516" cy="811706"/>
        </a:xfrm>
        <a:prstGeom xmlns:a="http://schemas.openxmlformats.org/drawingml/2006/main" prst="ellipse">
          <a:avLst/>
        </a:prstGeom>
        <a:noFill xmlns:a="http://schemas.openxmlformats.org/drawingml/2006/main"/>
        <a:ln xmlns:a="http://schemas.openxmlformats.org/drawingml/2006/main" w="19050">
          <a:solidFill>
            <a:srgbClr val="FF0000"/>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6.xml><?xml version="1.0" encoding="utf-8"?>
<c:userShapes xmlns:c="http://schemas.openxmlformats.org/drawingml/2006/chart">
  <cdr:relSizeAnchor xmlns:cdr="http://schemas.openxmlformats.org/drawingml/2006/chartDrawing">
    <cdr:from>
      <cdr:x>0.5</cdr:x>
      <cdr:y>0.00758</cdr:y>
    </cdr:from>
    <cdr:to>
      <cdr:x>0.8081</cdr:x>
      <cdr:y>0.21588</cdr:y>
    </cdr:to>
    <cdr:sp macro="" textlink="">
      <cdr:nvSpPr>
        <cdr:cNvPr id="2" name="円/楕円 1"/>
        <cdr:cNvSpPr/>
      </cdr:nvSpPr>
      <cdr:spPr>
        <a:xfrm xmlns:a="http://schemas.openxmlformats.org/drawingml/2006/main">
          <a:off x="2481816" y="30526"/>
          <a:ext cx="1529317" cy="839396"/>
        </a:xfrm>
        <a:prstGeom xmlns:a="http://schemas.openxmlformats.org/drawingml/2006/main" prst="ellipse">
          <a:avLst/>
        </a:prstGeom>
        <a:noFill xmlns:a="http://schemas.openxmlformats.org/drawingml/2006/main"/>
        <a:ln xmlns:a="http://schemas.openxmlformats.org/drawingml/2006/main" w="19050">
          <a:solidFill>
            <a:srgbClr val="FF0000"/>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7.xml><?xml version="1.0" encoding="utf-8"?>
<c:userShapes xmlns:c="http://schemas.openxmlformats.org/drawingml/2006/chart">
  <cdr:relSizeAnchor xmlns:cdr="http://schemas.openxmlformats.org/drawingml/2006/chartDrawing">
    <cdr:from>
      <cdr:x>0.08778</cdr:x>
      <cdr:y>0.0412</cdr:y>
    </cdr:from>
    <cdr:to>
      <cdr:x>0.89576</cdr:x>
      <cdr:y>0.12651</cdr:y>
    </cdr:to>
    <cdr:sp macro="" textlink="">
      <cdr:nvSpPr>
        <cdr:cNvPr id="2" name="正方形/長方形 1"/>
        <cdr:cNvSpPr/>
      </cdr:nvSpPr>
      <cdr:spPr>
        <a:xfrm xmlns:a="http://schemas.openxmlformats.org/drawingml/2006/main">
          <a:off x="467831" y="180033"/>
          <a:ext cx="4306186" cy="372807"/>
        </a:xfrm>
        <a:prstGeom xmlns:a="http://schemas.openxmlformats.org/drawingml/2006/main" prst="rect">
          <a:avLst/>
        </a:prstGeom>
        <a:noFill xmlns:a="http://schemas.openxmlformats.org/drawingml/2006/main"/>
        <a:ln xmlns:a="http://schemas.openxmlformats.org/drawingml/2006/main">
          <a:solidFill>
            <a:schemeClr val="tx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8.xml><?xml version="1.0" encoding="utf-8"?>
<c:userShapes xmlns:c="http://schemas.openxmlformats.org/drawingml/2006/chart">
  <cdr:relSizeAnchor xmlns:cdr="http://schemas.openxmlformats.org/drawingml/2006/chartDrawing">
    <cdr:from>
      <cdr:x>0.05285</cdr:x>
      <cdr:y>0.03421</cdr:y>
    </cdr:from>
    <cdr:to>
      <cdr:x>0.29241</cdr:x>
      <cdr:y>0.11896</cdr:y>
    </cdr:to>
    <cdr:sp macro="" textlink="">
      <cdr:nvSpPr>
        <cdr:cNvPr id="2" name="正方形/長方形 1"/>
        <cdr:cNvSpPr/>
      </cdr:nvSpPr>
      <cdr:spPr>
        <a:xfrm xmlns:a="http://schemas.openxmlformats.org/drawingml/2006/main">
          <a:off x="231885" y="164413"/>
          <a:ext cx="1051111" cy="407282"/>
        </a:xfrm>
        <a:prstGeom xmlns:a="http://schemas.openxmlformats.org/drawingml/2006/main" prst="rect">
          <a:avLst/>
        </a:prstGeom>
        <a:noFill xmlns:a="http://schemas.openxmlformats.org/drawingml/2006/main"/>
        <a:ln xmlns:a="http://schemas.openxmlformats.org/drawingml/2006/main">
          <a:solidFill>
            <a:schemeClr val="tx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0.4803</cdr:x>
      <cdr:y>0.17959</cdr:y>
    </cdr:from>
    <cdr:to>
      <cdr:x>0.91253</cdr:x>
      <cdr:y>0.44918</cdr:y>
    </cdr:to>
    <cdr:sp macro="" textlink="">
      <cdr:nvSpPr>
        <cdr:cNvPr id="3" name="円/楕円 2"/>
        <cdr:cNvSpPr/>
      </cdr:nvSpPr>
      <cdr:spPr>
        <a:xfrm xmlns:a="http://schemas.openxmlformats.org/drawingml/2006/main">
          <a:off x="2160183" y="836354"/>
          <a:ext cx="1943986" cy="1255527"/>
        </a:xfrm>
        <a:prstGeom xmlns:a="http://schemas.openxmlformats.org/drawingml/2006/main" prst="ellipse">
          <a:avLst/>
        </a:prstGeom>
        <a:noFill xmlns:a="http://schemas.openxmlformats.org/drawingml/2006/main"/>
        <a:ln xmlns:a="http://schemas.openxmlformats.org/drawingml/2006/main" w="19050">
          <a:solidFill>
            <a:srgbClr val="FF0000"/>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0.5</cdr:x>
      <cdr:y>0.03531</cdr:y>
    </cdr:from>
    <cdr:to>
      <cdr:x>0.97695</cdr:x>
      <cdr:y>0.16595</cdr:y>
    </cdr:to>
    <cdr:sp macro="" textlink="">
      <cdr:nvSpPr>
        <cdr:cNvPr id="4" name="正方形/長方形 3"/>
        <cdr:cNvSpPr/>
      </cdr:nvSpPr>
      <cdr:spPr>
        <a:xfrm xmlns:a="http://schemas.openxmlformats.org/drawingml/2006/main">
          <a:off x="2248786" y="177961"/>
          <a:ext cx="2145139" cy="658393"/>
        </a:xfrm>
        <a:prstGeom xmlns:a="http://schemas.openxmlformats.org/drawingml/2006/main" prst="rect">
          <a:avLst/>
        </a:prstGeom>
        <a:ln xmlns:a="http://schemas.openxmlformats.org/drawingml/2006/main" w="28575">
          <a:solidFill>
            <a:srgbClr val="FF0000"/>
          </a:solidFill>
          <a:prstDash val="sysDash"/>
        </a:ln>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ja-JP" altLang="en-US" sz="3200" dirty="0" smtClean="0"/>
            <a:t>合計</a:t>
          </a:r>
          <a:r>
            <a:rPr lang="en-US" altLang="ja-JP" sz="3200" dirty="0" smtClean="0"/>
            <a:t>11.6</a:t>
          </a:r>
          <a:r>
            <a:rPr lang="ja-JP" altLang="en-US" sz="3200" dirty="0" smtClean="0"/>
            <a:t>％</a:t>
          </a:r>
          <a:endParaRPr lang="ja-JP" altLang="en-US" sz="3200" dirty="0"/>
        </a:p>
      </cdr:txBody>
    </cdr:sp>
  </cdr:relSizeAnchor>
</c:userShapes>
</file>

<file path=ppt/drawings/drawing9.xml><?xml version="1.0" encoding="utf-8"?>
<c:userShapes xmlns:c="http://schemas.openxmlformats.org/drawingml/2006/chart">
  <cdr:relSizeAnchor xmlns:cdr="http://schemas.openxmlformats.org/drawingml/2006/chartDrawing">
    <cdr:from>
      <cdr:x>0.06283</cdr:x>
      <cdr:y>0.04381</cdr:y>
    </cdr:from>
    <cdr:to>
      <cdr:x>0.30524</cdr:x>
      <cdr:y>0.12672</cdr:y>
    </cdr:to>
    <cdr:sp macro="" textlink="">
      <cdr:nvSpPr>
        <cdr:cNvPr id="2" name="正方形/長方形 1"/>
        <cdr:cNvSpPr/>
      </cdr:nvSpPr>
      <cdr:spPr>
        <a:xfrm xmlns:a="http://schemas.openxmlformats.org/drawingml/2006/main">
          <a:off x="282685" y="215213"/>
          <a:ext cx="1090687" cy="407282"/>
        </a:xfrm>
        <a:prstGeom xmlns:a="http://schemas.openxmlformats.org/drawingml/2006/main" prst="rect">
          <a:avLst/>
        </a:prstGeom>
        <a:noFill xmlns:a="http://schemas.openxmlformats.org/drawingml/2006/main"/>
        <a:ln xmlns:a="http://schemas.openxmlformats.org/drawingml/2006/main">
          <a:solidFill>
            <a:schemeClr val="tx1">
              <a:lumMod val="50000"/>
              <a:lumOff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0.52714</cdr:x>
      <cdr:y>0.20752</cdr:y>
    </cdr:from>
    <cdr:to>
      <cdr:x>0.83222</cdr:x>
      <cdr:y>0.5681</cdr:y>
    </cdr:to>
    <cdr:sp macro="" textlink="">
      <cdr:nvSpPr>
        <cdr:cNvPr id="3" name="円/楕円 2"/>
        <cdr:cNvSpPr/>
      </cdr:nvSpPr>
      <cdr:spPr>
        <a:xfrm xmlns:a="http://schemas.openxmlformats.org/drawingml/2006/main">
          <a:off x="2371762" y="955400"/>
          <a:ext cx="1372672" cy="1660060"/>
        </a:xfrm>
        <a:prstGeom xmlns:a="http://schemas.openxmlformats.org/drawingml/2006/main" prst="ellipse">
          <a:avLst/>
        </a:prstGeom>
        <a:noFill xmlns:a="http://schemas.openxmlformats.org/drawingml/2006/main"/>
        <a:ln xmlns:a="http://schemas.openxmlformats.org/drawingml/2006/main" w="19050">
          <a:solidFill>
            <a:srgbClr val="FF0000"/>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0.51109</cdr:x>
      <cdr:y>0.04866</cdr:y>
    </cdr:from>
    <cdr:to>
      <cdr:x>0.98786</cdr:x>
      <cdr:y>0.18087</cdr:y>
    </cdr:to>
    <cdr:sp macro="" textlink="">
      <cdr:nvSpPr>
        <cdr:cNvPr id="4" name="正方形/長方形 3"/>
        <cdr:cNvSpPr/>
      </cdr:nvSpPr>
      <cdr:spPr>
        <a:xfrm xmlns:a="http://schemas.openxmlformats.org/drawingml/2006/main">
          <a:off x="2299586" y="215245"/>
          <a:ext cx="2145139" cy="584775"/>
        </a:xfrm>
        <a:prstGeom xmlns:a="http://schemas.openxmlformats.org/drawingml/2006/main" prst="rect">
          <a:avLst/>
        </a:prstGeom>
        <a:ln xmlns:a="http://schemas.openxmlformats.org/drawingml/2006/main" w="28575">
          <a:solidFill>
            <a:srgbClr val="FF0000"/>
          </a:solidFill>
          <a:prstDash val="sysDash"/>
        </a:ln>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3200" dirty="0" smtClean="0"/>
            <a:t>合計</a:t>
          </a:r>
          <a:r>
            <a:rPr lang="en-US" altLang="ja-JP" sz="3200" dirty="0" smtClean="0"/>
            <a:t>28.9</a:t>
          </a:r>
          <a:r>
            <a:rPr lang="ja-JP" altLang="en-US" sz="3200" dirty="0" smtClean="0"/>
            <a:t>％</a:t>
          </a:r>
          <a:endParaRPr lang="ja-JP" altLang="en-US" sz="3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4275403"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632" y="0"/>
            <a:ext cx="4275403" cy="337958"/>
          </a:xfrm>
          <a:prstGeom prst="rect">
            <a:avLst/>
          </a:prstGeom>
        </p:spPr>
        <p:txBody>
          <a:bodyPr vert="horz" lIns="91440" tIns="45720" rIns="91440" bIns="45720" rtlCol="0"/>
          <a:lstStyle>
            <a:lvl1pPr algn="r">
              <a:defRPr sz="1200"/>
            </a:lvl1pPr>
          </a:lstStyle>
          <a:p>
            <a:fld id="{546CDBF8-A6DD-4D53-B595-EA6AC22866EB}" type="datetimeFigureOut">
              <a:rPr kumimoji="1" lang="ja-JP" altLang="en-US" smtClean="0"/>
              <a:t>2018/1/9</a:t>
            </a:fld>
            <a:endParaRPr kumimoji="1" lang="ja-JP" altLang="en-US"/>
          </a:p>
        </p:txBody>
      </p:sp>
      <p:sp>
        <p:nvSpPr>
          <p:cNvPr id="4" name="フッター プレースホルダー 3"/>
          <p:cNvSpPr>
            <a:spLocks noGrp="1"/>
          </p:cNvSpPr>
          <p:nvPr>
            <p:ph type="ftr" sz="quarter" idx="2"/>
          </p:nvPr>
        </p:nvSpPr>
        <p:spPr>
          <a:xfrm>
            <a:off x="5" y="6397807"/>
            <a:ext cx="4275403"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632" y="6397807"/>
            <a:ext cx="4275403" cy="337957"/>
          </a:xfrm>
          <a:prstGeom prst="rect">
            <a:avLst/>
          </a:prstGeom>
        </p:spPr>
        <p:txBody>
          <a:bodyPr vert="horz" lIns="91440" tIns="45720" rIns="91440" bIns="45720" rtlCol="0" anchor="b"/>
          <a:lstStyle>
            <a:lvl1pPr algn="r">
              <a:defRPr sz="1200"/>
            </a:lvl1pPr>
          </a:lstStyle>
          <a:p>
            <a:fld id="{FE924799-6D4A-496B-9752-D52E9F298582}" type="slidenum">
              <a:rPr kumimoji="1" lang="ja-JP" altLang="en-US" smtClean="0"/>
              <a:t>‹#›</a:t>
            </a:fld>
            <a:endParaRPr kumimoji="1" lang="ja-JP" altLang="en-US"/>
          </a:p>
        </p:txBody>
      </p:sp>
    </p:spTree>
    <p:extLst>
      <p:ext uri="{BB962C8B-B14F-4D97-AF65-F5344CB8AC3E}">
        <p14:creationId xmlns:p14="http://schemas.microsoft.com/office/powerpoint/2010/main" val="1539599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4275403"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32" y="0"/>
            <a:ext cx="4275403" cy="337958"/>
          </a:xfrm>
          <a:prstGeom prst="rect">
            <a:avLst/>
          </a:prstGeom>
        </p:spPr>
        <p:txBody>
          <a:bodyPr vert="horz" lIns="91440" tIns="45720" rIns="91440" bIns="45720" rtlCol="0"/>
          <a:lstStyle>
            <a:lvl1pPr algn="r">
              <a:defRPr sz="1200"/>
            </a:lvl1pPr>
          </a:lstStyle>
          <a:p>
            <a:fld id="{9513BA66-0DD6-44FF-A12A-649FA40805AD}" type="datetimeFigureOut">
              <a:rPr kumimoji="1" lang="ja-JP" altLang="en-US" smtClean="0"/>
              <a:t>2018/1/9</a:t>
            </a:fld>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9"/>
            <a:ext cx="7893050" cy="265220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5" y="6397807"/>
            <a:ext cx="4275403"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32" y="6397807"/>
            <a:ext cx="4275403" cy="337957"/>
          </a:xfrm>
          <a:prstGeom prst="rect">
            <a:avLst/>
          </a:prstGeom>
        </p:spPr>
        <p:txBody>
          <a:bodyPr vert="horz" lIns="91440" tIns="45720" rIns="91440" bIns="45720" rtlCol="0" anchor="b"/>
          <a:lstStyle>
            <a:lvl1pPr algn="r">
              <a:defRPr sz="1200"/>
            </a:lvl1pPr>
          </a:lstStyle>
          <a:p>
            <a:fld id="{B030FA57-5DCC-4F24-AA23-C82C61042F57}" type="slidenum">
              <a:rPr kumimoji="1" lang="ja-JP" altLang="en-US" smtClean="0"/>
              <a:t>‹#›</a:t>
            </a:fld>
            <a:endParaRPr kumimoji="1" lang="ja-JP" altLang="en-US"/>
          </a:p>
        </p:txBody>
      </p:sp>
    </p:spTree>
    <p:extLst>
      <p:ext uri="{BB962C8B-B14F-4D97-AF65-F5344CB8AC3E}">
        <p14:creationId xmlns:p14="http://schemas.microsoft.com/office/powerpoint/2010/main" val="10934892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日本医労連は、</a:t>
            </a:r>
            <a:r>
              <a:rPr kumimoji="1" lang="en-US" altLang="ja-JP" dirty="0" smtClean="0"/>
              <a:t>1988</a:t>
            </a:r>
            <a:r>
              <a:rPr kumimoji="1" lang="ja-JP" altLang="en-US" dirty="0" smtClean="0"/>
              <a:t>年以降、約</a:t>
            </a:r>
            <a:r>
              <a:rPr lang="en-US" altLang="ja-JP" dirty="0"/>
              <a:t>5</a:t>
            </a:r>
            <a:r>
              <a:rPr lang="ja-JP" altLang="en-US" dirty="0" smtClean="0"/>
              <a:t>年に</a:t>
            </a:r>
            <a:r>
              <a:rPr lang="en-US" altLang="ja-JP" dirty="0" smtClean="0"/>
              <a:t>1</a:t>
            </a:r>
            <a:r>
              <a:rPr lang="ja-JP" altLang="en-US" dirty="0" smtClean="0"/>
              <a:t>度「看護職員の労働実態調査」を実施してきました。</a:t>
            </a:r>
            <a:endParaRPr lang="en-US" altLang="ja-JP" dirty="0" smtClean="0"/>
          </a:p>
          <a:p>
            <a:r>
              <a:rPr lang="en-US" altLang="ja-JP" dirty="0" smtClean="0"/>
              <a:t>2017</a:t>
            </a:r>
            <a:r>
              <a:rPr lang="ja-JP" altLang="en-US" dirty="0" smtClean="0"/>
              <a:t>年調査は「医療提供体制改革」や「地域医療構想」、</a:t>
            </a:r>
            <a:r>
              <a:rPr lang="en-US" altLang="ja-JP" dirty="0" smtClean="0"/>
              <a:t>2018</a:t>
            </a:r>
            <a:r>
              <a:rPr lang="ja-JP" altLang="en-US" dirty="0" smtClean="0"/>
              <a:t>年に実施される「診療報酬・介護報酬ダブル改定」にむけて、</a:t>
            </a:r>
            <a:r>
              <a:rPr lang="en-US" altLang="ja-JP" dirty="0" smtClean="0"/>
              <a:t>1</a:t>
            </a:r>
            <a:r>
              <a:rPr lang="ja-JP" altLang="en-US" dirty="0" smtClean="0"/>
              <a:t>年前倒しで実施し、</a:t>
            </a:r>
            <a:r>
              <a:rPr lang="en-US" altLang="ja-JP" dirty="0" smtClean="0"/>
              <a:t>2013</a:t>
            </a:r>
            <a:r>
              <a:rPr lang="ja-JP" altLang="en-US" dirty="0" smtClean="0"/>
              <a:t>年の前回調査を上回る</a:t>
            </a:r>
            <a:r>
              <a:rPr lang="en-US" altLang="ja-JP" dirty="0" smtClean="0"/>
              <a:t>33,402</a:t>
            </a:r>
            <a:r>
              <a:rPr lang="ja-JP" altLang="en-US" dirty="0" smtClean="0"/>
              <a:t>人分を集約しました。</a:t>
            </a:r>
            <a:endParaRPr lang="en-US" altLang="ja-JP" dirty="0" smtClean="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1</a:t>
            </a:fld>
            <a:endParaRPr kumimoji="1" lang="ja-JP" altLang="en-US"/>
          </a:p>
        </p:txBody>
      </p:sp>
    </p:spTree>
    <p:extLst>
      <p:ext uri="{BB962C8B-B14F-4D97-AF65-F5344CB8AC3E}">
        <p14:creationId xmlns:p14="http://schemas.microsoft.com/office/powerpoint/2010/main" val="2584517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次に、時間外労働について報告します。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10</a:t>
            </a:fld>
            <a:endParaRPr kumimoji="1" lang="ja-JP" altLang="en-US"/>
          </a:p>
        </p:txBody>
      </p:sp>
    </p:spTree>
    <p:extLst>
      <p:ext uri="{BB962C8B-B14F-4D97-AF65-F5344CB8AC3E}">
        <p14:creationId xmlns:p14="http://schemas.microsoft.com/office/powerpoint/2010/main" val="125397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「日勤」では、規定の始業時間「前」の労働は、「なし」が</a:t>
            </a:r>
            <a:r>
              <a:rPr kumimoji="1" lang="en-US" altLang="ja-JP" dirty="0" smtClean="0"/>
              <a:t>20.2</a:t>
            </a:r>
            <a:r>
              <a:rPr kumimoji="1" lang="ja-JP" altLang="en-US" dirty="0" smtClean="0"/>
              <a:t>％。「約</a:t>
            </a:r>
            <a:r>
              <a:rPr kumimoji="1" lang="en-US" altLang="ja-JP" dirty="0" smtClean="0"/>
              <a:t>30</a:t>
            </a:r>
            <a:r>
              <a:rPr kumimoji="1" lang="ja-JP" altLang="en-US" dirty="0" smtClean="0"/>
              <a:t>分」が</a:t>
            </a:r>
            <a:r>
              <a:rPr kumimoji="1" lang="en-US" altLang="ja-JP" dirty="0" smtClean="0"/>
              <a:t>33.9</a:t>
            </a:r>
            <a:r>
              <a:rPr kumimoji="1" lang="ja-JP" altLang="en-US" dirty="0" smtClean="0"/>
              <a:t>％と最も多く、「約</a:t>
            </a:r>
            <a:r>
              <a:rPr kumimoji="1" lang="en-US" altLang="ja-JP" dirty="0" smtClean="0"/>
              <a:t>30</a:t>
            </a:r>
            <a:r>
              <a:rPr kumimoji="1" lang="ja-JP" altLang="en-US" dirty="0" smtClean="0"/>
              <a:t>分以上」の合計は</a:t>
            </a:r>
            <a:r>
              <a:rPr kumimoji="1" lang="en-US" altLang="ja-JP" dirty="0" smtClean="0"/>
              <a:t>53.2</a:t>
            </a:r>
            <a:r>
              <a:rPr kumimoji="1" lang="ja-JP" altLang="en-US" dirty="0" smtClean="0"/>
              <a:t>％となっています。</a:t>
            </a:r>
            <a:endParaRPr kumimoji="1" lang="en-US" altLang="ja-JP" dirty="0" smtClean="0"/>
          </a:p>
          <a:p>
            <a:r>
              <a:rPr kumimoji="1" lang="ja-JP" altLang="en-US" dirty="0" smtClean="0"/>
              <a:t>終業時間「後」は「なし」が</a:t>
            </a:r>
            <a:r>
              <a:rPr kumimoji="1" lang="en-US" altLang="ja-JP" dirty="0" smtClean="0"/>
              <a:t>12.1</a:t>
            </a:r>
            <a:r>
              <a:rPr kumimoji="1" lang="ja-JP" altLang="en-US" dirty="0" smtClean="0"/>
              <a:t>％。「約</a:t>
            </a:r>
            <a:r>
              <a:rPr kumimoji="1" lang="en-US" altLang="ja-JP" dirty="0" smtClean="0"/>
              <a:t>30</a:t>
            </a:r>
            <a:r>
              <a:rPr kumimoji="1" lang="ja-JP" altLang="en-US" dirty="0" smtClean="0"/>
              <a:t>分以上」の合計は</a:t>
            </a:r>
            <a:r>
              <a:rPr kumimoji="1" lang="en-US" altLang="ja-JP" dirty="0" smtClean="0"/>
              <a:t>73.9</a:t>
            </a:r>
            <a:r>
              <a:rPr kumimoji="1" lang="ja-JP" altLang="en-US" dirty="0" smtClean="0"/>
              <a:t>％と前回調査同様に非常に高率でした。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11</a:t>
            </a:fld>
            <a:endParaRPr kumimoji="1" lang="ja-JP" altLang="en-US"/>
          </a:p>
        </p:txBody>
      </p:sp>
    </p:spTree>
    <p:extLst>
      <p:ext uri="{BB962C8B-B14F-4D97-AF65-F5344CB8AC3E}">
        <p14:creationId xmlns:p14="http://schemas.microsoft.com/office/powerpoint/2010/main" val="692094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また</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始業時間「前」の</a:t>
            </a:r>
            <a:r>
              <a:rPr kumimoji="1" lang="ja-JP" altLang="en-US" sz="1200" kern="1200" dirty="0" smtClean="0">
                <a:solidFill>
                  <a:schemeClr val="tx1"/>
                </a:solidFill>
                <a:effectLst/>
                <a:latin typeface="+mn-lt"/>
                <a:ea typeface="+mn-ea"/>
                <a:cs typeface="+mn-cs"/>
              </a:rPr>
              <a:t>時間外労働</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60</a:t>
            </a:r>
            <a:r>
              <a:rPr kumimoji="1" lang="ja-JP" altLang="ja-JP" sz="1200" kern="1200" dirty="0" smtClean="0">
                <a:solidFill>
                  <a:schemeClr val="tx1"/>
                </a:solidFill>
                <a:effectLst/>
                <a:latin typeface="+mn-lt"/>
                <a:ea typeface="+mn-ea"/>
                <a:cs typeface="+mn-cs"/>
              </a:rPr>
              <a:t>分以上」を年齢別にみると</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若年層ほど高く</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歳」</a:t>
            </a:r>
            <a:r>
              <a:rPr kumimoji="1" lang="en-US" altLang="ja-JP" sz="1200" kern="1200" dirty="0" smtClean="0">
                <a:solidFill>
                  <a:schemeClr val="tx1"/>
                </a:solidFill>
                <a:effectLst/>
                <a:latin typeface="+mn-lt"/>
                <a:ea typeface="+mn-ea"/>
                <a:cs typeface="+mn-cs"/>
              </a:rPr>
              <a:t>18.8</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29</a:t>
            </a:r>
            <a:r>
              <a:rPr kumimoji="1" lang="ja-JP" altLang="ja-JP" sz="1200" kern="1200" dirty="0" smtClean="0">
                <a:solidFill>
                  <a:schemeClr val="tx1"/>
                </a:solidFill>
                <a:effectLst/>
                <a:latin typeface="+mn-lt"/>
                <a:ea typeface="+mn-ea"/>
                <a:cs typeface="+mn-cs"/>
              </a:rPr>
              <a:t>歳」</a:t>
            </a:r>
            <a:r>
              <a:rPr kumimoji="1" lang="en-US" altLang="ja-JP" sz="1200" kern="1200" dirty="0" smtClean="0">
                <a:solidFill>
                  <a:schemeClr val="tx1"/>
                </a:solidFill>
                <a:effectLst/>
                <a:latin typeface="+mn-lt"/>
                <a:ea typeface="+mn-ea"/>
                <a:cs typeface="+mn-cs"/>
              </a:rPr>
              <a:t>10.4</a:t>
            </a:r>
            <a:r>
              <a:rPr kumimoji="1" lang="ja-JP" altLang="ja-JP" sz="1200" kern="1200" dirty="0" smtClean="0">
                <a:solidFill>
                  <a:schemeClr val="tx1"/>
                </a:solidFill>
                <a:effectLst/>
                <a:latin typeface="+mn-lt"/>
                <a:ea typeface="+mn-ea"/>
                <a:cs typeface="+mn-cs"/>
              </a:rPr>
              <a:t>％に対して</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歳以上では</a:t>
            </a:r>
            <a:r>
              <a:rPr kumimoji="1" lang="en-US" altLang="ja-JP" sz="1200" kern="1200" dirty="0" smtClean="0">
                <a:solidFill>
                  <a:schemeClr val="tx1"/>
                </a:solidFill>
                <a:effectLst/>
                <a:latin typeface="+mn-lt"/>
                <a:ea typeface="+mn-ea"/>
                <a:cs typeface="+mn-cs"/>
              </a:rPr>
              <a:t>6.2</a:t>
            </a:r>
            <a:r>
              <a:rPr kumimoji="1" lang="ja-JP" altLang="ja-JP" sz="1200" kern="1200" dirty="0" smtClean="0">
                <a:solidFill>
                  <a:schemeClr val="tx1"/>
                </a:solidFill>
                <a:effectLst/>
                <a:latin typeface="+mn-lt"/>
                <a:ea typeface="+mn-ea"/>
                <a:cs typeface="+mn-cs"/>
              </a:rPr>
              <a:t>％と減少</a:t>
            </a:r>
            <a:r>
              <a:rPr kumimoji="1" lang="ja-JP" altLang="en-US" sz="1200" kern="1200" dirty="0" smtClean="0">
                <a:solidFill>
                  <a:schemeClr val="tx1"/>
                </a:solidFill>
                <a:effectLst/>
                <a:latin typeface="+mn-lt"/>
                <a:ea typeface="+mn-ea"/>
                <a:cs typeface="+mn-cs"/>
              </a:rPr>
              <a:t>しています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終業時間「後」についても</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歳」が</a:t>
            </a:r>
            <a:r>
              <a:rPr kumimoji="1" lang="en-US" altLang="ja-JP" sz="1200" u="none" kern="1200" dirty="0" smtClean="0">
                <a:solidFill>
                  <a:schemeClr val="tx1"/>
                </a:solidFill>
                <a:effectLst/>
                <a:latin typeface="+mn-lt"/>
                <a:ea typeface="+mn-ea"/>
                <a:cs typeface="+mn-cs"/>
              </a:rPr>
              <a:t>56.7</a:t>
            </a:r>
            <a:r>
              <a:rPr kumimoji="1" lang="ja-JP" altLang="ja-JP" sz="1200" u="none" kern="1200" dirty="0" smtClean="0">
                <a:solidFill>
                  <a:schemeClr val="tx1"/>
                </a:solidFill>
                <a:effectLst/>
                <a:latin typeface="+mn-lt"/>
                <a:ea typeface="+mn-ea"/>
                <a:cs typeface="+mn-cs"/>
              </a:rPr>
              <a:t>％</a:t>
            </a:r>
            <a:r>
              <a:rPr kumimoji="1" lang="ja-JP" altLang="en-US" sz="1200" u="none" kern="1200" dirty="0" smtClean="0">
                <a:solidFill>
                  <a:schemeClr val="tx1"/>
                </a:solidFill>
                <a:effectLst/>
                <a:latin typeface="+mn-lt"/>
                <a:ea typeface="+mn-ea"/>
                <a:cs typeface="+mn-cs"/>
              </a:rPr>
              <a:t>、</a:t>
            </a:r>
            <a:r>
              <a:rPr kumimoji="1" lang="ja-JP" altLang="ja-JP" sz="1200" u="none" kern="1200" dirty="0" smtClean="0">
                <a:solidFill>
                  <a:schemeClr val="tx1"/>
                </a:solidFill>
                <a:effectLst/>
                <a:latin typeface="+mn-lt"/>
                <a:ea typeface="+mn-ea"/>
                <a:cs typeface="+mn-cs"/>
              </a:rPr>
              <a:t>「</a:t>
            </a:r>
            <a:r>
              <a:rPr kumimoji="1" lang="en-US" altLang="ja-JP" sz="1200" u="none" kern="1200" dirty="0" smtClean="0">
                <a:solidFill>
                  <a:schemeClr val="tx1"/>
                </a:solidFill>
                <a:effectLst/>
                <a:latin typeface="+mn-lt"/>
                <a:ea typeface="+mn-ea"/>
                <a:cs typeface="+mn-cs"/>
              </a:rPr>
              <a:t>25</a:t>
            </a:r>
            <a:r>
              <a:rPr kumimoji="1" lang="ja-JP" altLang="ja-JP" sz="1200" u="none" kern="1200" dirty="0" smtClean="0">
                <a:solidFill>
                  <a:schemeClr val="tx1"/>
                </a:solidFill>
                <a:effectLst/>
                <a:latin typeface="+mn-lt"/>
                <a:ea typeface="+mn-ea"/>
                <a:cs typeface="+mn-cs"/>
              </a:rPr>
              <a:t>～</a:t>
            </a:r>
            <a:r>
              <a:rPr kumimoji="1" lang="en-US" altLang="ja-JP" sz="1200" u="none" kern="1200" dirty="0" smtClean="0">
                <a:solidFill>
                  <a:schemeClr val="tx1"/>
                </a:solidFill>
                <a:effectLst/>
                <a:latin typeface="+mn-lt"/>
                <a:ea typeface="+mn-ea"/>
                <a:cs typeface="+mn-cs"/>
              </a:rPr>
              <a:t>30</a:t>
            </a:r>
            <a:r>
              <a:rPr kumimoji="1" lang="ja-JP" altLang="ja-JP" sz="1200" u="none" kern="1200" dirty="0" smtClean="0">
                <a:solidFill>
                  <a:schemeClr val="tx1"/>
                </a:solidFill>
                <a:effectLst/>
                <a:latin typeface="+mn-lt"/>
                <a:ea typeface="+mn-ea"/>
                <a:cs typeface="+mn-cs"/>
              </a:rPr>
              <a:t>歳」が</a:t>
            </a:r>
            <a:r>
              <a:rPr kumimoji="1" lang="en-US" altLang="ja-JP" sz="1200" u="none" kern="1200" dirty="0" smtClean="0">
                <a:solidFill>
                  <a:schemeClr val="tx1"/>
                </a:solidFill>
                <a:effectLst/>
                <a:latin typeface="+mn-lt"/>
                <a:ea typeface="+mn-ea"/>
                <a:cs typeface="+mn-cs"/>
              </a:rPr>
              <a:t>53.1</a:t>
            </a:r>
            <a:r>
              <a:rPr kumimoji="1" lang="ja-JP" altLang="ja-JP" sz="1200" u="none" kern="1200" dirty="0" smtClean="0">
                <a:solidFill>
                  <a:schemeClr val="tx1"/>
                </a:solidFill>
                <a:effectLst/>
                <a:latin typeface="+mn-lt"/>
                <a:ea typeface="+mn-ea"/>
                <a:cs typeface="+mn-cs"/>
              </a:rPr>
              <a:t>％と高</a:t>
            </a:r>
            <a:r>
              <a:rPr kumimoji="1" lang="ja-JP" altLang="en-US" sz="1200" u="none" kern="1200" dirty="0" smtClean="0">
                <a:solidFill>
                  <a:schemeClr val="tx1"/>
                </a:solidFill>
                <a:effectLst/>
                <a:latin typeface="+mn-lt"/>
                <a:ea typeface="+mn-ea"/>
                <a:cs typeface="+mn-cs"/>
              </a:rPr>
              <a:t>く、</a:t>
            </a:r>
            <a:r>
              <a:rPr kumimoji="1" lang="en-US" altLang="ja-JP" sz="1200" u="none" kern="1200" dirty="0" smtClean="0">
                <a:solidFill>
                  <a:schemeClr val="tx1"/>
                </a:solidFill>
                <a:effectLst/>
                <a:latin typeface="+mn-lt"/>
                <a:ea typeface="+mn-ea"/>
                <a:cs typeface="+mn-cs"/>
              </a:rPr>
              <a:t>30</a:t>
            </a:r>
            <a:r>
              <a:rPr kumimoji="1" lang="ja-JP" altLang="ja-JP" sz="1200" u="none" kern="1200" dirty="0" smtClean="0">
                <a:solidFill>
                  <a:schemeClr val="tx1"/>
                </a:solidFill>
                <a:effectLst/>
                <a:latin typeface="+mn-lt"/>
                <a:ea typeface="+mn-ea"/>
                <a:cs typeface="+mn-cs"/>
              </a:rPr>
              <a:t>歳代～</a:t>
            </a:r>
            <a:r>
              <a:rPr kumimoji="1" lang="en-US" altLang="ja-JP" sz="1200" u="none" kern="1200" dirty="0" smtClean="0">
                <a:solidFill>
                  <a:schemeClr val="tx1"/>
                </a:solidFill>
                <a:effectLst/>
                <a:latin typeface="+mn-lt"/>
                <a:ea typeface="+mn-ea"/>
                <a:cs typeface="+mn-cs"/>
              </a:rPr>
              <a:t>40</a:t>
            </a:r>
            <a:r>
              <a:rPr kumimoji="1" lang="ja-JP" altLang="ja-JP" sz="1200" u="none" kern="1200" dirty="0" smtClean="0">
                <a:solidFill>
                  <a:schemeClr val="tx1"/>
                </a:solidFill>
                <a:effectLst/>
                <a:latin typeface="+mn-lt"/>
                <a:ea typeface="+mn-ea"/>
                <a:cs typeface="+mn-cs"/>
              </a:rPr>
              <a:t>歳代</a:t>
            </a:r>
            <a:r>
              <a:rPr kumimoji="1" lang="ja-JP" altLang="en-US" sz="1200" u="none" kern="1200" dirty="0" smtClean="0">
                <a:solidFill>
                  <a:schemeClr val="tx1"/>
                </a:solidFill>
                <a:effectLst/>
                <a:latin typeface="+mn-lt"/>
                <a:ea typeface="+mn-ea"/>
                <a:cs typeface="+mn-cs"/>
              </a:rPr>
              <a:t>も</a:t>
            </a:r>
            <a:r>
              <a:rPr kumimoji="1" lang="ja-JP" altLang="ja-JP" sz="1200" u="none" kern="1200" dirty="0" smtClean="0">
                <a:solidFill>
                  <a:schemeClr val="tx1"/>
                </a:solidFill>
                <a:effectLst/>
                <a:latin typeface="+mn-lt"/>
                <a:ea typeface="+mn-ea"/>
                <a:cs typeface="+mn-cs"/>
              </a:rPr>
              <a:t>約</a:t>
            </a:r>
            <a:r>
              <a:rPr kumimoji="1" lang="en-US" altLang="ja-JP" sz="1200" u="none" kern="1200" dirty="0" smtClean="0">
                <a:solidFill>
                  <a:schemeClr val="tx1"/>
                </a:solidFill>
                <a:effectLst/>
                <a:latin typeface="+mn-lt"/>
                <a:ea typeface="+mn-ea"/>
                <a:cs typeface="+mn-cs"/>
              </a:rPr>
              <a:t>40</a:t>
            </a:r>
            <a:r>
              <a:rPr kumimoji="1" lang="ja-JP" altLang="ja-JP" sz="1200" u="none" kern="1200" dirty="0" smtClean="0">
                <a:solidFill>
                  <a:schemeClr val="tx1"/>
                </a:solidFill>
                <a:effectLst/>
                <a:latin typeface="+mn-lt"/>
                <a:ea typeface="+mn-ea"/>
                <a:cs typeface="+mn-cs"/>
              </a:rPr>
              <a:t>％</a:t>
            </a:r>
            <a:r>
              <a:rPr kumimoji="1" lang="ja-JP" altLang="en-US" sz="1200" u="none" kern="1200" dirty="0" smtClean="0">
                <a:solidFill>
                  <a:schemeClr val="tx1"/>
                </a:solidFill>
                <a:effectLst/>
                <a:latin typeface="+mn-lt"/>
                <a:ea typeface="+mn-ea"/>
                <a:cs typeface="+mn-cs"/>
              </a:rPr>
              <a:t>と高率</a:t>
            </a:r>
            <a:r>
              <a:rPr kumimoji="1" lang="ja-JP" altLang="ja-JP" sz="1200" kern="1200" dirty="0" smtClean="0">
                <a:solidFill>
                  <a:schemeClr val="tx1"/>
                </a:solidFill>
                <a:effectLst/>
                <a:latin typeface="+mn-lt"/>
                <a:ea typeface="+mn-ea"/>
                <a:cs typeface="+mn-cs"/>
              </a:rPr>
              <a:t>を示して</a:t>
            </a:r>
            <a:r>
              <a:rPr kumimoji="1" lang="ja-JP" altLang="en-US" sz="1200" kern="1200" dirty="0" smtClean="0">
                <a:solidFill>
                  <a:schemeClr val="tx1"/>
                </a:solidFill>
                <a:effectLst/>
                <a:latin typeface="+mn-lt"/>
                <a:ea typeface="+mn-ea"/>
                <a:cs typeface="+mn-cs"/>
              </a:rPr>
              <a:t>います。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12</a:t>
            </a:fld>
            <a:endParaRPr kumimoji="1" lang="ja-JP" altLang="en-US"/>
          </a:p>
        </p:txBody>
      </p:sp>
    </p:spTree>
    <p:extLst>
      <p:ext uri="{BB962C8B-B14F-4D97-AF65-F5344CB8AC3E}">
        <p14:creationId xmlns:p14="http://schemas.microsoft.com/office/powerpoint/2010/main" val="3315312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「準</a:t>
            </a:r>
            <a:r>
              <a:rPr kumimoji="1" lang="ja-JP" altLang="ja-JP" sz="1200" kern="1200" dirty="0" smtClean="0">
                <a:solidFill>
                  <a:schemeClr val="tx1"/>
                </a:solidFill>
                <a:effectLst/>
                <a:latin typeface="+mn-lt"/>
                <a:ea typeface="+mn-ea"/>
                <a:cs typeface="+mn-cs"/>
              </a:rPr>
              <a:t>夜勤務</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では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時間外労働「なし」が始業時間「前」で</a:t>
            </a:r>
            <a:r>
              <a:rPr kumimoji="1" lang="en-US" altLang="ja-JP" sz="1200" kern="1200" dirty="0" smtClean="0">
                <a:solidFill>
                  <a:schemeClr val="tx1"/>
                </a:solidFill>
                <a:effectLst/>
                <a:latin typeface="+mn-lt"/>
                <a:ea typeface="+mn-ea"/>
                <a:cs typeface="+mn-cs"/>
              </a:rPr>
              <a:t>21.9</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終業時間「後」</a:t>
            </a:r>
            <a:r>
              <a:rPr kumimoji="1" lang="ja-JP" altLang="en-US"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25.3</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。準</a:t>
            </a:r>
            <a:r>
              <a:rPr kumimoji="1" lang="ja-JP" altLang="ja-JP" sz="1200" kern="1200" dirty="0" smtClean="0">
                <a:solidFill>
                  <a:schemeClr val="tx1"/>
                </a:solidFill>
                <a:effectLst/>
                <a:latin typeface="+mn-lt"/>
                <a:ea typeface="+mn-ea"/>
                <a:cs typeface="+mn-cs"/>
              </a:rPr>
              <a:t>夜</a:t>
            </a:r>
            <a:r>
              <a:rPr kumimoji="1" lang="ja-JP" altLang="en-US" sz="1200" kern="1200" dirty="0" smtClean="0">
                <a:solidFill>
                  <a:schemeClr val="tx1"/>
                </a:solidFill>
                <a:effectLst/>
                <a:latin typeface="+mn-lt"/>
                <a:ea typeface="+mn-ea"/>
                <a:cs typeface="+mn-cs"/>
              </a:rPr>
              <a:t>勤務</a:t>
            </a:r>
            <a:r>
              <a:rPr kumimoji="1" lang="ja-JP" altLang="ja-JP" sz="1200" kern="1200" dirty="0" smtClean="0">
                <a:solidFill>
                  <a:schemeClr val="tx1"/>
                </a:solidFill>
                <a:effectLst/>
                <a:latin typeface="+mn-lt"/>
                <a:ea typeface="+mn-ea"/>
                <a:cs typeface="+mn-cs"/>
              </a:rPr>
              <a:t>で</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約</a:t>
            </a:r>
            <a:r>
              <a:rPr kumimoji="1" lang="en-US" altLang="ja-JP" sz="1200" kern="1200" dirty="0" smtClean="0">
                <a:solidFill>
                  <a:schemeClr val="tx1"/>
                </a:solidFill>
                <a:effectLst/>
                <a:latin typeface="+mn-lt"/>
                <a:ea typeface="+mn-ea"/>
                <a:cs typeface="+mn-cs"/>
              </a:rPr>
              <a:t>8</a:t>
            </a:r>
            <a:r>
              <a:rPr kumimoji="1" lang="ja-JP" altLang="ja-JP" sz="1200" kern="1200" dirty="0" smtClean="0">
                <a:solidFill>
                  <a:schemeClr val="tx1"/>
                </a:solidFill>
                <a:effectLst/>
                <a:latin typeface="+mn-lt"/>
                <a:ea typeface="+mn-ea"/>
                <a:cs typeface="+mn-cs"/>
              </a:rPr>
              <a:t>割が時間外労働を行ってい</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「約</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分以上」</a:t>
            </a:r>
            <a:r>
              <a:rPr kumimoji="1" lang="ja-JP" altLang="en-US" sz="1200" kern="1200" dirty="0" smtClean="0">
                <a:solidFill>
                  <a:schemeClr val="tx1"/>
                </a:solidFill>
                <a:effectLst/>
                <a:latin typeface="+mn-lt"/>
                <a:ea typeface="+mn-ea"/>
                <a:cs typeface="+mn-cs"/>
              </a:rPr>
              <a:t>の合計</a:t>
            </a:r>
            <a:r>
              <a:rPr kumimoji="1" lang="ja-JP" altLang="ja-JP" sz="1200" kern="1200" dirty="0" smtClean="0">
                <a:solidFill>
                  <a:schemeClr val="tx1"/>
                </a:solidFill>
                <a:effectLst/>
                <a:latin typeface="+mn-lt"/>
                <a:ea typeface="+mn-ea"/>
                <a:cs typeface="+mn-cs"/>
              </a:rPr>
              <a:t>は</a:t>
            </a:r>
            <a:r>
              <a:rPr kumimoji="1" lang="ja-JP" altLang="en-US" sz="1200" kern="1200" dirty="0" smtClean="0">
                <a:solidFill>
                  <a:schemeClr val="tx1"/>
                </a:solidFill>
                <a:effectLst/>
                <a:latin typeface="+mn-lt"/>
                <a:ea typeface="+mn-ea"/>
                <a:cs typeface="+mn-cs"/>
              </a:rPr>
              <a:t>、始業時間</a:t>
            </a:r>
            <a:r>
              <a:rPr kumimoji="1" lang="ja-JP" altLang="ja-JP" sz="1200" kern="1200" dirty="0" smtClean="0">
                <a:solidFill>
                  <a:schemeClr val="tx1"/>
                </a:solidFill>
                <a:effectLst/>
                <a:latin typeface="+mn-lt"/>
                <a:ea typeface="+mn-ea"/>
                <a:cs typeface="+mn-cs"/>
              </a:rPr>
              <a:t>「前」</a:t>
            </a:r>
            <a:r>
              <a:rPr kumimoji="1" lang="ja-JP" altLang="en-US"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60.4</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、終業時間</a:t>
            </a:r>
            <a:r>
              <a:rPr kumimoji="1" lang="ja-JP" altLang="ja-JP" sz="1200" kern="1200" dirty="0" smtClean="0">
                <a:solidFill>
                  <a:schemeClr val="tx1"/>
                </a:solidFill>
                <a:effectLst/>
                <a:latin typeface="+mn-lt"/>
                <a:ea typeface="+mn-ea"/>
                <a:cs typeface="+mn-cs"/>
              </a:rPr>
              <a:t>「後」</a:t>
            </a:r>
            <a:r>
              <a:rPr kumimoji="1" lang="ja-JP" altLang="en-US"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56.6</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13</a:t>
            </a:fld>
            <a:endParaRPr kumimoji="1" lang="ja-JP" altLang="en-US"/>
          </a:p>
        </p:txBody>
      </p:sp>
    </p:spTree>
    <p:extLst>
      <p:ext uri="{BB962C8B-B14F-4D97-AF65-F5344CB8AC3E}">
        <p14:creationId xmlns:p14="http://schemas.microsoft.com/office/powerpoint/2010/main" val="1788171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「深夜勤務」では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時間外労働「なし」が</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始業時間「前」で</a:t>
            </a:r>
            <a:r>
              <a:rPr kumimoji="1" lang="en-US" altLang="ja-JP" sz="1200" kern="1200" dirty="0" smtClean="0">
                <a:solidFill>
                  <a:schemeClr val="tx1"/>
                </a:solidFill>
                <a:effectLst/>
                <a:latin typeface="+mn-lt"/>
                <a:ea typeface="+mn-ea"/>
                <a:cs typeface="+mn-cs"/>
              </a:rPr>
              <a:t>23.5</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終業時間「後」</a:t>
            </a:r>
            <a:r>
              <a:rPr kumimoji="1" lang="en-US" altLang="ja-JP" sz="1200" kern="1200" dirty="0" smtClean="0">
                <a:solidFill>
                  <a:schemeClr val="tx1"/>
                </a:solidFill>
                <a:effectLst/>
                <a:latin typeface="+mn-lt"/>
                <a:ea typeface="+mn-ea"/>
                <a:cs typeface="+mn-cs"/>
              </a:rPr>
              <a:t>20.3</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深夜勤務</a:t>
            </a:r>
            <a:r>
              <a:rPr kumimoji="1" lang="ja-JP" altLang="en-US" sz="1200" kern="1200" dirty="0" smtClean="0">
                <a:solidFill>
                  <a:schemeClr val="tx1"/>
                </a:solidFill>
                <a:effectLst/>
                <a:latin typeface="+mn-lt"/>
                <a:ea typeface="+mn-ea"/>
                <a:cs typeface="+mn-cs"/>
              </a:rPr>
              <a:t>でも</a:t>
            </a:r>
            <a:r>
              <a:rPr kumimoji="1" lang="ja-JP" altLang="ja-JP" sz="1200" kern="1200" dirty="0" smtClean="0">
                <a:solidFill>
                  <a:schemeClr val="tx1"/>
                </a:solidFill>
                <a:effectLst/>
                <a:latin typeface="+mn-lt"/>
                <a:ea typeface="+mn-ea"/>
                <a:cs typeface="+mn-cs"/>
              </a:rPr>
              <a:t>時間外労働は約</a:t>
            </a:r>
            <a:r>
              <a:rPr kumimoji="1" lang="en-US" altLang="ja-JP" sz="1200" kern="1200" dirty="0" smtClean="0">
                <a:solidFill>
                  <a:schemeClr val="tx1"/>
                </a:solidFill>
                <a:effectLst/>
                <a:latin typeface="+mn-lt"/>
                <a:ea typeface="+mn-ea"/>
                <a:cs typeface="+mn-cs"/>
              </a:rPr>
              <a:t>8</a:t>
            </a:r>
            <a:r>
              <a:rPr kumimoji="1" lang="ja-JP" altLang="ja-JP" sz="1200" kern="1200" dirty="0" smtClean="0">
                <a:solidFill>
                  <a:schemeClr val="tx1"/>
                </a:solidFill>
                <a:effectLst/>
                <a:latin typeface="+mn-lt"/>
                <a:ea typeface="+mn-ea"/>
                <a:cs typeface="+mn-cs"/>
              </a:rPr>
              <a:t>割に及んでい</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「約</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分以上」</a:t>
            </a:r>
            <a:r>
              <a:rPr kumimoji="1" lang="ja-JP" altLang="en-US" sz="1200" kern="1200" dirty="0" smtClean="0">
                <a:solidFill>
                  <a:schemeClr val="tx1"/>
                </a:solidFill>
                <a:effectLst/>
                <a:latin typeface="+mn-lt"/>
                <a:ea typeface="+mn-ea"/>
                <a:cs typeface="+mn-cs"/>
              </a:rPr>
              <a:t>の合計</a:t>
            </a:r>
            <a:r>
              <a:rPr kumimoji="1" lang="ja-JP" altLang="ja-JP" sz="1200" kern="1200" dirty="0" smtClean="0">
                <a:solidFill>
                  <a:schemeClr val="tx1"/>
                </a:solidFill>
                <a:effectLst/>
                <a:latin typeface="+mn-lt"/>
                <a:ea typeface="+mn-ea"/>
                <a:cs typeface="+mn-cs"/>
              </a:rPr>
              <a:t>は</a:t>
            </a:r>
            <a:r>
              <a:rPr kumimoji="1" lang="ja-JP" altLang="en-US" sz="1200" kern="1200" dirty="0" smtClean="0">
                <a:solidFill>
                  <a:schemeClr val="tx1"/>
                </a:solidFill>
                <a:effectLst/>
                <a:latin typeface="+mn-lt"/>
                <a:ea typeface="+mn-ea"/>
                <a:cs typeface="+mn-cs"/>
              </a:rPr>
              <a:t>、始業時間</a:t>
            </a:r>
            <a:r>
              <a:rPr kumimoji="1" lang="ja-JP" altLang="ja-JP" sz="1200" kern="1200" dirty="0" smtClean="0">
                <a:solidFill>
                  <a:schemeClr val="tx1"/>
                </a:solidFill>
                <a:effectLst/>
                <a:latin typeface="+mn-lt"/>
                <a:ea typeface="+mn-ea"/>
                <a:cs typeface="+mn-cs"/>
              </a:rPr>
              <a:t>「前」</a:t>
            </a:r>
            <a:r>
              <a:rPr kumimoji="1" lang="ja-JP" altLang="en-US"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54.7</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、終業時間</a:t>
            </a:r>
            <a:r>
              <a:rPr kumimoji="1" lang="ja-JP" altLang="ja-JP" sz="1200" kern="1200" dirty="0" smtClean="0">
                <a:solidFill>
                  <a:schemeClr val="tx1"/>
                </a:solidFill>
                <a:effectLst/>
                <a:latin typeface="+mn-lt"/>
                <a:ea typeface="+mn-ea"/>
                <a:cs typeface="+mn-cs"/>
              </a:rPr>
              <a:t>「後」</a:t>
            </a:r>
            <a:r>
              <a:rPr kumimoji="1" lang="ja-JP" altLang="en-US"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63.8</a:t>
            </a:r>
            <a:r>
              <a:rPr kumimoji="1" lang="ja-JP" altLang="ja-JP" sz="1200" kern="1200" dirty="0" smtClean="0">
                <a:solidFill>
                  <a:schemeClr val="tx1"/>
                </a:solidFill>
                <a:effectLst/>
                <a:latin typeface="+mn-lt"/>
                <a:ea typeface="+mn-ea"/>
                <a:cs typeface="+mn-cs"/>
              </a:rPr>
              <a:t>％と高率で</a:t>
            </a:r>
            <a:r>
              <a:rPr kumimoji="1" lang="ja-JP" altLang="en-US" sz="1200" kern="1200" dirty="0" smtClean="0">
                <a:solidFill>
                  <a:schemeClr val="tx1"/>
                </a:solidFill>
                <a:effectLst/>
                <a:latin typeface="+mn-lt"/>
                <a:ea typeface="+mn-ea"/>
                <a:cs typeface="+mn-cs"/>
              </a:rPr>
              <a:t>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14</a:t>
            </a:fld>
            <a:endParaRPr kumimoji="1" lang="ja-JP" altLang="en-US"/>
          </a:p>
        </p:txBody>
      </p:sp>
    </p:spTree>
    <p:extLst>
      <p:ext uri="{BB962C8B-B14F-4D97-AF65-F5344CB8AC3E}">
        <p14:creationId xmlns:p14="http://schemas.microsoft.com/office/powerpoint/2010/main" val="1824118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交替勤務</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の夜勤では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時間外労働「なし」は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始業時間「前」で</a:t>
            </a:r>
            <a:r>
              <a:rPr kumimoji="1" lang="en-US" altLang="ja-JP" sz="1200" kern="1200" dirty="0" smtClean="0">
                <a:solidFill>
                  <a:schemeClr val="tx1"/>
                </a:solidFill>
                <a:effectLst/>
                <a:latin typeface="+mn-lt"/>
                <a:ea typeface="+mn-ea"/>
                <a:cs typeface="+mn-cs"/>
              </a:rPr>
              <a:t>28.6</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終業時間「後」で</a:t>
            </a:r>
            <a:r>
              <a:rPr kumimoji="1" lang="en-US" altLang="ja-JP" sz="1200" kern="1200" dirty="0" smtClean="0">
                <a:solidFill>
                  <a:schemeClr val="tx1"/>
                </a:solidFill>
                <a:effectLst/>
                <a:latin typeface="+mn-lt"/>
                <a:ea typeface="+mn-ea"/>
                <a:cs typeface="+mn-cs"/>
              </a:rPr>
              <a:t>27.8</a:t>
            </a:r>
            <a:r>
              <a:rPr kumimoji="1" lang="ja-JP" altLang="ja-JP" sz="1200" kern="1200" dirty="0" smtClean="0">
                <a:solidFill>
                  <a:schemeClr val="tx1"/>
                </a:solidFill>
                <a:effectLst/>
                <a:latin typeface="+mn-lt"/>
                <a:ea typeface="+mn-ea"/>
                <a:cs typeface="+mn-cs"/>
              </a:rPr>
              <a:t>％となってい</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前回調査と比較して「なし」の割合（特に「前」で</a:t>
            </a:r>
            <a:r>
              <a:rPr kumimoji="1" lang="en-US" altLang="ja-JP" sz="1200" kern="1200" dirty="0" smtClean="0">
                <a:solidFill>
                  <a:schemeClr val="tx1"/>
                </a:solidFill>
                <a:effectLst/>
                <a:latin typeface="+mn-lt"/>
                <a:ea typeface="+mn-ea"/>
                <a:cs typeface="+mn-cs"/>
              </a:rPr>
              <a:t>7.6</a:t>
            </a:r>
            <a:r>
              <a:rPr kumimoji="1" lang="ja-JP" altLang="ja-JP" sz="1200" kern="1200" dirty="0" smtClean="0">
                <a:solidFill>
                  <a:schemeClr val="tx1"/>
                </a:solidFill>
                <a:effectLst/>
                <a:latin typeface="+mn-lt"/>
                <a:ea typeface="+mn-ea"/>
                <a:cs typeface="+mn-cs"/>
              </a:rPr>
              <a:t>ポイント）が減少してい</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「約</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分以上」</a:t>
            </a:r>
            <a:r>
              <a:rPr kumimoji="1" lang="ja-JP" altLang="en-US" sz="1200" kern="1200" dirty="0" smtClean="0">
                <a:solidFill>
                  <a:schemeClr val="tx1"/>
                </a:solidFill>
                <a:effectLst/>
                <a:latin typeface="+mn-lt"/>
                <a:ea typeface="+mn-ea"/>
                <a:cs typeface="+mn-cs"/>
              </a:rPr>
              <a:t>の合計</a:t>
            </a:r>
            <a:r>
              <a:rPr kumimoji="1" lang="ja-JP" altLang="ja-JP" sz="1200" kern="1200" dirty="0" smtClean="0">
                <a:solidFill>
                  <a:schemeClr val="tx1"/>
                </a:solidFill>
                <a:effectLst/>
                <a:latin typeface="+mn-lt"/>
                <a:ea typeface="+mn-ea"/>
                <a:cs typeface="+mn-cs"/>
              </a:rPr>
              <a:t>は</a:t>
            </a:r>
            <a:r>
              <a:rPr kumimoji="1" lang="ja-JP" altLang="en-US" sz="1200" kern="1200" dirty="0" smtClean="0">
                <a:solidFill>
                  <a:schemeClr val="tx1"/>
                </a:solidFill>
                <a:effectLst/>
                <a:latin typeface="+mn-lt"/>
                <a:ea typeface="+mn-ea"/>
                <a:cs typeface="+mn-cs"/>
              </a:rPr>
              <a:t>、始業時間</a:t>
            </a:r>
            <a:r>
              <a:rPr kumimoji="1" lang="ja-JP" altLang="ja-JP" sz="1200" kern="1200" dirty="0" smtClean="0">
                <a:solidFill>
                  <a:schemeClr val="tx1"/>
                </a:solidFill>
                <a:effectLst/>
                <a:latin typeface="+mn-lt"/>
                <a:ea typeface="+mn-ea"/>
                <a:cs typeface="+mn-cs"/>
              </a:rPr>
              <a:t>「前」が</a:t>
            </a:r>
            <a:r>
              <a:rPr kumimoji="1" lang="en-US" altLang="ja-JP" sz="1200" kern="1200" dirty="0" smtClean="0">
                <a:solidFill>
                  <a:schemeClr val="tx1"/>
                </a:solidFill>
                <a:effectLst/>
                <a:latin typeface="+mn-lt"/>
                <a:ea typeface="+mn-ea"/>
                <a:cs typeface="+mn-cs"/>
              </a:rPr>
              <a:t>58.5</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、終業時間</a:t>
            </a:r>
            <a:r>
              <a:rPr kumimoji="1" lang="ja-JP" altLang="ja-JP" sz="1200" kern="1200" dirty="0" smtClean="0">
                <a:solidFill>
                  <a:schemeClr val="tx1"/>
                </a:solidFill>
                <a:effectLst/>
                <a:latin typeface="+mn-lt"/>
                <a:ea typeface="+mn-ea"/>
                <a:cs typeface="+mn-cs"/>
              </a:rPr>
              <a:t>「後」が</a:t>
            </a:r>
            <a:r>
              <a:rPr kumimoji="1" lang="en-US" altLang="ja-JP" sz="1200" kern="1200" dirty="0" smtClean="0">
                <a:solidFill>
                  <a:schemeClr val="tx1"/>
                </a:solidFill>
                <a:effectLst/>
                <a:latin typeface="+mn-lt"/>
                <a:ea typeface="+mn-ea"/>
                <a:cs typeface="+mn-cs"/>
              </a:rPr>
              <a:t>58.6</a:t>
            </a:r>
            <a:r>
              <a:rPr kumimoji="1" lang="ja-JP" altLang="ja-JP" sz="1200" kern="1200" dirty="0" smtClean="0">
                <a:solidFill>
                  <a:schemeClr val="tx1"/>
                </a:solidFill>
                <a:effectLst/>
                <a:latin typeface="+mn-lt"/>
                <a:ea typeface="+mn-ea"/>
                <a:cs typeface="+mn-cs"/>
              </a:rPr>
              <a:t>％で</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「前」「後」共に増加傾向にあ</a:t>
            </a:r>
            <a:r>
              <a:rPr kumimoji="1" lang="ja-JP" altLang="en-US" sz="1200" kern="1200" dirty="0" smtClean="0">
                <a:solidFill>
                  <a:schemeClr val="tx1"/>
                </a:solidFill>
                <a:effectLst/>
                <a:latin typeface="+mn-lt"/>
                <a:ea typeface="+mn-ea"/>
                <a:cs typeface="+mn-cs"/>
              </a:rPr>
              <a:t>ります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15</a:t>
            </a:fld>
            <a:endParaRPr kumimoji="1" lang="ja-JP" altLang="en-US"/>
          </a:p>
        </p:txBody>
      </p:sp>
    </p:spTree>
    <p:extLst>
      <p:ext uri="{BB962C8B-B14F-4D97-AF65-F5344CB8AC3E}">
        <p14:creationId xmlns:p14="http://schemas.microsoft.com/office/powerpoint/2010/main" val="79451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就業時間「前」「後」</a:t>
            </a:r>
            <a:r>
              <a:rPr kumimoji="1" lang="en-US" altLang="ja-JP" sz="1200" kern="1200" dirty="0" smtClean="0">
                <a:solidFill>
                  <a:schemeClr val="tx1"/>
                </a:solidFill>
                <a:effectLst/>
                <a:latin typeface="+mn-lt"/>
                <a:ea typeface="+mn-ea"/>
                <a:cs typeface="+mn-cs"/>
              </a:rPr>
              <a:t>60</a:t>
            </a:r>
            <a:r>
              <a:rPr kumimoji="1" lang="ja-JP" altLang="en-US" sz="1200" kern="1200" dirty="0" smtClean="0">
                <a:solidFill>
                  <a:schemeClr val="tx1"/>
                </a:solidFill>
                <a:effectLst/>
                <a:latin typeface="+mn-lt"/>
                <a:ea typeface="+mn-ea"/>
                <a:cs typeface="+mn-cs"/>
              </a:rPr>
              <a:t>分以上の時間外労働を勤務形態別に比較しました。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長時間</a:t>
            </a:r>
            <a:r>
              <a:rPr kumimoji="1" lang="ja-JP" altLang="en-US" sz="1200" kern="1200" dirty="0" smtClean="0">
                <a:solidFill>
                  <a:schemeClr val="tx1"/>
                </a:solidFill>
                <a:effectLst/>
                <a:latin typeface="+mn-lt"/>
                <a:ea typeface="+mn-ea"/>
                <a:cs typeface="+mn-cs"/>
              </a:rPr>
              <a:t>労働の「</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交替夜勤</a:t>
            </a:r>
            <a:r>
              <a:rPr kumimoji="1" lang="ja-JP" altLang="en-US" sz="1200" kern="1200" dirty="0" smtClean="0">
                <a:solidFill>
                  <a:schemeClr val="tx1"/>
                </a:solidFill>
                <a:effectLst/>
                <a:latin typeface="+mn-lt"/>
                <a:ea typeface="+mn-ea"/>
                <a:cs typeface="+mn-cs"/>
              </a:rPr>
              <a:t>」前</a:t>
            </a:r>
            <a:r>
              <a:rPr kumimoji="1" lang="ja-JP" altLang="ja-JP" sz="1200" kern="1200" dirty="0" smtClean="0">
                <a:solidFill>
                  <a:schemeClr val="tx1"/>
                </a:solidFill>
                <a:effectLst/>
                <a:latin typeface="+mn-lt"/>
                <a:ea typeface="+mn-ea"/>
                <a:cs typeface="+mn-cs"/>
              </a:rPr>
              <a:t>後</a:t>
            </a:r>
            <a:r>
              <a:rPr kumimoji="1" lang="ja-JP" altLang="en-US" sz="1200" kern="1200" dirty="0" smtClean="0">
                <a:solidFill>
                  <a:schemeClr val="tx1"/>
                </a:solidFill>
                <a:effectLst/>
                <a:latin typeface="+mn-lt"/>
                <a:ea typeface="+mn-ea"/>
                <a:cs typeface="+mn-cs"/>
              </a:rPr>
              <a:t>に</a:t>
            </a:r>
            <a:r>
              <a:rPr kumimoji="1" lang="ja-JP" altLang="ja-JP" sz="1200" kern="1200" dirty="0" smtClean="0">
                <a:solidFill>
                  <a:schemeClr val="tx1"/>
                </a:solidFill>
                <a:effectLst/>
                <a:latin typeface="+mn-lt"/>
                <a:ea typeface="+mn-ea"/>
                <a:cs typeface="+mn-cs"/>
              </a:rPr>
              <a:t>「約</a:t>
            </a:r>
            <a:r>
              <a:rPr kumimoji="1" lang="en-US" altLang="ja-JP" sz="1200" kern="1200" dirty="0" smtClean="0">
                <a:solidFill>
                  <a:schemeClr val="tx1"/>
                </a:solidFill>
                <a:effectLst/>
                <a:latin typeface="+mn-lt"/>
                <a:ea typeface="+mn-ea"/>
                <a:cs typeface="+mn-cs"/>
              </a:rPr>
              <a:t>60</a:t>
            </a:r>
            <a:r>
              <a:rPr kumimoji="1" lang="ja-JP" altLang="ja-JP" sz="1200" kern="1200" dirty="0" smtClean="0">
                <a:solidFill>
                  <a:schemeClr val="tx1"/>
                </a:solidFill>
                <a:effectLst/>
                <a:latin typeface="+mn-lt"/>
                <a:ea typeface="+mn-ea"/>
                <a:cs typeface="+mn-cs"/>
              </a:rPr>
              <a:t>分以上」の時間外労働をする者が</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割</a:t>
            </a:r>
            <a:r>
              <a:rPr kumimoji="1" lang="ja-JP" altLang="ja-JP" sz="1200" kern="1200" dirty="0" smtClean="0">
                <a:solidFill>
                  <a:schemeClr val="tx1"/>
                </a:solidFill>
                <a:effectLst/>
                <a:latin typeface="+mn-lt"/>
                <a:ea typeface="+mn-ea"/>
                <a:cs typeface="+mn-cs"/>
              </a:rPr>
              <a:t>以上もおり</a:t>
            </a:r>
            <a:r>
              <a:rPr kumimoji="1" lang="ja-JP" altLang="en-US" sz="1200" kern="1200" dirty="0" smtClean="0">
                <a:solidFill>
                  <a:schemeClr val="tx1"/>
                </a:solidFill>
                <a:effectLst/>
                <a:latin typeface="+mn-lt"/>
                <a:ea typeface="+mn-ea"/>
                <a:cs typeface="+mn-cs"/>
              </a:rPr>
              <a:t>、特</a:t>
            </a:r>
            <a:r>
              <a:rPr kumimoji="1" lang="ja-JP" altLang="ja-JP" sz="1200" kern="1200" dirty="0" smtClean="0">
                <a:solidFill>
                  <a:schemeClr val="tx1"/>
                </a:solidFill>
                <a:effectLst/>
                <a:latin typeface="+mn-lt"/>
                <a:ea typeface="+mn-ea"/>
                <a:cs typeface="+mn-cs"/>
              </a:rPr>
              <a:t>に始業前の時間外労働が増加傾向にあ</a:t>
            </a:r>
            <a:r>
              <a:rPr kumimoji="1" lang="ja-JP" altLang="en-US" sz="1200" kern="1200" dirty="0" smtClean="0">
                <a:solidFill>
                  <a:schemeClr val="tx1"/>
                </a:solidFill>
                <a:effectLst/>
                <a:latin typeface="+mn-lt"/>
                <a:ea typeface="+mn-ea"/>
                <a:cs typeface="+mn-cs"/>
              </a:rPr>
              <a:t>ります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また、日勤後「約</a:t>
            </a:r>
            <a:r>
              <a:rPr kumimoji="1" lang="en-US" altLang="ja-JP" sz="1200" kern="1200" dirty="0" smtClean="0">
                <a:solidFill>
                  <a:schemeClr val="tx1"/>
                </a:solidFill>
                <a:effectLst/>
                <a:latin typeface="+mn-lt"/>
                <a:ea typeface="+mn-ea"/>
                <a:cs typeface="+mn-cs"/>
              </a:rPr>
              <a:t>60</a:t>
            </a:r>
            <a:r>
              <a:rPr kumimoji="1" lang="ja-JP" altLang="en-US" sz="1200" kern="1200" dirty="0" smtClean="0">
                <a:solidFill>
                  <a:schemeClr val="tx1"/>
                </a:solidFill>
                <a:effectLst/>
                <a:latin typeface="+mn-lt"/>
                <a:ea typeface="+mn-ea"/>
                <a:cs typeface="+mn-cs"/>
              </a:rPr>
              <a:t>分以上」は</a:t>
            </a:r>
            <a:r>
              <a:rPr kumimoji="1" lang="en-US" altLang="ja-JP" sz="1200" kern="1200" dirty="0" smtClean="0">
                <a:solidFill>
                  <a:schemeClr val="tx1"/>
                </a:solidFill>
                <a:effectLst/>
                <a:latin typeface="+mn-lt"/>
                <a:ea typeface="+mn-ea"/>
                <a:cs typeface="+mn-cs"/>
              </a:rPr>
              <a:t>44</a:t>
            </a:r>
            <a:r>
              <a:rPr kumimoji="1" lang="ja-JP" altLang="en-US" sz="1200" kern="1200" dirty="0" smtClean="0">
                <a:solidFill>
                  <a:schemeClr val="tx1"/>
                </a:solidFill>
                <a:effectLst/>
                <a:latin typeface="+mn-lt"/>
                <a:ea typeface="+mn-ea"/>
                <a:cs typeface="+mn-cs"/>
              </a:rPr>
              <a:t>％と約半数にせまる状況であり、人手不足による過重労働で時間内に仕事を終えることが難しくなっていることがよくわかります。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16</a:t>
            </a:fld>
            <a:endParaRPr kumimoji="1" lang="ja-JP" altLang="en-US"/>
          </a:p>
        </p:txBody>
      </p:sp>
    </p:spTree>
    <p:extLst>
      <p:ext uri="{BB962C8B-B14F-4D97-AF65-F5344CB8AC3E}">
        <p14:creationId xmlns:p14="http://schemas.microsoft.com/office/powerpoint/2010/main" val="1859650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不払い労働を含む実際の時間外労働では「</a:t>
            </a:r>
            <a:r>
              <a:rPr kumimoji="1" lang="en-US" altLang="ja-JP" dirty="0" smtClean="0"/>
              <a:t>5</a:t>
            </a:r>
            <a:r>
              <a:rPr kumimoji="1" lang="ja-JP" altLang="en-US" dirty="0" smtClean="0"/>
              <a:t>時間以上」は</a:t>
            </a:r>
            <a:r>
              <a:rPr kumimoji="1" lang="en-US" altLang="ja-JP" dirty="0" smtClean="0"/>
              <a:t>64.1</a:t>
            </a:r>
            <a:r>
              <a:rPr kumimoji="1" lang="ja-JP" altLang="en-US" dirty="0" smtClean="0"/>
              <a:t>％、「</a:t>
            </a:r>
            <a:r>
              <a:rPr kumimoji="1" lang="en-US" altLang="ja-JP" dirty="0" smtClean="0"/>
              <a:t>20</a:t>
            </a:r>
            <a:r>
              <a:rPr kumimoji="1" lang="ja-JP" altLang="en-US" dirty="0" smtClean="0"/>
              <a:t>時間以上」で</a:t>
            </a:r>
            <a:r>
              <a:rPr kumimoji="1" lang="en-US" altLang="ja-JP" dirty="0" smtClean="0"/>
              <a:t>20.3</a:t>
            </a:r>
            <a:r>
              <a:rPr kumimoji="1" lang="ja-JP" altLang="en-US" dirty="0" smtClean="0"/>
              <a:t>％、「</a:t>
            </a:r>
            <a:r>
              <a:rPr kumimoji="1" lang="en-US" altLang="ja-JP" dirty="0" smtClean="0"/>
              <a:t>30</a:t>
            </a:r>
            <a:r>
              <a:rPr kumimoji="1" lang="ja-JP" altLang="en-US" dirty="0" smtClean="0"/>
              <a:t>時間以上」で</a:t>
            </a:r>
            <a:r>
              <a:rPr kumimoji="1" lang="en-US" altLang="ja-JP" dirty="0" smtClean="0"/>
              <a:t>8.6</a:t>
            </a:r>
            <a:r>
              <a:rPr kumimoji="1" lang="ja-JP" altLang="en-US" dirty="0" smtClean="0"/>
              <a:t>％、「</a:t>
            </a:r>
            <a:r>
              <a:rPr kumimoji="1" lang="en-US" altLang="ja-JP" dirty="0" smtClean="0"/>
              <a:t>50</a:t>
            </a:r>
            <a:r>
              <a:rPr kumimoji="1" lang="ja-JP" altLang="en-US" dirty="0" smtClean="0"/>
              <a:t>時間以上」も</a:t>
            </a:r>
            <a:r>
              <a:rPr kumimoji="1" lang="en-US" altLang="ja-JP" dirty="0" smtClean="0"/>
              <a:t>1.8</a:t>
            </a:r>
            <a:r>
              <a:rPr kumimoji="1" lang="ja-JP" altLang="en-US" dirty="0" smtClean="0"/>
              <a:t>％となっています。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さらに、看護師の「過労死ライン」と言われる（村上優子さんの裁判で明らかになった）「</a:t>
            </a:r>
            <a:r>
              <a:rPr kumimoji="1" lang="en-US" altLang="ja-JP" dirty="0" smtClean="0"/>
              <a:t>60</a:t>
            </a:r>
            <a:r>
              <a:rPr kumimoji="1" lang="ja-JP" altLang="en-US" dirty="0" smtClean="0"/>
              <a:t>時間以上」が</a:t>
            </a:r>
            <a:r>
              <a:rPr kumimoji="1" lang="en-US" altLang="ja-JP" dirty="0" smtClean="0"/>
              <a:t>0.8</a:t>
            </a:r>
            <a:r>
              <a:rPr kumimoji="1" lang="ja-JP" altLang="en-US" dirty="0" smtClean="0"/>
              <a:t>％・</a:t>
            </a:r>
            <a:r>
              <a:rPr kumimoji="1" lang="en-US" altLang="ja-JP" dirty="0" smtClean="0"/>
              <a:t>254</a:t>
            </a:r>
            <a:r>
              <a:rPr kumimoji="1" lang="ja-JP" altLang="en-US" dirty="0" smtClean="0"/>
              <a:t>人もいました。</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これは看護職員全体でみると、約</a:t>
            </a:r>
            <a:r>
              <a:rPr kumimoji="1" lang="en-US" altLang="ja-JP" dirty="0" smtClean="0"/>
              <a:t>11,360</a:t>
            </a:r>
            <a:r>
              <a:rPr kumimoji="1" lang="ja-JP" altLang="en-US" dirty="0" smtClean="0"/>
              <a:t>人が過労死ラインで働いていることになり、とても危険で深刻な問題と考えます。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17</a:t>
            </a:fld>
            <a:endParaRPr kumimoji="1" lang="ja-JP" altLang="en-US"/>
          </a:p>
        </p:txBody>
      </p:sp>
    </p:spTree>
    <p:extLst>
      <p:ext uri="{BB962C8B-B14F-4D97-AF65-F5344CB8AC3E}">
        <p14:creationId xmlns:p14="http://schemas.microsoft.com/office/powerpoint/2010/main" val="1211351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また、今回の調査で不払い労働（サービス残業）の深刻な実態も明らかになりました。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18</a:t>
            </a:fld>
            <a:endParaRPr kumimoji="1" lang="ja-JP" altLang="en-US"/>
          </a:p>
        </p:txBody>
      </p:sp>
    </p:spTree>
    <p:extLst>
      <p:ext uri="{BB962C8B-B14F-4D97-AF65-F5344CB8AC3E}">
        <p14:creationId xmlns:p14="http://schemas.microsoft.com/office/powerpoint/2010/main" val="3053494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不払い労働「なし」は</a:t>
            </a:r>
            <a:r>
              <a:rPr kumimoji="1" lang="en-US" altLang="ja-JP" sz="1200" kern="1200" dirty="0" smtClean="0">
                <a:solidFill>
                  <a:schemeClr val="tx1"/>
                </a:solidFill>
                <a:effectLst/>
                <a:latin typeface="+mn-lt"/>
                <a:ea typeface="+mn-ea"/>
                <a:cs typeface="+mn-cs"/>
              </a:rPr>
              <a:t>31.4</a:t>
            </a:r>
            <a:r>
              <a:rPr kumimoji="1" lang="ja-JP" altLang="ja-JP" sz="1200" kern="1200" dirty="0" smtClean="0">
                <a:solidFill>
                  <a:schemeClr val="tx1"/>
                </a:solidFill>
                <a:effectLst/>
                <a:latin typeface="+mn-lt"/>
                <a:ea typeface="+mn-ea"/>
                <a:cs typeface="+mn-cs"/>
              </a:rPr>
              <a:t>％で</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約</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割が不払い労働（サービス残業）を行ってい</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不払い労働</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時間以上」は</a:t>
            </a:r>
            <a:r>
              <a:rPr kumimoji="1" lang="en-US" altLang="ja-JP" sz="1200" kern="1200" dirty="0" smtClean="0">
                <a:solidFill>
                  <a:schemeClr val="tx1"/>
                </a:solidFill>
                <a:effectLst/>
                <a:latin typeface="+mn-lt"/>
                <a:ea typeface="+mn-ea"/>
                <a:cs typeface="+mn-cs"/>
              </a:rPr>
              <a:t>16.4</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時間以上」は</a:t>
            </a:r>
            <a:r>
              <a:rPr kumimoji="1" lang="en-US" altLang="ja-JP" sz="1200" kern="1200" dirty="0" smtClean="0">
                <a:solidFill>
                  <a:schemeClr val="tx1"/>
                </a:solidFill>
                <a:effectLst/>
                <a:latin typeface="+mn-lt"/>
                <a:ea typeface="+mn-ea"/>
                <a:cs typeface="+mn-cs"/>
              </a:rPr>
              <a:t>2.6</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a:t>
            </a:r>
            <a:r>
              <a:rPr kumimoji="1" lang="ja-JP" altLang="ja-JP" sz="1200" kern="1200" dirty="0" smtClean="0">
                <a:solidFill>
                  <a:schemeClr val="tx1"/>
                </a:solidFill>
                <a:effectLst/>
                <a:latin typeface="+mn-lt"/>
                <a:ea typeface="+mn-ea"/>
                <a:cs typeface="+mn-cs"/>
              </a:rPr>
              <a:t>時間以上」</a:t>
            </a:r>
            <a:r>
              <a:rPr kumimoji="1" lang="ja-JP" altLang="en-US"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0.5</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ありました</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これらの構造は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前回調査と全く変わってい</a:t>
            </a:r>
            <a:r>
              <a:rPr kumimoji="1" lang="ja-JP" altLang="en-US" sz="1200" kern="1200" dirty="0" smtClean="0">
                <a:solidFill>
                  <a:schemeClr val="tx1"/>
                </a:solidFill>
                <a:effectLst/>
                <a:latin typeface="+mn-lt"/>
                <a:ea typeface="+mn-ea"/>
                <a:cs typeface="+mn-cs"/>
              </a:rPr>
              <a:t>ません</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本調査で</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不払い労働があると回答した</a:t>
            </a:r>
            <a:r>
              <a:rPr kumimoji="1" lang="en-US" altLang="ja-JP" sz="1200" kern="1200" dirty="0" smtClean="0">
                <a:solidFill>
                  <a:schemeClr val="tx1"/>
                </a:solidFill>
                <a:effectLst/>
                <a:latin typeface="+mn-lt"/>
                <a:ea typeface="+mn-ea"/>
                <a:cs typeface="+mn-cs"/>
              </a:rPr>
              <a:t>18,695</a:t>
            </a:r>
            <a:r>
              <a:rPr kumimoji="1" lang="ja-JP" altLang="ja-JP" sz="1200" kern="1200" dirty="0" smtClean="0">
                <a:solidFill>
                  <a:schemeClr val="tx1"/>
                </a:solidFill>
                <a:effectLst/>
                <a:latin typeface="+mn-lt"/>
                <a:ea typeface="+mn-ea"/>
                <a:cs typeface="+mn-cs"/>
              </a:rPr>
              <a:t>人の不払い労働時間の合計は</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164,128</a:t>
            </a:r>
            <a:r>
              <a:rPr kumimoji="1" lang="ja-JP" altLang="ja-JP" sz="1200" kern="1200" dirty="0" smtClean="0">
                <a:solidFill>
                  <a:schemeClr val="tx1"/>
                </a:solidFill>
                <a:effectLst/>
                <a:latin typeface="+mn-lt"/>
                <a:ea typeface="+mn-ea"/>
                <a:cs typeface="+mn-cs"/>
              </a:rPr>
              <a:t>時間になり</a:t>
            </a:r>
            <a:r>
              <a:rPr kumimoji="1" lang="ja-JP" altLang="en-US" sz="1200" kern="1200" dirty="0" smtClean="0">
                <a:solidFill>
                  <a:schemeClr val="tx1"/>
                </a:solidFill>
                <a:effectLst/>
                <a:latin typeface="+mn-lt"/>
                <a:ea typeface="+mn-ea"/>
                <a:cs typeface="+mn-cs"/>
              </a:rPr>
              <a:t>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時間単価を</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円（割り増し分含む）とし</a:t>
            </a:r>
            <a:r>
              <a:rPr kumimoji="1" lang="ja-JP" altLang="en-US" sz="1200" kern="1200" dirty="0" smtClean="0">
                <a:solidFill>
                  <a:schemeClr val="tx1"/>
                </a:solidFill>
                <a:effectLst/>
                <a:latin typeface="+mn-lt"/>
                <a:ea typeface="+mn-ea"/>
                <a:cs typeface="+mn-cs"/>
              </a:rPr>
              <a:t>た場合の</a:t>
            </a:r>
            <a:r>
              <a:rPr kumimoji="1" lang="ja-JP" altLang="ja-JP" sz="1200" kern="1200" dirty="0" smtClean="0">
                <a:solidFill>
                  <a:schemeClr val="tx1"/>
                </a:solidFill>
                <a:effectLst/>
                <a:latin typeface="+mn-lt"/>
                <a:ea typeface="+mn-ea"/>
                <a:cs typeface="+mn-cs"/>
              </a:rPr>
              <a:t>不払い賃金の総額は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約</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2,826</a:t>
            </a:r>
            <a:r>
              <a:rPr kumimoji="1" lang="ja-JP" altLang="ja-JP" sz="1200" kern="1200" dirty="0" smtClean="0">
                <a:solidFill>
                  <a:schemeClr val="tx1"/>
                </a:solidFill>
                <a:effectLst/>
                <a:latin typeface="+mn-lt"/>
                <a:ea typeface="+mn-ea"/>
                <a:cs typeface="+mn-cs"/>
              </a:rPr>
              <a:t>万円に</a:t>
            </a:r>
            <a:r>
              <a:rPr kumimoji="1" lang="ja-JP" altLang="en-US" sz="1200" kern="1200" dirty="0" smtClean="0">
                <a:solidFill>
                  <a:schemeClr val="tx1"/>
                </a:solidFill>
                <a:effectLst/>
                <a:latin typeface="+mn-lt"/>
                <a:ea typeface="+mn-ea"/>
                <a:cs typeface="+mn-cs"/>
              </a:rPr>
              <a:t>も</a:t>
            </a:r>
            <a:r>
              <a:rPr kumimoji="1" lang="ja-JP" altLang="ja-JP" sz="1200" kern="1200" dirty="0" smtClean="0">
                <a:solidFill>
                  <a:schemeClr val="tx1"/>
                </a:solidFill>
                <a:effectLst/>
                <a:latin typeface="+mn-lt"/>
                <a:ea typeface="+mn-ea"/>
                <a:cs typeface="+mn-cs"/>
              </a:rPr>
              <a:t>のぼ</a:t>
            </a:r>
            <a:r>
              <a:rPr kumimoji="1" lang="ja-JP" altLang="en-US" sz="1200" kern="1200" dirty="0" smtClean="0">
                <a:solidFill>
                  <a:schemeClr val="tx1"/>
                </a:solidFill>
                <a:effectLst/>
                <a:latin typeface="+mn-lt"/>
                <a:ea typeface="+mn-ea"/>
                <a:cs typeface="+mn-cs"/>
              </a:rPr>
              <a:t>り、１人平均</a:t>
            </a:r>
            <a:r>
              <a:rPr kumimoji="1" lang="en-US" altLang="ja-JP" sz="1200" kern="1200" dirty="0" smtClean="0">
                <a:solidFill>
                  <a:schemeClr val="tx1"/>
                </a:solidFill>
                <a:effectLst/>
                <a:latin typeface="+mn-lt"/>
                <a:ea typeface="+mn-ea"/>
                <a:cs typeface="+mn-cs"/>
              </a:rPr>
              <a:t>17,559</a:t>
            </a:r>
            <a:r>
              <a:rPr kumimoji="1" lang="ja-JP" altLang="en-US" sz="1200" kern="1200" dirty="0" smtClean="0">
                <a:solidFill>
                  <a:schemeClr val="tx1"/>
                </a:solidFill>
                <a:effectLst/>
                <a:latin typeface="+mn-lt"/>
                <a:ea typeface="+mn-ea"/>
                <a:cs typeface="+mn-cs"/>
              </a:rPr>
              <a:t>円</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月となります。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19</a:t>
            </a:fld>
            <a:endParaRPr kumimoji="1" lang="ja-JP" altLang="en-US"/>
          </a:p>
        </p:txBody>
      </p:sp>
    </p:spTree>
    <p:extLst>
      <p:ext uri="{BB962C8B-B14F-4D97-AF65-F5344CB8AC3E}">
        <p14:creationId xmlns:p14="http://schemas.microsoft.com/office/powerpoint/2010/main" val="1430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2</a:t>
            </a:fld>
            <a:endParaRPr kumimoji="1" lang="ja-JP" altLang="en-US"/>
          </a:p>
        </p:txBody>
      </p:sp>
    </p:spTree>
    <p:extLst>
      <p:ext uri="{BB962C8B-B14F-4D97-AF65-F5344CB8AC3E}">
        <p14:creationId xmlns:p14="http://schemas.microsoft.com/office/powerpoint/2010/main" val="1667061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賃金不払い労働の主な業務は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「記録」</a:t>
            </a:r>
            <a:r>
              <a:rPr kumimoji="1" lang="en-US" altLang="ja-JP" sz="1200" kern="1200" dirty="0" smtClean="0">
                <a:solidFill>
                  <a:schemeClr val="tx1"/>
                </a:solidFill>
                <a:effectLst/>
                <a:latin typeface="+mn-lt"/>
                <a:ea typeface="+mn-ea"/>
                <a:cs typeface="+mn-cs"/>
              </a:rPr>
              <a:t>59.9</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「情報収集」</a:t>
            </a:r>
            <a:r>
              <a:rPr kumimoji="1" lang="en-US" altLang="ja-JP" sz="1200" kern="1200" dirty="0" smtClean="0">
                <a:solidFill>
                  <a:schemeClr val="tx1"/>
                </a:solidFill>
                <a:effectLst/>
                <a:latin typeface="+mn-lt"/>
                <a:ea typeface="+mn-ea"/>
                <a:cs typeface="+mn-cs"/>
              </a:rPr>
              <a:t>51.0</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「患者への対応」</a:t>
            </a:r>
            <a:r>
              <a:rPr kumimoji="1" lang="en-US" altLang="ja-JP" sz="1200" kern="1200" dirty="0" smtClean="0">
                <a:solidFill>
                  <a:schemeClr val="tx1"/>
                </a:solidFill>
                <a:effectLst/>
                <a:latin typeface="+mn-lt"/>
                <a:ea typeface="+mn-ea"/>
                <a:cs typeface="+mn-cs"/>
              </a:rPr>
              <a:t>42.2</a:t>
            </a:r>
            <a:r>
              <a:rPr kumimoji="1" lang="ja-JP" altLang="ja-JP" sz="1200" kern="1200" dirty="0" smtClean="0">
                <a:solidFill>
                  <a:schemeClr val="tx1"/>
                </a:solidFill>
                <a:effectLst/>
                <a:latin typeface="+mn-lt"/>
                <a:ea typeface="+mn-ea"/>
                <a:cs typeface="+mn-cs"/>
              </a:rPr>
              <a:t>％が</a:t>
            </a:r>
            <a:r>
              <a:rPr kumimoji="1" lang="ja-JP" altLang="en-US" sz="1200" kern="1200" dirty="0" smtClean="0">
                <a:solidFill>
                  <a:schemeClr val="tx1"/>
                </a:solidFill>
                <a:effectLst/>
                <a:latin typeface="+mn-lt"/>
                <a:ea typeface="+mn-ea"/>
                <a:cs typeface="+mn-cs"/>
              </a:rPr>
              <a:t>多く、</a:t>
            </a:r>
            <a:r>
              <a:rPr kumimoji="1" lang="ja-JP" altLang="ja-JP" sz="1200" kern="1200" dirty="0" smtClean="0">
                <a:solidFill>
                  <a:schemeClr val="tx1"/>
                </a:solidFill>
                <a:effectLst/>
                <a:latin typeface="+mn-lt"/>
                <a:ea typeface="+mn-ea"/>
                <a:cs typeface="+mn-cs"/>
              </a:rPr>
              <a:t>「研修」</a:t>
            </a:r>
            <a:r>
              <a:rPr kumimoji="1" lang="en-US" altLang="ja-JP" sz="1200" kern="1200" dirty="0" smtClean="0">
                <a:solidFill>
                  <a:schemeClr val="tx1"/>
                </a:solidFill>
                <a:effectLst/>
                <a:latin typeface="+mn-lt"/>
                <a:ea typeface="+mn-ea"/>
                <a:cs typeface="+mn-cs"/>
              </a:rPr>
              <a:t>11.8</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「各種委員会」</a:t>
            </a:r>
            <a:r>
              <a:rPr kumimoji="1" lang="en-US" altLang="ja-JP" sz="1200" kern="1200" dirty="0" smtClean="0">
                <a:solidFill>
                  <a:schemeClr val="tx1"/>
                </a:solidFill>
                <a:effectLst/>
                <a:latin typeface="+mn-lt"/>
                <a:ea typeface="+mn-ea"/>
                <a:cs typeface="+mn-cs"/>
              </a:rPr>
              <a:t>14.2</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などもありました。</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当然ですが、これらは全て労働時間です。</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2017</a:t>
            </a:r>
            <a:r>
              <a:rPr kumimoji="1" lang="ja-JP" altLang="en-US"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月に厚生労働省が発出した「新ガイドライン」では、</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①業務に必要な準備行為</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②支持があった場合、即時に業務につくことが求められる待機時間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③実質的に参加が義務付けられている研修・教育訓練の受講なども労働時間としています。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「新ガイドライン」での学習もすすめながら、時間外労働をしっかりと申請していくことが必要です。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20</a:t>
            </a:fld>
            <a:endParaRPr kumimoji="1" lang="ja-JP" altLang="en-US"/>
          </a:p>
        </p:txBody>
      </p:sp>
    </p:spTree>
    <p:extLst>
      <p:ext uri="{BB962C8B-B14F-4D97-AF65-F5344CB8AC3E}">
        <p14:creationId xmlns:p14="http://schemas.microsoft.com/office/powerpoint/2010/main" val="1021786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年次有給休暇の取得状況についてです。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21</a:t>
            </a:fld>
            <a:endParaRPr kumimoji="1" lang="ja-JP" altLang="en-US"/>
          </a:p>
        </p:txBody>
      </p:sp>
    </p:spTree>
    <p:extLst>
      <p:ext uri="{BB962C8B-B14F-4D97-AF65-F5344CB8AC3E}">
        <p14:creationId xmlns:p14="http://schemas.microsoft.com/office/powerpoint/2010/main" val="727471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年次有給休暇取得の平均値は</a:t>
            </a:r>
            <a:r>
              <a:rPr kumimoji="1" lang="en-US" altLang="ja-JP" sz="1200" kern="1200" dirty="0" smtClean="0">
                <a:solidFill>
                  <a:schemeClr val="tx1"/>
                </a:solidFill>
                <a:effectLst/>
                <a:latin typeface="+mn-lt"/>
                <a:ea typeface="+mn-ea"/>
                <a:cs typeface="+mn-cs"/>
              </a:rPr>
              <a:t>8.9</a:t>
            </a:r>
            <a:r>
              <a:rPr kumimoji="1" lang="ja-JP" altLang="ja-JP" sz="1200" kern="1200" dirty="0" smtClean="0">
                <a:solidFill>
                  <a:schemeClr val="tx1"/>
                </a:solidFill>
                <a:effectLst/>
                <a:latin typeface="+mn-lt"/>
                <a:ea typeface="+mn-ea"/>
                <a:cs typeface="+mn-cs"/>
              </a:rPr>
              <a:t>日</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日以上」は</a:t>
            </a:r>
            <a:r>
              <a:rPr kumimoji="1" lang="en-US" altLang="ja-JP" sz="1200" kern="1200" dirty="0" smtClean="0">
                <a:solidFill>
                  <a:schemeClr val="tx1"/>
                </a:solidFill>
                <a:effectLst/>
                <a:latin typeface="+mn-lt"/>
                <a:ea typeface="+mn-ea"/>
                <a:cs typeface="+mn-cs"/>
              </a:rPr>
              <a:t>41.4</a:t>
            </a:r>
            <a:r>
              <a:rPr kumimoji="1" lang="ja-JP" altLang="ja-JP" sz="1200" kern="1200" dirty="0" smtClean="0">
                <a:solidFill>
                  <a:schemeClr val="tx1"/>
                </a:solidFill>
                <a:effectLst/>
                <a:latin typeface="+mn-lt"/>
                <a:ea typeface="+mn-ea"/>
                <a:cs typeface="+mn-cs"/>
              </a:rPr>
              <a:t>％で</a:t>
            </a:r>
            <a:r>
              <a:rPr kumimoji="1" lang="ja-JP" altLang="en-US" sz="1200" kern="1200" dirty="0" smtClean="0">
                <a:solidFill>
                  <a:schemeClr val="tx1"/>
                </a:solidFill>
                <a:effectLst/>
                <a:latin typeface="+mn-lt"/>
                <a:ea typeface="+mn-ea"/>
                <a:cs typeface="+mn-cs"/>
              </a:rPr>
              <a:t>した</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完全消化と考えられる「</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日以上」は</a:t>
            </a:r>
            <a:r>
              <a:rPr kumimoji="1" lang="en-US" altLang="ja-JP" sz="1200" kern="1200" dirty="0" smtClean="0">
                <a:solidFill>
                  <a:schemeClr val="tx1"/>
                </a:solidFill>
                <a:effectLst/>
                <a:latin typeface="+mn-lt"/>
                <a:ea typeface="+mn-ea"/>
                <a:cs typeface="+mn-cs"/>
              </a:rPr>
              <a:t>5.5</a:t>
            </a:r>
            <a:r>
              <a:rPr kumimoji="1" lang="ja-JP" altLang="ja-JP" sz="1200" kern="1200" dirty="0" smtClean="0">
                <a:solidFill>
                  <a:schemeClr val="tx1"/>
                </a:solidFill>
                <a:effectLst/>
                <a:latin typeface="+mn-lt"/>
                <a:ea typeface="+mn-ea"/>
                <a:cs typeface="+mn-cs"/>
              </a:rPr>
              <a:t>％しか</a:t>
            </a:r>
            <a:r>
              <a:rPr kumimoji="1" lang="ja-JP" altLang="en-US" sz="1200" kern="1200" dirty="0" smtClean="0">
                <a:solidFill>
                  <a:schemeClr val="tx1"/>
                </a:solidFill>
                <a:effectLst/>
                <a:latin typeface="+mn-lt"/>
                <a:ea typeface="+mn-ea"/>
                <a:cs typeface="+mn-cs"/>
              </a:rPr>
              <a:t>いません</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一方</a:t>
            </a:r>
            <a:r>
              <a:rPr kumimoji="1" lang="ja-JP" altLang="en-US" sz="1200" kern="1200" dirty="0"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日以下」は</a:t>
            </a:r>
            <a:r>
              <a:rPr kumimoji="1" lang="en-US" altLang="ja-JP" sz="1200" kern="1200" dirty="0" smtClean="0">
                <a:solidFill>
                  <a:schemeClr val="tx1"/>
                </a:solidFill>
                <a:effectLst/>
                <a:latin typeface="+mn-lt"/>
                <a:ea typeface="+mn-ea"/>
                <a:cs typeface="+mn-cs"/>
              </a:rPr>
              <a:t>29.9</a:t>
            </a:r>
            <a:r>
              <a:rPr kumimoji="1" lang="ja-JP" altLang="ja-JP" sz="1200" kern="1200" dirty="0" smtClean="0">
                <a:solidFill>
                  <a:schemeClr val="tx1"/>
                </a:solidFill>
                <a:effectLst/>
                <a:latin typeface="+mn-lt"/>
                <a:ea typeface="+mn-ea"/>
                <a:cs typeface="+mn-cs"/>
              </a:rPr>
              <a:t>％。全く取れなかった（ゼロ日）も</a:t>
            </a:r>
            <a:r>
              <a:rPr kumimoji="1" lang="en-US" altLang="ja-JP" sz="1200" kern="1200" dirty="0" smtClean="0">
                <a:solidFill>
                  <a:schemeClr val="tx1"/>
                </a:solidFill>
                <a:effectLst/>
                <a:latin typeface="+mn-lt"/>
                <a:ea typeface="+mn-ea"/>
                <a:cs typeface="+mn-cs"/>
              </a:rPr>
              <a:t>2.7</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いました。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年齢別にみると「ゼロ日」は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歳以上」では</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％で</a:t>
            </a:r>
            <a:r>
              <a:rPr kumimoji="1" lang="ja-JP" altLang="en-US" sz="1200" kern="1200" dirty="0" smtClean="0">
                <a:solidFill>
                  <a:schemeClr val="tx1"/>
                </a:solidFill>
                <a:effectLst/>
                <a:latin typeface="+mn-lt"/>
                <a:ea typeface="+mn-ea"/>
                <a:cs typeface="+mn-cs"/>
              </a:rPr>
              <a:t>したが、</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歳～</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歳」では</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倍の</a:t>
            </a:r>
            <a:r>
              <a:rPr kumimoji="1" lang="en-US" altLang="ja-JP" sz="1200" kern="1200" dirty="0" smtClean="0">
                <a:solidFill>
                  <a:schemeClr val="tx1"/>
                </a:solidFill>
                <a:effectLst/>
                <a:latin typeface="+mn-lt"/>
                <a:ea typeface="+mn-ea"/>
                <a:cs typeface="+mn-cs"/>
              </a:rPr>
              <a:t>4.8</a:t>
            </a:r>
            <a:r>
              <a:rPr kumimoji="1" lang="ja-JP" altLang="ja-JP" sz="1200" kern="1200" dirty="0" smtClean="0">
                <a:solidFill>
                  <a:schemeClr val="tx1"/>
                </a:solidFill>
                <a:effectLst/>
                <a:latin typeface="+mn-lt"/>
                <a:ea typeface="+mn-ea"/>
                <a:cs typeface="+mn-cs"/>
              </a:rPr>
              <a:t>％もい</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特に、</a:t>
            </a:r>
            <a:r>
              <a:rPr kumimoji="1" lang="ja-JP" altLang="ja-JP" sz="1200" kern="1200" dirty="0" smtClean="0">
                <a:solidFill>
                  <a:schemeClr val="tx1"/>
                </a:solidFill>
                <a:effectLst/>
                <a:latin typeface="+mn-lt"/>
                <a:ea typeface="+mn-ea"/>
                <a:cs typeface="+mn-cs"/>
              </a:rPr>
              <a:t>若年層の看護師に年次有給休暇取得を積極的に薦める必要があ</a:t>
            </a:r>
            <a:r>
              <a:rPr kumimoji="1" lang="ja-JP" altLang="en-US" sz="1200" kern="1200" dirty="0" smtClean="0">
                <a:solidFill>
                  <a:schemeClr val="tx1"/>
                </a:solidFill>
                <a:effectLst/>
                <a:latin typeface="+mn-lt"/>
                <a:ea typeface="+mn-ea"/>
                <a:cs typeface="+mn-cs"/>
              </a:rPr>
              <a:t>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22</a:t>
            </a:fld>
            <a:endParaRPr kumimoji="1" lang="ja-JP" altLang="en-US"/>
          </a:p>
        </p:txBody>
      </p:sp>
    </p:spTree>
    <p:extLst>
      <p:ext uri="{BB962C8B-B14F-4D97-AF65-F5344CB8AC3E}">
        <p14:creationId xmlns:p14="http://schemas.microsoft.com/office/powerpoint/2010/main" val="115978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休日を屋外の趣味に使用することがストレス解消に有効とされていることから、「休日の過ごし方」を今回調査で新項目としました。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23</a:t>
            </a:fld>
            <a:endParaRPr kumimoji="1" lang="ja-JP" altLang="en-US"/>
          </a:p>
        </p:txBody>
      </p:sp>
    </p:spTree>
    <p:extLst>
      <p:ext uri="{BB962C8B-B14F-4D97-AF65-F5344CB8AC3E}">
        <p14:creationId xmlns:p14="http://schemas.microsoft.com/office/powerpoint/2010/main" val="1115320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休日の過ごし方は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「家事」</a:t>
            </a:r>
            <a:r>
              <a:rPr kumimoji="1" lang="en-US" altLang="ja-JP" sz="1200" kern="1200" dirty="0" smtClean="0">
                <a:solidFill>
                  <a:schemeClr val="tx1"/>
                </a:solidFill>
                <a:effectLst/>
                <a:latin typeface="+mn-lt"/>
                <a:ea typeface="+mn-ea"/>
                <a:cs typeface="+mn-cs"/>
              </a:rPr>
              <a:t>63.9</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「睡眠」</a:t>
            </a:r>
            <a:r>
              <a:rPr kumimoji="1" lang="en-US" altLang="ja-JP" sz="1200" kern="1200" dirty="0" smtClean="0">
                <a:solidFill>
                  <a:schemeClr val="tx1"/>
                </a:solidFill>
                <a:effectLst/>
                <a:latin typeface="+mn-lt"/>
                <a:ea typeface="+mn-ea"/>
                <a:cs typeface="+mn-cs"/>
              </a:rPr>
              <a:t>55.5</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「育児・子ども関係」</a:t>
            </a:r>
            <a:r>
              <a:rPr kumimoji="1" lang="en-US" altLang="ja-JP" sz="1200" kern="1200" dirty="0" smtClean="0">
                <a:solidFill>
                  <a:schemeClr val="tx1"/>
                </a:solidFill>
                <a:effectLst/>
                <a:latin typeface="+mn-lt"/>
                <a:ea typeface="+mn-ea"/>
                <a:cs typeface="+mn-cs"/>
              </a:rPr>
              <a:t>33.7</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「趣味（屋外）」</a:t>
            </a:r>
            <a:r>
              <a:rPr kumimoji="1" lang="en-US" altLang="ja-JP" sz="1200" kern="1200" dirty="0" smtClean="0">
                <a:solidFill>
                  <a:schemeClr val="tx1"/>
                </a:solidFill>
                <a:effectLst/>
                <a:latin typeface="+mn-lt"/>
                <a:ea typeface="+mn-ea"/>
                <a:cs typeface="+mn-cs"/>
              </a:rPr>
              <a:t>31.9</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「趣味（屋内）」</a:t>
            </a:r>
            <a:r>
              <a:rPr kumimoji="1" lang="en-US" altLang="ja-JP" sz="1200" kern="1200" dirty="0" smtClean="0">
                <a:solidFill>
                  <a:schemeClr val="tx1"/>
                </a:solidFill>
                <a:effectLst/>
                <a:latin typeface="+mn-lt"/>
                <a:ea typeface="+mn-ea"/>
                <a:cs typeface="+mn-cs"/>
              </a:rPr>
              <a:t>25.8</a:t>
            </a:r>
            <a:r>
              <a:rPr kumimoji="1" lang="ja-JP" altLang="ja-JP" sz="1200" kern="1200" dirty="0" smtClean="0">
                <a:solidFill>
                  <a:schemeClr val="tx1"/>
                </a:solidFill>
                <a:effectLst/>
                <a:latin typeface="+mn-lt"/>
                <a:ea typeface="+mn-ea"/>
                <a:cs typeface="+mn-cs"/>
              </a:rPr>
              <a:t>％の順で</a:t>
            </a:r>
            <a:r>
              <a:rPr kumimoji="1" lang="ja-JP" altLang="en-US" sz="1200" kern="1200" dirty="0" smtClean="0">
                <a:solidFill>
                  <a:schemeClr val="tx1"/>
                </a:solidFill>
                <a:effectLst/>
                <a:latin typeface="+mn-lt"/>
                <a:ea typeface="+mn-ea"/>
                <a:cs typeface="+mn-cs"/>
              </a:rPr>
              <a:t>した。</a:t>
            </a:r>
            <a:endParaRPr kumimoji="1" lang="en-US" altLang="ja-JP" sz="1200" kern="1200" dirty="0" smtClean="0">
              <a:solidFill>
                <a:schemeClr val="tx1"/>
              </a:solidFill>
              <a:effectLst/>
              <a:latin typeface="+mn-lt"/>
              <a:ea typeface="+mn-ea"/>
              <a:cs typeface="+mn-cs"/>
            </a:endParaRPr>
          </a:p>
          <a:p>
            <a:r>
              <a:rPr kumimoji="1" lang="ja-JP" altLang="en-US" dirty="0" smtClean="0"/>
              <a:t>「睡眠」が５割を超えていることをみると、日々の疲労の蓄積を解消するために休日は寝て過ごす人が多く、「趣味」に時間を使えている人は、</a:t>
            </a:r>
            <a:r>
              <a:rPr kumimoji="1" lang="en-US" altLang="ja-JP" dirty="0" smtClean="0"/>
              <a:t>3</a:t>
            </a:r>
            <a:r>
              <a:rPr kumimoji="1" lang="ja-JP" altLang="en-US" dirty="0" smtClean="0"/>
              <a:t>～</a:t>
            </a:r>
            <a:r>
              <a:rPr kumimoji="1" lang="en-US" altLang="ja-JP" dirty="0" smtClean="0"/>
              <a:t>4</a:t>
            </a:r>
            <a:r>
              <a:rPr kumimoji="1" lang="ja-JP" altLang="en-US" dirty="0" smtClean="0"/>
              <a:t>人に１人と少ない結果になっています。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24</a:t>
            </a:fld>
            <a:endParaRPr kumimoji="1" lang="ja-JP" altLang="en-US"/>
          </a:p>
        </p:txBody>
      </p:sp>
    </p:spTree>
    <p:extLst>
      <p:ext uri="{BB962C8B-B14F-4D97-AF65-F5344CB8AC3E}">
        <p14:creationId xmlns:p14="http://schemas.microsoft.com/office/powerpoint/2010/main" val="3096566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年齢別にみると「</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歳」</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29</a:t>
            </a:r>
            <a:r>
              <a:rPr kumimoji="1" lang="ja-JP" altLang="ja-JP" sz="1200" kern="1200" dirty="0" smtClean="0">
                <a:solidFill>
                  <a:schemeClr val="tx1"/>
                </a:solidFill>
                <a:effectLst/>
                <a:latin typeface="+mn-lt"/>
                <a:ea typeface="+mn-ea"/>
                <a:cs typeface="+mn-cs"/>
              </a:rPr>
              <a:t>歳」では「睡眠」</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「趣味」が多く</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34</a:t>
            </a:r>
            <a:r>
              <a:rPr kumimoji="1" lang="ja-JP" altLang="ja-JP" sz="1200" kern="1200" dirty="0" smtClean="0">
                <a:solidFill>
                  <a:schemeClr val="tx1"/>
                </a:solidFill>
                <a:effectLst/>
                <a:latin typeface="+mn-lt"/>
                <a:ea typeface="+mn-ea"/>
                <a:cs typeface="+mn-cs"/>
              </a:rPr>
              <a:t>歳」</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35</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39</a:t>
            </a:r>
            <a:r>
              <a:rPr kumimoji="1" lang="ja-JP" altLang="ja-JP" sz="1200" kern="1200" dirty="0" smtClean="0">
                <a:solidFill>
                  <a:schemeClr val="tx1"/>
                </a:solidFill>
                <a:effectLst/>
                <a:latin typeface="+mn-lt"/>
                <a:ea typeface="+mn-ea"/>
                <a:cs typeface="+mn-cs"/>
              </a:rPr>
              <a:t>歳」</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40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49</a:t>
            </a:r>
            <a:r>
              <a:rPr kumimoji="1" lang="ja-JP" altLang="ja-JP" sz="1200" kern="1200" dirty="0" smtClean="0">
                <a:solidFill>
                  <a:schemeClr val="tx1"/>
                </a:solidFill>
                <a:effectLst/>
                <a:latin typeface="+mn-lt"/>
                <a:ea typeface="+mn-ea"/>
                <a:cs typeface="+mn-cs"/>
              </a:rPr>
              <a:t>歳」では「育児・子ども関係」が多</a:t>
            </a:r>
            <a:r>
              <a:rPr kumimoji="1" lang="ja-JP" altLang="en-US" sz="1200" kern="1200" dirty="0" smtClean="0">
                <a:solidFill>
                  <a:schemeClr val="tx1"/>
                </a:solidFill>
                <a:effectLst/>
                <a:latin typeface="+mn-lt"/>
                <a:ea typeface="+mn-ea"/>
                <a:cs typeface="+mn-cs"/>
              </a:rPr>
              <a:t>い結果でした。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59</a:t>
            </a:r>
            <a:r>
              <a:rPr kumimoji="1" lang="ja-JP" altLang="ja-JP" sz="1200" kern="1200" dirty="0" smtClean="0">
                <a:solidFill>
                  <a:schemeClr val="tx1"/>
                </a:solidFill>
                <a:effectLst/>
                <a:latin typeface="+mn-lt"/>
                <a:ea typeface="+mn-ea"/>
                <a:cs typeface="+mn-cs"/>
              </a:rPr>
              <a:t>歳」</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60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64</a:t>
            </a:r>
            <a:r>
              <a:rPr kumimoji="1" lang="ja-JP" altLang="ja-JP" sz="1200" kern="1200" dirty="0" smtClean="0">
                <a:solidFill>
                  <a:schemeClr val="tx1"/>
                </a:solidFill>
                <a:effectLst/>
                <a:latin typeface="+mn-lt"/>
                <a:ea typeface="+mn-ea"/>
                <a:cs typeface="+mn-cs"/>
              </a:rPr>
              <a:t>歳」では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「介護」</a:t>
            </a:r>
            <a:r>
              <a:rPr kumimoji="1" lang="ja-JP" altLang="en-US" sz="1200" kern="1200" dirty="0" smtClean="0">
                <a:solidFill>
                  <a:schemeClr val="tx1"/>
                </a:solidFill>
                <a:effectLst/>
                <a:latin typeface="+mn-lt"/>
                <a:ea typeface="+mn-ea"/>
                <a:cs typeface="+mn-cs"/>
              </a:rPr>
              <a:t>と</a:t>
            </a:r>
            <a:r>
              <a:rPr kumimoji="1" lang="ja-JP" altLang="ja-JP" sz="1200" kern="1200" dirty="0" smtClean="0">
                <a:solidFill>
                  <a:schemeClr val="tx1"/>
                </a:solidFill>
                <a:effectLst/>
                <a:latin typeface="+mn-lt"/>
                <a:ea typeface="+mn-ea"/>
                <a:cs typeface="+mn-cs"/>
              </a:rPr>
              <a:t>「自分の受診」を休日にあてる傾向が</a:t>
            </a:r>
            <a:r>
              <a:rPr kumimoji="1" lang="ja-JP" altLang="en-US" sz="1200" kern="1200" dirty="0" smtClean="0">
                <a:solidFill>
                  <a:schemeClr val="tx1"/>
                </a:solidFill>
                <a:effectLst/>
                <a:latin typeface="+mn-lt"/>
                <a:ea typeface="+mn-ea"/>
                <a:cs typeface="+mn-cs"/>
              </a:rPr>
              <a:t>あり、</a:t>
            </a:r>
            <a:r>
              <a:rPr kumimoji="1" lang="ja-JP" altLang="ja-JP" sz="1200" kern="1200" dirty="0" smtClean="0">
                <a:solidFill>
                  <a:schemeClr val="tx1"/>
                </a:solidFill>
                <a:effectLst/>
                <a:latin typeface="+mn-lt"/>
                <a:ea typeface="+mn-ea"/>
                <a:cs typeface="+mn-cs"/>
              </a:rPr>
              <a:t>休日の過し方はライフステージを反映したものに</a:t>
            </a:r>
            <a:r>
              <a:rPr kumimoji="1" lang="ja-JP" altLang="en-US" sz="1200" kern="1200" dirty="0" smtClean="0">
                <a:solidFill>
                  <a:schemeClr val="tx1"/>
                </a:solidFill>
                <a:effectLst/>
                <a:latin typeface="+mn-lt"/>
                <a:ea typeface="+mn-ea"/>
                <a:cs typeface="+mn-cs"/>
              </a:rPr>
              <a:t>なりました</a:t>
            </a:r>
            <a:r>
              <a:rPr kumimoji="1" lang="ja-JP" altLang="ja-JP"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25</a:t>
            </a:fld>
            <a:endParaRPr kumimoji="1" lang="ja-JP" altLang="en-US"/>
          </a:p>
        </p:txBody>
      </p:sp>
    </p:spTree>
    <p:extLst>
      <p:ext uri="{BB962C8B-B14F-4D97-AF65-F5344CB8AC3E}">
        <p14:creationId xmlns:p14="http://schemas.microsoft.com/office/powerpoint/2010/main" val="1272166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「３交替」と「２交替」の「睡眠」・「趣味</a:t>
            </a:r>
            <a:r>
              <a:rPr kumimoji="1" lang="en-US" altLang="ja-JP" dirty="0" smtClean="0"/>
              <a:t>(</a:t>
            </a:r>
            <a:r>
              <a:rPr kumimoji="1" lang="ja-JP" altLang="en-US" dirty="0" smtClean="0"/>
              <a:t>屋内</a:t>
            </a:r>
            <a:r>
              <a:rPr kumimoji="1" lang="en-US" altLang="ja-JP" dirty="0" smtClean="0"/>
              <a:t>)</a:t>
            </a:r>
            <a:r>
              <a:rPr kumimoji="1" lang="ja-JP" altLang="en-US" dirty="0" smtClean="0"/>
              <a:t>」・「趣味</a:t>
            </a:r>
            <a:r>
              <a:rPr kumimoji="1" lang="en-US" altLang="ja-JP" dirty="0" smtClean="0"/>
              <a:t>(</a:t>
            </a:r>
            <a:r>
              <a:rPr kumimoji="1" lang="ja-JP" altLang="en-US" dirty="0" smtClean="0"/>
              <a:t>屋外</a:t>
            </a:r>
            <a:r>
              <a:rPr kumimoji="1" lang="en-US" altLang="ja-JP" dirty="0" smtClean="0"/>
              <a:t>)</a:t>
            </a:r>
            <a:r>
              <a:rPr kumimoji="1" lang="ja-JP" altLang="en-US" dirty="0" smtClean="0"/>
              <a:t>」を比べると、連続休暇が多いとされる「２交替」でも「趣味</a:t>
            </a:r>
            <a:r>
              <a:rPr kumimoji="1" lang="en-US" altLang="ja-JP" dirty="0" smtClean="0"/>
              <a:t>(</a:t>
            </a:r>
            <a:r>
              <a:rPr kumimoji="1" lang="ja-JP" altLang="en-US" dirty="0" smtClean="0"/>
              <a:t>屋外</a:t>
            </a:r>
            <a:r>
              <a:rPr kumimoji="1" lang="en-US" altLang="ja-JP" dirty="0" smtClean="0"/>
              <a:t>)</a:t>
            </a:r>
            <a:r>
              <a:rPr kumimoji="1" lang="ja-JP" altLang="en-US" dirty="0" smtClean="0"/>
              <a:t>」は</a:t>
            </a:r>
            <a:r>
              <a:rPr kumimoji="1" lang="en-US" altLang="ja-JP" dirty="0" smtClean="0"/>
              <a:t>11.5</a:t>
            </a:r>
            <a:r>
              <a:rPr kumimoji="1" lang="ja-JP" altLang="en-US" dirty="0" smtClean="0"/>
              <a:t>％しかいず、予想以上に少ない結果でした。</a:t>
            </a:r>
            <a:endParaRPr kumimoji="1" lang="en-US" altLang="ja-JP" dirty="0" smtClean="0"/>
          </a:p>
          <a:p>
            <a:r>
              <a:rPr kumimoji="1" lang="ja-JP" altLang="en-US" dirty="0" smtClean="0"/>
              <a:t>疲労とたまった家事などのために、自分のためのリフレッシュ時間が圧倒的に不足している実態が明らかになりました。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26</a:t>
            </a:fld>
            <a:endParaRPr kumimoji="1" lang="ja-JP" altLang="en-US"/>
          </a:p>
        </p:txBody>
      </p:sp>
    </p:spTree>
    <p:extLst>
      <p:ext uri="{BB962C8B-B14F-4D97-AF65-F5344CB8AC3E}">
        <p14:creationId xmlns:p14="http://schemas.microsoft.com/office/powerpoint/2010/main" val="1925720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休憩時間についてです。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27</a:t>
            </a:fld>
            <a:endParaRPr kumimoji="1" lang="ja-JP" altLang="en-US"/>
          </a:p>
        </p:txBody>
      </p:sp>
    </p:spTree>
    <p:extLst>
      <p:ext uri="{BB962C8B-B14F-4D97-AF65-F5344CB8AC3E}">
        <p14:creationId xmlns:p14="http://schemas.microsoft.com/office/powerpoint/2010/main" val="2158774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休憩時間が「きちんと取れている」のは「日勤」</a:t>
            </a:r>
            <a:r>
              <a:rPr kumimoji="1" lang="en-US" altLang="ja-JP" sz="1200" kern="1200" dirty="0" smtClean="0">
                <a:solidFill>
                  <a:schemeClr val="tx1"/>
                </a:solidFill>
                <a:effectLst/>
                <a:latin typeface="+mn-lt"/>
                <a:ea typeface="+mn-ea"/>
                <a:cs typeface="+mn-cs"/>
              </a:rPr>
              <a:t>24.7</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前回</a:t>
            </a:r>
            <a:r>
              <a:rPr kumimoji="1" lang="en-US" altLang="ja-JP" sz="1200" kern="1200" dirty="0" smtClean="0">
                <a:solidFill>
                  <a:schemeClr val="tx1"/>
                </a:solidFill>
                <a:effectLst/>
                <a:latin typeface="+mn-lt"/>
                <a:ea typeface="+mn-ea"/>
                <a:cs typeface="+mn-cs"/>
              </a:rPr>
              <a:t>20.9</a:t>
            </a:r>
            <a:r>
              <a:rPr kumimoji="1" lang="ja-JP" altLang="ja-JP" sz="1200" kern="1200" dirty="0" smtClean="0">
                <a:solidFill>
                  <a:schemeClr val="tx1"/>
                </a:solidFill>
                <a:effectLst/>
                <a:latin typeface="+mn-lt"/>
                <a:ea typeface="+mn-ea"/>
                <a:cs typeface="+mn-cs"/>
              </a:rPr>
              <a:t>％より</a:t>
            </a:r>
            <a:r>
              <a:rPr kumimoji="1" lang="en-US" altLang="ja-JP" sz="1200" kern="1200" dirty="0" smtClean="0">
                <a:solidFill>
                  <a:schemeClr val="tx1"/>
                </a:solidFill>
                <a:effectLst/>
                <a:latin typeface="+mn-lt"/>
                <a:ea typeface="+mn-ea"/>
                <a:cs typeface="+mn-cs"/>
              </a:rPr>
              <a:t>3.8</a:t>
            </a:r>
            <a:r>
              <a:rPr kumimoji="1" lang="ja-JP" altLang="ja-JP" sz="1200" kern="1200" dirty="0" smtClean="0">
                <a:solidFill>
                  <a:schemeClr val="tx1"/>
                </a:solidFill>
                <a:effectLst/>
                <a:latin typeface="+mn-lt"/>
                <a:ea typeface="+mn-ea"/>
                <a:cs typeface="+mn-cs"/>
              </a:rPr>
              <a:t>ポイント増加し</a:t>
            </a:r>
            <a:r>
              <a:rPr kumimoji="1" lang="ja-JP" altLang="en-US" sz="1200" kern="1200" dirty="0" smtClean="0">
                <a:solidFill>
                  <a:schemeClr val="tx1"/>
                </a:solidFill>
                <a:effectLst/>
                <a:latin typeface="+mn-lt"/>
                <a:ea typeface="+mn-ea"/>
                <a:cs typeface="+mn-cs"/>
              </a:rPr>
              <a:t>ていますが、まだまだ低率です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また「準夜勤務」</a:t>
            </a:r>
            <a:r>
              <a:rPr kumimoji="1" lang="en-US" altLang="ja-JP" sz="1200" kern="1200" dirty="0" smtClean="0">
                <a:solidFill>
                  <a:schemeClr val="tx1"/>
                </a:solidFill>
                <a:effectLst/>
                <a:latin typeface="+mn-lt"/>
                <a:ea typeface="+mn-ea"/>
                <a:cs typeface="+mn-cs"/>
              </a:rPr>
              <a:t>14.8</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「深夜勤務」</a:t>
            </a:r>
            <a:r>
              <a:rPr kumimoji="1" lang="en-US" altLang="ja-JP" sz="1200" kern="1200" dirty="0" smtClean="0">
                <a:solidFill>
                  <a:schemeClr val="tx1"/>
                </a:solidFill>
                <a:effectLst/>
                <a:latin typeface="+mn-lt"/>
                <a:ea typeface="+mn-ea"/>
                <a:cs typeface="+mn-cs"/>
              </a:rPr>
              <a:t>19.9</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交替夜勤」</a:t>
            </a:r>
            <a:r>
              <a:rPr kumimoji="1" lang="en-US" altLang="ja-JP" sz="1200" kern="1200" dirty="0" smtClean="0">
                <a:solidFill>
                  <a:schemeClr val="tx1"/>
                </a:solidFill>
                <a:effectLst/>
                <a:latin typeface="+mn-lt"/>
                <a:ea typeface="+mn-ea"/>
                <a:cs typeface="+mn-cs"/>
              </a:rPr>
              <a:t>19.8</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約</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割以上が</a:t>
            </a:r>
            <a:r>
              <a:rPr kumimoji="1" lang="ja-JP" altLang="en-US" sz="1200" kern="1200" dirty="0" smtClean="0">
                <a:solidFill>
                  <a:schemeClr val="tx1"/>
                </a:solidFill>
                <a:effectLst/>
                <a:latin typeface="+mn-lt"/>
                <a:ea typeface="+mn-ea"/>
                <a:cs typeface="+mn-cs"/>
              </a:rPr>
              <a:t>法律</a:t>
            </a:r>
            <a:r>
              <a:rPr kumimoji="1" lang="ja-JP" altLang="ja-JP" sz="1200" kern="1200" dirty="0" smtClean="0">
                <a:solidFill>
                  <a:schemeClr val="tx1"/>
                </a:solidFill>
                <a:effectLst/>
                <a:latin typeface="+mn-lt"/>
                <a:ea typeface="+mn-ea"/>
                <a:cs typeface="+mn-cs"/>
              </a:rPr>
              <a:t>で定められた休憩時間の取得ができていない</a:t>
            </a:r>
            <a:r>
              <a:rPr kumimoji="1" lang="ja-JP" altLang="en-US" sz="1200" kern="1200" dirty="0" smtClean="0">
                <a:solidFill>
                  <a:schemeClr val="tx1"/>
                </a:solidFill>
                <a:effectLst/>
                <a:latin typeface="+mn-lt"/>
                <a:ea typeface="+mn-ea"/>
                <a:cs typeface="+mn-cs"/>
              </a:rPr>
              <a:t>実態となっています。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28</a:t>
            </a:fld>
            <a:endParaRPr kumimoji="1" lang="ja-JP" altLang="en-US"/>
          </a:p>
        </p:txBody>
      </p:sp>
    </p:spTree>
    <p:extLst>
      <p:ext uri="{BB962C8B-B14F-4D97-AF65-F5344CB8AC3E}">
        <p14:creationId xmlns:p14="http://schemas.microsoft.com/office/powerpoint/2010/main" val="3777107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特に夜勤帯では深刻な状況です。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「準夜勤務」で</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「全く取れていない」</a:t>
            </a:r>
            <a:r>
              <a:rPr kumimoji="1" lang="en-US" altLang="ja-JP" sz="1200" kern="1200" dirty="0" smtClean="0">
                <a:solidFill>
                  <a:schemeClr val="tx1"/>
                </a:solidFill>
                <a:effectLst/>
                <a:latin typeface="+mn-lt"/>
                <a:ea typeface="+mn-ea"/>
                <a:cs typeface="+mn-cs"/>
              </a:rPr>
              <a:t>7.4</a:t>
            </a:r>
            <a:r>
              <a:rPr kumimoji="1" lang="ja-JP" altLang="ja-JP" sz="1200" kern="1200" dirty="0" smtClean="0">
                <a:solidFill>
                  <a:schemeClr val="tx1"/>
                </a:solidFill>
                <a:effectLst/>
                <a:latin typeface="+mn-lt"/>
                <a:ea typeface="+mn-ea"/>
                <a:cs typeface="+mn-cs"/>
              </a:rPr>
              <a:t>％と「あまり取れていない」</a:t>
            </a:r>
            <a:r>
              <a:rPr kumimoji="1" lang="en-US" altLang="ja-JP" sz="1200" kern="1200" dirty="0" smtClean="0">
                <a:solidFill>
                  <a:schemeClr val="tx1"/>
                </a:solidFill>
                <a:effectLst/>
                <a:latin typeface="+mn-lt"/>
                <a:ea typeface="+mn-ea"/>
                <a:cs typeface="+mn-cs"/>
              </a:rPr>
              <a:t>36.5</a:t>
            </a:r>
            <a:r>
              <a:rPr kumimoji="1" lang="ja-JP" altLang="ja-JP" sz="1200" kern="1200" dirty="0" smtClean="0">
                <a:solidFill>
                  <a:schemeClr val="tx1"/>
                </a:solidFill>
                <a:effectLst/>
                <a:latin typeface="+mn-lt"/>
                <a:ea typeface="+mn-ea"/>
                <a:cs typeface="+mn-cs"/>
              </a:rPr>
              <a:t>％を合わせると</a:t>
            </a:r>
            <a:r>
              <a:rPr kumimoji="1" lang="en-US" altLang="ja-JP" sz="1200" kern="1200" dirty="0" smtClean="0">
                <a:solidFill>
                  <a:schemeClr val="tx1"/>
                </a:solidFill>
                <a:effectLst/>
                <a:latin typeface="+mn-lt"/>
                <a:ea typeface="+mn-ea"/>
                <a:cs typeface="+mn-cs"/>
              </a:rPr>
              <a:t>43.9</a:t>
            </a:r>
            <a:r>
              <a:rPr kumimoji="1" lang="ja-JP" altLang="ja-JP" sz="1200" kern="1200" dirty="0" smtClean="0">
                <a:solidFill>
                  <a:schemeClr val="tx1"/>
                </a:solidFill>
                <a:effectLst/>
                <a:latin typeface="+mn-lt"/>
                <a:ea typeface="+mn-ea"/>
                <a:cs typeface="+mn-cs"/>
              </a:rPr>
              <a:t>％にも及</a:t>
            </a:r>
            <a:r>
              <a:rPr kumimoji="1" lang="ja-JP" altLang="en-US" sz="1200" kern="1200" dirty="0" smtClean="0">
                <a:solidFill>
                  <a:schemeClr val="tx1"/>
                </a:solidFill>
                <a:effectLst/>
                <a:latin typeface="+mn-lt"/>
                <a:ea typeface="+mn-ea"/>
                <a:cs typeface="+mn-cs"/>
              </a:rPr>
              <a:t>びます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また</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「深夜勤務」でも「全く取れていない」</a:t>
            </a:r>
            <a:r>
              <a:rPr kumimoji="1" lang="en-US" altLang="ja-JP" sz="1200" kern="1200" dirty="0" smtClean="0">
                <a:solidFill>
                  <a:schemeClr val="tx1"/>
                </a:solidFill>
                <a:effectLst/>
                <a:latin typeface="+mn-lt"/>
                <a:ea typeface="+mn-ea"/>
                <a:cs typeface="+mn-cs"/>
              </a:rPr>
              <a:t>3.5</a:t>
            </a:r>
            <a:r>
              <a:rPr kumimoji="1" lang="ja-JP" altLang="ja-JP" sz="1200" kern="1200" dirty="0" smtClean="0">
                <a:solidFill>
                  <a:schemeClr val="tx1"/>
                </a:solidFill>
                <a:effectLst/>
                <a:latin typeface="+mn-lt"/>
                <a:ea typeface="+mn-ea"/>
                <a:cs typeface="+mn-cs"/>
              </a:rPr>
              <a:t>％と「あまり取れていない」</a:t>
            </a:r>
            <a:r>
              <a:rPr kumimoji="1" lang="en-US" altLang="ja-JP" sz="1200" kern="1200" dirty="0" smtClean="0">
                <a:solidFill>
                  <a:schemeClr val="tx1"/>
                </a:solidFill>
                <a:effectLst/>
                <a:latin typeface="+mn-lt"/>
                <a:ea typeface="+mn-ea"/>
                <a:cs typeface="+mn-cs"/>
              </a:rPr>
              <a:t>23.7</a:t>
            </a:r>
            <a:r>
              <a:rPr kumimoji="1" lang="ja-JP" altLang="ja-JP" sz="1200" kern="1200" dirty="0" smtClean="0">
                <a:solidFill>
                  <a:schemeClr val="tx1"/>
                </a:solidFill>
                <a:effectLst/>
                <a:latin typeface="+mn-lt"/>
                <a:ea typeface="+mn-ea"/>
                <a:cs typeface="+mn-cs"/>
              </a:rPr>
              <a:t>％を合わせると</a:t>
            </a:r>
            <a:r>
              <a:rPr kumimoji="1" lang="en-US" altLang="ja-JP" sz="1200" kern="1200" dirty="0" smtClean="0">
                <a:solidFill>
                  <a:schemeClr val="tx1"/>
                </a:solidFill>
                <a:effectLst/>
                <a:latin typeface="+mn-lt"/>
                <a:ea typeface="+mn-ea"/>
                <a:cs typeface="+mn-cs"/>
              </a:rPr>
              <a:t>27.2</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となり、</a:t>
            </a:r>
            <a:r>
              <a:rPr kumimoji="1" lang="ja-JP" altLang="ja-JP" sz="1200" kern="1200" dirty="0" smtClean="0">
                <a:solidFill>
                  <a:schemeClr val="tx1"/>
                </a:solidFill>
                <a:effectLst/>
                <a:latin typeface="+mn-lt"/>
                <a:ea typeface="+mn-ea"/>
                <a:cs typeface="+mn-cs"/>
              </a:rPr>
              <a:t>前回調査からの改善はみられ</a:t>
            </a:r>
            <a:r>
              <a:rPr kumimoji="1" lang="ja-JP" altLang="en-US" sz="1200" kern="1200" dirty="0" smtClean="0">
                <a:solidFill>
                  <a:schemeClr val="tx1"/>
                </a:solidFill>
                <a:effectLst/>
                <a:latin typeface="+mn-lt"/>
                <a:ea typeface="+mn-ea"/>
                <a:cs typeface="+mn-cs"/>
              </a:rPr>
              <a:t>ていません。</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29</a:t>
            </a:fld>
            <a:endParaRPr kumimoji="1" lang="ja-JP" altLang="en-US"/>
          </a:p>
        </p:txBody>
      </p:sp>
    </p:spTree>
    <p:extLst>
      <p:ext uri="{BB962C8B-B14F-4D97-AF65-F5344CB8AC3E}">
        <p14:creationId xmlns:p14="http://schemas.microsoft.com/office/powerpoint/2010/main" val="311177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2013</a:t>
            </a:r>
            <a:r>
              <a:rPr kumimoji="1" lang="ja-JP" altLang="en-US" dirty="0" smtClean="0"/>
              <a:t>年の前回調査から</a:t>
            </a:r>
            <a:r>
              <a:rPr kumimoji="1" lang="en-US" altLang="ja-JP" dirty="0" smtClean="0"/>
              <a:t>4</a:t>
            </a:r>
            <a:r>
              <a:rPr kumimoji="1" lang="ja-JP" altLang="en-US" dirty="0" smtClean="0"/>
              <a:t>年が経過しました。今回の調査でも、依然として、深刻な人手不足、取得率の低い年次有給休暇、過酷な夜勤・交替制勤務による過労や疲弊、不払い労働等、労働基準法違反が横行する実態が浮き彫りになりました。</a:t>
            </a:r>
            <a:endParaRPr kumimoji="1" lang="en-US" altLang="ja-JP" dirty="0" smtClean="0"/>
          </a:p>
          <a:p>
            <a:r>
              <a:rPr kumimoji="1" lang="ja-JP" altLang="en-US" dirty="0" smtClean="0"/>
              <a:t>看護職場のハラスメントも全く改善されていません。そして、過酷な勤務環境が看護職員の仕事に対するやりがいを奪っています。</a:t>
            </a:r>
            <a:endParaRPr kumimoji="1" lang="en-US" altLang="ja-JP" dirty="0" smtClean="0"/>
          </a:p>
          <a:p>
            <a:r>
              <a:rPr kumimoji="1" lang="ja-JP" altLang="en-US" dirty="0" smtClean="0"/>
              <a:t>このままでは、離職を食い止めることができず、看護現場が崩壊してしまいます。夜勤・交替制労働の実効ある規制、労働条件を改善し得る増員が切実に求められています。</a:t>
            </a:r>
            <a:endParaRPr kumimoji="1" lang="en-US" altLang="ja-JP" dirty="0" smtClean="0"/>
          </a:p>
          <a:p>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3</a:t>
            </a:fld>
            <a:endParaRPr kumimoji="1" lang="ja-JP" altLang="en-US"/>
          </a:p>
        </p:txBody>
      </p:sp>
    </p:spTree>
    <p:extLst>
      <p:ext uri="{BB962C8B-B14F-4D97-AF65-F5344CB8AC3E}">
        <p14:creationId xmlns:p14="http://schemas.microsoft.com/office/powerpoint/2010/main" val="2452725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交替</a:t>
            </a:r>
            <a:r>
              <a:rPr kumimoji="1" lang="ja-JP" altLang="en-US" sz="1200" kern="1200" dirty="0" smtClean="0">
                <a:solidFill>
                  <a:schemeClr val="tx1"/>
                </a:solidFill>
                <a:effectLst/>
                <a:latin typeface="+mn-lt"/>
                <a:ea typeface="+mn-ea"/>
                <a:cs typeface="+mn-cs"/>
              </a:rPr>
              <a:t>夜勤</a:t>
            </a:r>
            <a:r>
              <a:rPr kumimoji="1" lang="ja-JP" altLang="ja-JP" sz="1200" kern="1200" dirty="0" smtClean="0">
                <a:solidFill>
                  <a:schemeClr val="tx1"/>
                </a:solidFill>
                <a:effectLst/>
                <a:latin typeface="+mn-lt"/>
                <a:ea typeface="+mn-ea"/>
                <a:cs typeface="+mn-cs"/>
              </a:rPr>
              <a:t>」でも</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「きちんと取れている」は僅か</a:t>
            </a:r>
            <a:r>
              <a:rPr kumimoji="1" lang="en-US" altLang="ja-JP" sz="1200" kern="1200" dirty="0" smtClean="0">
                <a:solidFill>
                  <a:schemeClr val="tx1"/>
                </a:solidFill>
                <a:effectLst/>
                <a:latin typeface="+mn-lt"/>
                <a:ea typeface="+mn-ea"/>
                <a:cs typeface="+mn-cs"/>
              </a:rPr>
              <a:t>19.8</a:t>
            </a:r>
            <a:r>
              <a:rPr kumimoji="1" lang="ja-JP" altLang="ja-JP" sz="1200" kern="1200" dirty="0" smtClean="0">
                <a:solidFill>
                  <a:schemeClr val="tx1"/>
                </a:solidFill>
                <a:effectLst/>
                <a:latin typeface="+mn-lt"/>
                <a:ea typeface="+mn-ea"/>
                <a:cs typeface="+mn-cs"/>
              </a:rPr>
              <a:t>％で</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「あまり取れていない」</a:t>
            </a:r>
            <a:r>
              <a:rPr kumimoji="1" lang="en-US" altLang="ja-JP" sz="1200" kern="1200" dirty="0" smtClean="0">
                <a:solidFill>
                  <a:schemeClr val="tx1"/>
                </a:solidFill>
                <a:effectLst/>
                <a:latin typeface="+mn-lt"/>
                <a:ea typeface="+mn-ea"/>
                <a:cs typeface="+mn-cs"/>
              </a:rPr>
              <a:t>19.1</a:t>
            </a:r>
            <a:r>
              <a:rPr kumimoji="1" lang="ja-JP" altLang="ja-JP" sz="1200" kern="1200" dirty="0" smtClean="0">
                <a:solidFill>
                  <a:schemeClr val="tx1"/>
                </a:solidFill>
                <a:effectLst/>
                <a:latin typeface="+mn-lt"/>
                <a:ea typeface="+mn-ea"/>
                <a:cs typeface="+mn-cs"/>
              </a:rPr>
              <a:t>％と「全く取れていない」</a:t>
            </a:r>
            <a:r>
              <a:rPr kumimoji="1" lang="en-US" altLang="ja-JP" sz="1200" kern="1200" dirty="0" smtClean="0">
                <a:solidFill>
                  <a:schemeClr val="tx1"/>
                </a:solidFill>
                <a:effectLst/>
                <a:latin typeface="+mn-lt"/>
                <a:ea typeface="+mn-ea"/>
                <a:cs typeface="+mn-cs"/>
              </a:rPr>
              <a:t>1.4</a:t>
            </a:r>
            <a:r>
              <a:rPr kumimoji="1" lang="ja-JP" altLang="ja-JP" sz="1200" kern="1200" dirty="0" smtClean="0">
                <a:solidFill>
                  <a:schemeClr val="tx1"/>
                </a:solidFill>
                <a:effectLst/>
                <a:latin typeface="+mn-lt"/>
                <a:ea typeface="+mn-ea"/>
                <a:cs typeface="+mn-cs"/>
              </a:rPr>
              <a:t>％とを合わせる</a:t>
            </a:r>
            <a:r>
              <a:rPr kumimoji="1" lang="ja-JP" altLang="en-US"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割は休憩時間が取れてい</a:t>
            </a:r>
            <a:r>
              <a:rPr kumimoji="1" lang="ja-JP" altLang="en-US" sz="1200" kern="1200" dirty="0" smtClean="0">
                <a:solidFill>
                  <a:schemeClr val="tx1"/>
                </a:solidFill>
                <a:effectLst/>
                <a:latin typeface="+mn-lt"/>
                <a:ea typeface="+mn-ea"/>
                <a:cs typeface="+mn-cs"/>
              </a:rPr>
              <a:t>ません</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交替</a:t>
            </a:r>
            <a:r>
              <a:rPr kumimoji="1" lang="ja-JP" altLang="en-US" sz="1200" kern="1200" dirty="0" smtClean="0">
                <a:solidFill>
                  <a:schemeClr val="tx1"/>
                </a:solidFill>
                <a:effectLst/>
                <a:latin typeface="+mn-lt"/>
                <a:ea typeface="+mn-ea"/>
                <a:cs typeface="+mn-cs"/>
              </a:rPr>
              <a:t>夜勤</a:t>
            </a:r>
            <a:r>
              <a:rPr kumimoji="1" lang="ja-JP" altLang="ja-JP" sz="1200" kern="1200" dirty="0" smtClean="0">
                <a:solidFill>
                  <a:schemeClr val="tx1"/>
                </a:solidFill>
                <a:effectLst/>
                <a:latin typeface="+mn-lt"/>
                <a:ea typeface="+mn-ea"/>
                <a:cs typeface="+mn-cs"/>
              </a:rPr>
              <a:t>」で仮眠時間が「きちんと取れている」のは</a:t>
            </a:r>
            <a:r>
              <a:rPr kumimoji="1" lang="en-US" altLang="ja-JP" sz="1200" kern="1200" dirty="0" smtClean="0">
                <a:solidFill>
                  <a:schemeClr val="tx1"/>
                </a:solidFill>
                <a:effectLst/>
                <a:latin typeface="+mn-lt"/>
                <a:ea typeface="+mn-ea"/>
                <a:cs typeface="+mn-cs"/>
              </a:rPr>
              <a:t>20.1</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。「あまり取れていない」</a:t>
            </a:r>
            <a:r>
              <a:rPr kumimoji="1" lang="en-US" altLang="ja-JP" sz="1200" kern="1200" dirty="0" smtClean="0">
                <a:solidFill>
                  <a:schemeClr val="tx1"/>
                </a:solidFill>
                <a:effectLst/>
                <a:latin typeface="+mn-lt"/>
                <a:ea typeface="+mn-ea"/>
                <a:cs typeface="+mn-cs"/>
              </a:rPr>
              <a:t>18.6</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と</a:t>
            </a:r>
            <a:r>
              <a:rPr kumimoji="1" lang="ja-JP" altLang="ja-JP" sz="1200" kern="1200" dirty="0" smtClean="0">
                <a:solidFill>
                  <a:schemeClr val="tx1"/>
                </a:solidFill>
                <a:effectLst/>
                <a:latin typeface="+mn-lt"/>
                <a:ea typeface="+mn-ea"/>
                <a:cs typeface="+mn-cs"/>
              </a:rPr>
              <a:t>「全く取れていない」</a:t>
            </a:r>
            <a:r>
              <a:rPr kumimoji="1" lang="en-US" altLang="ja-JP" sz="1200" kern="1200" dirty="0" smtClean="0">
                <a:solidFill>
                  <a:schemeClr val="tx1"/>
                </a:solidFill>
                <a:effectLst/>
                <a:latin typeface="+mn-lt"/>
                <a:ea typeface="+mn-ea"/>
                <a:cs typeface="+mn-cs"/>
              </a:rPr>
              <a:t>2.8</a:t>
            </a:r>
            <a:r>
              <a:rPr kumimoji="1" lang="ja-JP" altLang="ja-JP" sz="1200" kern="1200" dirty="0" smtClean="0">
                <a:solidFill>
                  <a:schemeClr val="tx1"/>
                </a:solidFill>
                <a:effectLst/>
                <a:latin typeface="+mn-lt"/>
                <a:ea typeface="+mn-ea"/>
                <a:cs typeface="+mn-cs"/>
              </a:rPr>
              <a:t>％を合わせると</a:t>
            </a:r>
            <a:r>
              <a:rPr kumimoji="1" lang="ja-JP" altLang="en-US" sz="1200" kern="1200" dirty="0" smtClean="0">
                <a:solidFill>
                  <a:schemeClr val="tx1"/>
                </a:solidFill>
                <a:effectLst/>
                <a:latin typeface="+mn-lt"/>
                <a:ea typeface="+mn-ea"/>
                <a:cs typeface="+mn-cs"/>
              </a:rPr>
              <a:t>、２割以上が仮眠時間を取れていないことになります。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健康や安全にとって有害な長時間夜勤時に休憩や仮眠がとれていないことは重大な問題で</a:t>
            </a:r>
            <a:r>
              <a:rPr kumimoji="1" lang="ja-JP" altLang="en-US" sz="1200" kern="1200" dirty="0" smtClean="0">
                <a:solidFill>
                  <a:schemeClr val="tx1"/>
                </a:solidFill>
                <a:effectLst/>
                <a:latin typeface="+mn-lt"/>
                <a:ea typeface="+mn-ea"/>
                <a:cs typeface="+mn-cs"/>
              </a:rPr>
              <a:t>す。</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30</a:t>
            </a:fld>
            <a:endParaRPr kumimoji="1" lang="ja-JP" altLang="en-US"/>
          </a:p>
        </p:txBody>
      </p:sp>
    </p:spTree>
    <p:extLst>
      <p:ext uri="{BB962C8B-B14F-4D97-AF65-F5344CB8AC3E}">
        <p14:creationId xmlns:p14="http://schemas.microsoft.com/office/powerpoint/2010/main" val="1958440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医療・看護事故についてです。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31</a:t>
            </a:fld>
            <a:endParaRPr kumimoji="1" lang="ja-JP" altLang="en-US"/>
          </a:p>
        </p:txBody>
      </p:sp>
    </p:spTree>
    <p:extLst>
      <p:ext uri="{BB962C8B-B14F-4D97-AF65-F5344CB8AC3E}">
        <p14:creationId xmlns:p14="http://schemas.microsoft.com/office/powerpoint/2010/main" val="3349025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a:t>
            </a:r>
            <a:r>
              <a:rPr kumimoji="1" lang="en-US" altLang="ja-JP" dirty="0" smtClean="0"/>
              <a:t>3</a:t>
            </a:r>
            <a:r>
              <a:rPr kumimoji="1" lang="ja-JP" altLang="en-US" dirty="0" smtClean="0"/>
              <a:t>年間にミスやニアミスを起こしたことが「ある」のは</a:t>
            </a:r>
            <a:r>
              <a:rPr kumimoji="1" lang="en-US" altLang="ja-JP" dirty="0" smtClean="0"/>
              <a:t>82.9</a:t>
            </a:r>
            <a:r>
              <a:rPr kumimoji="1" lang="ja-JP" altLang="en-US" dirty="0" smtClean="0"/>
              <a:t>％で依然として約</a:t>
            </a:r>
            <a:r>
              <a:rPr kumimoji="1" lang="en-US" altLang="ja-JP" dirty="0" smtClean="0"/>
              <a:t>8</a:t>
            </a:r>
            <a:r>
              <a:rPr kumimoji="1" lang="ja-JP" altLang="en-US" dirty="0" smtClean="0"/>
              <a:t>割を超えています。</a:t>
            </a:r>
            <a:endParaRPr kumimoji="1" lang="en-US" altLang="ja-JP" dirty="0" smtClean="0"/>
          </a:p>
          <a:p>
            <a:r>
              <a:rPr kumimoji="1" lang="ja-JP" altLang="en-US" dirty="0" smtClean="0"/>
              <a:t>年齢別に「ある」の比率をみると、若年層が高率で、年齢があがるほど減少していますが、「</a:t>
            </a:r>
            <a:r>
              <a:rPr kumimoji="1" lang="en-US" altLang="ja-JP" dirty="0" smtClean="0"/>
              <a:t>50</a:t>
            </a:r>
            <a:r>
              <a:rPr kumimoji="1" lang="ja-JP" altLang="en-US" dirty="0" smtClean="0"/>
              <a:t>歳代」でも約</a:t>
            </a:r>
            <a:r>
              <a:rPr kumimoji="1" lang="en-US" altLang="ja-JP" dirty="0" smtClean="0"/>
              <a:t>8</a:t>
            </a:r>
            <a:r>
              <a:rPr kumimoji="1" lang="ja-JP" altLang="en-US" dirty="0" smtClean="0"/>
              <a:t>割と高率であることには変わりない結果となりました。</a:t>
            </a:r>
            <a:endParaRPr kumimoji="1" lang="en-US" altLang="ja-JP" dirty="0" smtClean="0"/>
          </a:p>
          <a:p>
            <a:r>
              <a:rPr kumimoji="1" lang="ja-JP" altLang="en-US" dirty="0" smtClean="0"/>
              <a:t>前回調査と比較すると全体的にわずかに減少はしているものの、若手を育成している余裕がない職場で、とりわけ若年層が医療事故と背中合わせで働いている実態を反映させていると考えることができます。</a:t>
            </a:r>
            <a:endParaRPr kumimoji="1" lang="en-US" altLang="ja-JP" dirty="0" smtClean="0"/>
          </a:p>
          <a:p>
            <a:r>
              <a:rPr kumimoji="1" lang="ja-JP" altLang="en-US" dirty="0" smtClean="0"/>
              <a:t>また、勤務形態別に「ある」をみると「日勤のみ」</a:t>
            </a:r>
            <a:r>
              <a:rPr kumimoji="1" lang="en-US" altLang="ja-JP" dirty="0" smtClean="0"/>
              <a:t>72.9</a:t>
            </a:r>
            <a:r>
              <a:rPr kumimoji="1" lang="ja-JP" altLang="en-US" dirty="0" smtClean="0"/>
              <a:t>％に対して、「</a:t>
            </a:r>
            <a:r>
              <a:rPr kumimoji="1" lang="en-US" altLang="ja-JP" dirty="0" smtClean="0"/>
              <a:t>3</a:t>
            </a:r>
            <a:r>
              <a:rPr kumimoji="1" lang="ja-JP" altLang="en-US" dirty="0" smtClean="0"/>
              <a:t>交替」</a:t>
            </a:r>
            <a:r>
              <a:rPr kumimoji="1" lang="en-US" altLang="ja-JP" dirty="0" smtClean="0"/>
              <a:t>86.8</a:t>
            </a:r>
            <a:r>
              <a:rPr kumimoji="1" lang="ja-JP" altLang="en-US" dirty="0" smtClean="0"/>
              <a:t>％、「</a:t>
            </a:r>
            <a:r>
              <a:rPr kumimoji="1" lang="en-US" altLang="ja-JP" dirty="0" smtClean="0"/>
              <a:t>2</a:t>
            </a:r>
            <a:r>
              <a:rPr kumimoji="1" lang="ja-JP" altLang="en-US" dirty="0" smtClean="0"/>
              <a:t>交替」</a:t>
            </a:r>
            <a:r>
              <a:rPr kumimoji="1" lang="en-US" altLang="ja-JP" dirty="0" smtClean="0"/>
              <a:t>84.9</a:t>
            </a:r>
            <a:r>
              <a:rPr kumimoji="1" lang="ja-JP" altLang="en-US" dirty="0" smtClean="0"/>
              <a:t>％と</a:t>
            </a:r>
            <a:r>
              <a:rPr kumimoji="1" lang="en-US" altLang="ja-JP" dirty="0" smtClean="0"/>
              <a:t>10</a:t>
            </a:r>
            <a:r>
              <a:rPr kumimoji="1" lang="ja-JP" altLang="en-US" dirty="0" smtClean="0"/>
              <a:t>ポイント以上も高くなっており、安全の面からも夜勤交替労働の改善が早急に求められる結果となっています。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32</a:t>
            </a:fld>
            <a:endParaRPr kumimoji="1" lang="ja-JP" altLang="en-US"/>
          </a:p>
        </p:txBody>
      </p:sp>
    </p:spTree>
    <p:extLst>
      <p:ext uri="{BB962C8B-B14F-4D97-AF65-F5344CB8AC3E}">
        <p14:creationId xmlns:p14="http://schemas.microsoft.com/office/powerpoint/2010/main" val="3563920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看護職員に「医療・看護事故が続く大きな原因」（上位</a:t>
            </a:r>
            <a:r>
              <a:rPr kumimoji="1" lang="en-US" altLang="ja-JP" dirty="0" smtClean="0"/>
              <a:t>2</a:t>
            </a:r>
            <a:r>
              <a:rPr kumimoji="1" lang="ja-JP" altLang="en-US" dirty="0" smtClean="0"/>
              <a:t>つ選択）を聞くと、「慢性的な人手不足による医療現場の忙しさ」が</a:t>
            </a:r>
            <a:r>
              <a:rPr kumimoji="1" lang="en-US" altLang="ja-JP" dirty="0" smtClean="0"/>
              <a:t>81.7</a:t>
            </a:r>
            <a:r>
              <a:rPr kumimoji="1" lang="ja-JP" altLang="en-US" dirty="0" smtClean="0"/>
              <a:t>％と突出して高く、</a:t>
            </a:r>
            <a:endParaRPr kumimoji="1" lang="en-US" altLang="ja-JP" dirty="0" smtClean="0"/>
          </a:p>
          <a:p>
            <a:r>
              <a:rPr kumimoji="1" lang="ja-JP" altLang="en-US" dirty="0" smtClean="0"/>
              <a:t>「看護の知識や技術の未熟さ」</a:t>
            </a:r>
            <a:r>
              <a:rPr kumimoji="1" lang="en-US" altLang="ja-JP" dirty="0" smtClean="0"/>
              <a:t>36.4</a:t>
            </a:r>
            <a:r>
              <a:rPr kumimoji="1" lang="ja-JP" altLang="en-US" dirty="0" smtClean="0"/>
              <a:t>％、「交替制勤務による疲労の蓄積」</a:t>
            </a:r>
            <a:r>
              <a:rPr kumimoji="1" lang="en-US" altLang="ja-JP" dirty="0" smtClean="0"/>
              <a:t>23.6</a:t>
            </a:r>
            <a:r>
              <a:rPr kumimoji="1" lang="ja-JP" altLang="en-US" dirty="0" smtClean="0"/>
              <a:t>％、「看護職と医師との連携の悪さ」</a:t>
            </a:r>
            <a:r>
              <a:rPr kumimoji="1" lang="en-US" altLang="ja-JP" dirty="0" smtClean="0"/>
              <a:t>15.9</a:t>
            </a:r>
            <a:r>
              <a:rPr kumimoji="1" lang="ja-JP" altLang="en-US" dirty="0" smtClean="0"/>
              <a:t>％の順となっています。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33</a:t>
            </a:fld>
            <a:endParaRPr kumimoji="1" lang="ja-JP" altLang="en-US"/>
          </a:p>
        </p:txBody>
      </p:sp>
    </p:spTree>
    <p:extLst>
      <p:ext uri="{BB962C8B-B14F-4D97-AF65-F5344CB8AC3E}">
        <p14:creationId xmlns:p14="http://schemas.microsoft.com/office/powerpoint/2010/main" val="4053082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「医療・看護事故が続く大きな原因」の上位３つを年齢別にみると、</a:t>
            </a:r>
            <a:endParaRPr kumimoji="1" lang="en-US" altLang="ja-JP" dirty="0" smtClean="0"/>
          </a:p>
          <a:p>
            <a:r>
              <a:rPr kumimoji="1" lang="ja-JP" altLang="en-US" dirty="0" smtClean="0"/>
              <a:t>「①慢性的な人手不足による医療の現場の忙しさ」は、</a:t>
            </a:r>
            <a:r>
              <a:rPr kumimoji="1" lang="en-US" altLang="ja-JP" dirty="0" smtClean="0"/>
              <a:t>20</a:t>
            </a:r>
            <a:r>
              <a:rPr kumimoji="1" lang="ja-JP" altLang="en-US" dirty="0" smtClean="0"/>
              <a:t>歳～</a:t>
            </a:r>
            <a:r>
              <a:rPr kumimoji="1" lang="en-US" altLang="ja-JP" dirty="0" smtClean="0"/>
              <a:t>30</a:t>
            </a:r>
            <a:r>
              <a:rPr kumimoji="1" lang="ja-JP" altLang="en-US" dirty="0" smtClean="0"/>
              <a:t>歳代までで８割を超えて高率となっており、</a:t>
            </a:r>
            <a:r>
              <a:rPr kumimoji="1" lang="en-US" altLang="ja-JP" dirty="0" smtClean="0"/>
              <a:t>40</a:t>
            </a:r>
            <a:r>
              <a:rPr kumimoji="1" lang="ja-JP" altLang="en-US" dirty="0" smtClean="0"/>
              <a:t>歳～</a:t>
            </a:r>
            <a:r>
              <a:rPr kumimoji="1" lang="en-US" altLang="ja-JP" dirty="0" smtClean="0"/>
              <a:t>50</a:t>
            </a:r>
            <a:r>
              <a:rPr kumimoji="1" lang="ja-JP" altLang="en-US" dirty="0" smtClean="0"/>
              <a:t>歳代でも７割超えとなっています。</a:t>
            </a:r>
            <a:endParaRPr kumimoji="1" lang="en-US" altLang="ja-JP" dirty="0" smtClean="0"/>
          </a:p>
          <a:p>
            <a:r>
              <a:rPr kumimoji="1" lang="ja-JP" altLang="en-US" dirty="0" smtClean="0"/>
              <a:t>「③看護の知識や技術の未熟さ」は、「</a:t>
            </a:r>
            <a:r>
              <a:rPr kumimoji="1" lang="en-US" altLang="ja-JP" dirty="0" smtClean="0"/>
              <a:t>20</a:t>
            </a:r>
            <a:r>
              <a:rPr kumimoji="1" lang="ja-JP" altLang="en-US" dirty="0" smtClean="0"/>
              <a:t>～</a:t>
            </a:r>
            <a:r>
              <a:rPr kumimoji="1" lang="en-US" altLang="ja-JP" dirty="0" smtClean="0"/>
              <a:t>24</a:t>
            </a:r>
            <a:r>
              <a:rPr kumimoji="1" lang="ja-JP" altLang="en-US" dirty="0" smtClean="0"/>
              <a:t>歳」</a:t>
            </a:r>
            <a:r>
              <a:rPr kumimoji="1" lang="en-US" altLang="ja-JP" dirty="0" smtClean="0"/>
              <a:t>56.2</a:t>
            </a:r>
            <a:r>
              <a:rPr kumimoji="1" lang="ja-JP" altLang="en-US" dirty="0" smtClean="0"/>
              <a:t>％と前回調査同様に突出して高く、以下「</a:t>
            </a:r>
            <a:r>
              <a:rPr kumimoji="1" lang="en-US" altLang="ja-JP" dirty="0" smtClean="0"/>
              <a:t>25</a:t>
            </a:r>
            <a:r>
              <a:rPr kumimoji="1" lang="ja-JP" altLang="en-US" dirty="0" smtClean="0"/>
              <a:t>～</a:t>
            </a:r>
            <a:r>
              <a:rPr kumimoji="1" lang="en-US" altLang="ja-JP" dirty="0" smtClean="0"/>
              <a:t>29</a:t>
            </a:r>
            <a:r>
              <a:rPr kumimoji="1" lang="ja-JP" altLang="en-US" dirty="0" smtClean="0"/>
              <a:t>歳」</a:t>
            </a:r>
            <a:r>
              <a:rPr kumimoji="1" lang="en-US" altLang="ja-JP" dirty="0" smtClean="0"/>
              <a:t>41.0</a:t>
            </a:r>
            <a:r>
              <a:rPr kumimoji="1" lang="ja-JP" altLang="en-US" dirty="0" smtClean="0"/>
              <a:t>％、「</a:t>
            </a:r>
            <a:r>
              <a:rPr kumimoji="1" lang="en-US" altLang="ja-JP" dirty="0" smtClean="0"/>
              <a:t>30</a:t>
            </a:r>
            <a:r>
              <a:rPr kumimoji="1" lang="ja-JP" altLang="en-US" dirty="0" smtClean="0"/>
              <a:t>～</a:t>
            </a:r>
            <a:r>
              <a:rPr kumimoji="1" lang="en-US" altLang="ja-JP" dirty="0" smtClean="0"/>
              <a:t>34</a:t>
            </a:r>
            <a:r>
              <a:rPr kumimoji="1" lang="ja-JP" altLang="en-US" dirty="0" smtClean="0"/>
              <a:t>歳」</a:t>
            </a:r>
            <a:r>
              <a:rPr kumimoji="1" lang="en-US" altLang="ja-JP" dirty="0" smtClean="0"/>
              <a:t>37.8</a:t>
            </a:r>
            <a:r>
              <a:rPr kumimoji="1" lang="ja-JP" altLang="en-US" dirty="0" smtClean="0"/>
              <a:t>％と年齢とともに減少しています。</a:t>
            </a:r>
            <a:endParaRPr kumimoji="1" lang="en-US" altLang="ja-JP" dirty="0" smtClean="0"/>
          </a:p>
          <a:p>
            <a:r>
              <a:rPr kumimoji="1" lang="ja-JP" altLang="en-US" dirty="0" smtClean="0"/>
              <a:t>これらの結果をみると、医療・看護事故の根本的な要因として、人手不足による多忙さや過重労働があることが明らかです。</a:t>
            </a:r>
            <a:endParaRPr kumimoji="1" lang="en-US" altLang="ja-JP" dirty="0" smtClean="0"/>
          </a:p>
          <a:p>
            <a:r>
              <a:rPr kumimoji="1" lang="ja-JP" altLang="en-US" dirty="0" smtClean="0"/>
              <a:t>また、若手職員を育成していけるだけの人員体制の確保、職場環境の改善も喫緊の課題ということがよくわかります。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34</a:t>
            </a:fld>
            <a:endParaRPr kumimoji="1" lang="ja-JP" altLang="en-US"/>
          </a:p>
        </p:txBody>
      </p:sp>
    </p:spTree>
    <p:extLst>
      <p:ext uri="{BB962C8B-B14F-4D97-AF65-F5344CB8AC3E}">
        <p14:creationId xmlns:p14="http://schemas.microsoft.com/office/powerpoint/2010/main" val="1061260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メンタル不調についてです。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35</a:t>
            </a:fld>
            <a:endParaRPr kumimoji="1" lang="ja-JP" altLang="en-US"/>
          </a:p>
        </p:txBody>
      </p:sp>
    </p:spTree>
    <p:extLst>
      <p:ext uri="{BB962C8B-B14F-4D97-AF65-F5344CB8AC3E}">
        <p14:creationId xmlns:p14="http://schemas.microsoft.com/office/powerpoint/2010/main" val="1658565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「あなたの職場にメンタル障害で休んだり治療を受けている職員がいますか」との問いに対して</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28.5</a:t>
            </a:r>
            <a:r>
              <a:rPr kumimoji="1" lang="ja-JP" altLang="ja-JP" sz="1200" kern="1200" dirty="0" smtClean="0">
                <a:solidFill>
                  <a:schemeClr val="tx1"/>
                </a:solidFill>
                <a:effectLst/>
                <a:latin typeface="+mn-lt"/>
                <a:ea typeface="+mn-ea"/>
                <a:cs typeface="+mn-cs"/>
              </a:rPr>
              <a:t>％が「いる」と答えてい</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「いない」が</a:t>
            </a:r>
            <a:r>
              <a:rPr kumimoji="1" lang="en-US" altLang="ja-JP" sz="1200" kern="1200" dirty="0" smtClean="0">
                <a:solidFill>
                  <a:schemeClr val="tx1"/>
                </a:solidFill>
                <a:effectLst/>
                <a:latin typeface="+mn-lt"/>
                <a:ea typeface="+mn-ea"/>
                <a:cs typeface="+mn-cs"/>
              </a:rPr>
              <a:t>39.7</a:t>
            </a:r>
            <a:r>
              <a:rPr kumimoji="1" lang="ja-JP" altLang="ja-JP" sz="1200" kern="1200" dirty="0" smtClean="0">
                <a:solidFill>
                  <a:schemeClr val="tx1"/>
                </a:solidFill>
                <a:effectLst/>
                <a:latin typeface="+mn-lt"/>
                <a:ea typeface="+mn-ea"/>
                <a:cs typeface="+mn-cs"/>
              </a:rPr>
              <a:t>％で</a:t>
            </a:r>
            <a:r>
              <a:rPr kumimoji="1" lang="ja-JP" altLang="en-US" sz="1200" kern="1200" dirty="0" smtClean="0">
                <a:solidFill>
                  <a:schemeClr val="tx1"/>
                </a:solidFill>
                <a:effectLst/>
                <a:latin typeface="+mn-lt"/>
                <a:ea typeface="+mn-ea"/>
                <a:cs typeface="+mn-cs"/>
              </a:rPr>
              <a:t>す</a:t>
            </a:r>
            <a:r>
              <a:rPr kumimoji="1" lang="ja-JP" altLang="ja-JP" sz="1200" kern="1200" dirty="0" smtClean="0">
                <a:solidFill>
                  <a:schemeClr val="tx1"/>
                </a:solidFill>
                <a:effectLst/>
                <a:latin typeface="+mn-lt"/>
                <a:ea typeface="+mn-ea"/>
                <a:cs typeface="+mn-cs"/>
              </a:rPr>
              <a:t>が</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「わからない」も</a:t>
            </a:r>
            <a:r>
              <a:rPr kumimoji="1" lang="en-US" altLang="ja-JP" sz="1200" kern="1200" dirty="0" smtClean="0">
                <a:solidFill>
                  <a:schemeClr val="tx1"/>
                </a:solidFill>
                <a:effectLst/>
                <a:latin typeface="+mn-lt"/>
                <a:ea typeface="+mn-ea"/>
                <a:cs typeface="+mn-cs"/>
              </a:rPr>
              <a:t>30.3</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いました</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　回答者の約</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割が</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メンタル障害で休んだり治療を受けている職員がいる職場で働いていることにな</a:t>
            </a:r>
            <a:r>
              <a:rPr kumimoji="1" lang="ja-JP" altLang="en-US" sz="1200" kern="1200" dirty="0" smtClean="0">
                <a:solidFill>
                  <a:schemeClr val="tx1"/>
                </a:solidFill>
                <a:effectLst/>
                <a:latin typeface="+mn-lt"/>
                <a:ea typeface="+mn-ea"/>
                <a:cs typeface="+mn-cs"/>
              </a:rPr>
              <a:t>ります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一方</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職場の仲間がメンタル障害に</a:t>
            </a:r>
            <a:r>
              <a:rPr kumimoji="1" lang="ja-JP" altLang="en-US" sz="1200" kern="1200" dirty="0" smtClean="0">
                <a:solidFill>
                  <a:schemeClr val="tx1"/>
                </a:solidFill>
                <a:effectLst/>
                <a:latin typeface="+mn-lt"/>
                <a:ea typeface="+mn-ea"/>
                <a:cs typeface="+mn-cs"/>
              </a:rPr>
              <a:t>罹患</a:t>
            </a:r>
            <a:r>
              <a:rPr kumimoji="1" lang="ja-JP" altLang="ja-JP" sz="1200" kern="1200" dirty="0" smtClean="0">
                <a:solidFill>
                  <a:schemeClr val="tx1"/>
                </a:solidFill>
                <a:effectLst/>
                <a:latin typeface="+mn-lt"/>
                <a:ea typeface="+mn-ea"/>
                <a:cs typeface="+mn-cs"/>
              </a:rPr>
              <a:t>しているか「わからない」職員が約</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割もおり</a:t>
            </a:r>
            <a:r>
              <a:rPr kumimoji="1" lang="ja-JP" altLang="en-US" sz="1200" kern="1200" dirty="0" smtClean="0">
                <a:solidFill>
                  <a:schemeClr val="tx1"/>
                </a:solidFill>
                <a:effectLst/>
                <a:latin typeface="+mn-lt"/>
                <a:ea typeface="+mn-ea"/>
                <a:cs typeface="+mn-cs"/>
              </a:rPr>
              <a:t>、忙しい現場実態</a:t>
            </a:r>
            <a:r>
              <a:rPr kumimoji="1" lang="ja-JP" altLang="ja-JP" sz="1200" kern="1200" dirty="0" smtClean="0">
                <a:solidFill>
                  <a:schemeClr val="tx1"/>
                </a:solidFill>
                <a:effectLst/>
                <a:latin typeface="+mn-lt"/>
                <a:ea typeface="+mn-ea"/>
                <a:cs typeface="+mn-cs"/>
              </a:rPr>
              <a:t>の</a:t>
            </a:r>
            <a:r>
              <a:rPr kumimoji="1" lang="ja-JP" altLang="en-US" sz="1200" kern="1200" dirty="0" smtClean="0">
                <a:solidFill>
                  <a:schemeClr val="tx1"/>
                </a:solidFill>
                <a:effectLst/>
                <a:latin typeface="+mn-lt"/>
                <a:ea typeface="+mn-ea"/>
                <a:cs typeface="+mn-cs"/>
              </a:rPr>
              <a:t>中で周囲を見渡したり、十分なコミュニケーションを取る余裕さえも奪われている可能性があります。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36</a:t>
            </a:fld>
            <a:endParaRPr kumimoji="1" lang="ja-JP" altLang="en-US"/>
          </a:p>
        </p:txBody>
      </p:sp>
    </p:spTree>
    <p:extLst>
      <p:ext uri="{BB962C8B-B14F-4D97-AF65-F5344CB8AC3E}">
        <p14:creationId xmlns:p14="http://schemas.microsoft.com/office/powerpoint/2010/main" val="1468466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ハラスメントについてです。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37</a:t>
            </a:fld>
            <a:endParaRPr kumimoji="1" lang="ja-JP" altLang="en-US"/>
          </a:p>
        </p:txBody>
      </p:sp>
    </p:spTree>
    <p:extLst>
      <p:ext uri="{BB962C8B-B14F-4D97-AF65-F5344CB8AC3E}">
        <p14:creationId xmlns:p14="http://schemas.microsoft.com/office/powerpoint/2010/main" val="1698093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セクハラを受けることが「よくある」</a:t>
            </a:r>
            <a:r>
              <a:rPr kumimoji="1" lang="en-US" altLang="ja-JP" sz="1200" kern="1200" dirty="0" smtClean="0">
                <a:solidFill>
                  <a:schemeClr val="tx1"/>
                </a:solidFill>
                <a:effectLst/>
                <a:latin typeface="+mn-lt"/>
                <a:ea typeface="+mn-ea"/>
                <a:cs typeface="+mn-cs"/>
              </a:rPr>
              <a:t>0.8</a:t>
            </a:r>
            <a:r>
              <a:rPr kumimoji="1" lang="ja-JP" altLang="ja-JP" sz="1200" kern="1200" dirty="0" smtClean="0">
                <a:solidFill>
                  <a:schemeClr val="tx1"/>
                </a:solidFill>
                <a:effectLst/>
                <a:latin typeface="+mn-lt"/>
                <a:ea typeface="+mn-ea"/>
                <a:cs typeface="+mn-cs"/>
              </a:rPr>
              <a:t>％と</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「ときどきある」</a:t>
            </a:r>
            <a:r>
              <a:rPr kumimoji="1" lang="en-US" altLang="ja-JP" sz="1200" kern="1200" dirty="0" smtClean="0">
                <a:solidFill>
                  <a:schemeClr val="tx1"/>
                </a:solidFill>
                <a:effectLst/>
                <a:latin typeface="+mn-lt"/>
                <a:ea typeface="+mn-ea"/>
                <a:cs typeface="+mn-cs"/>
              </a:rPr>
              <a:t>10.8</a:t>
            </a:r>
            <a:r>
              <a:rPr kumimoji="1" lang="ja-JP" altLang="ja-JP" sz="1200" kern="1200" dirty="0" smtClean="0">
                <a:solidFill>
                  <a:schemeClr val="tx1"/>
                </a:solidFill>
                <a:effectLst/>
                <a:latin typeface="+mn-lt"/>
                <a:ea typeface="+mn-ea"/>
                <a:cs typeface="+mn-cs"/>
              </a:rPr>
              <a:t>％を合わせると</a:t>
            </a:r>
            <a:r>
              <a:rPr kumimoji="1" lang="en-US" altLang="ja-JP" sz="1200" kern="1200" dirty="0" smtClean="0">
                <a:solidFill>
                  <a:schemeClr val="tx1"/>
                </a:solidFill>
                <a:effectLst/>
                <a:latin typeface="+mn-lt"/>
                <a:ea typeface="+mn-ea"/>
                <a:cs typeface="+mn-cs"/>
              </a:rPr>
              <a:t>11.6</a:t>
            </a:r>
            <a:r>
              <a:rPr kumimoji="1" lang="ja-JP" altLang="ja-JP" sz="1200" kern="1200" dirty="0" smtClean="0">
                <a:solidFill>
                  <a:schemeClr val="tx1"/>
                </a:solidFill>
                <a:effectLst/>
                <a:latin typeface="+mn-lt"/>
                <a:ea typeface="+mn-ea"/>
                <a:cs typeface="+mn-cs"/>
              </a:rPr>
              <a:t>％とな</a:t>
            </a:r>
            <a:r>
              <a:rPr kumimoji="1" lang="ja-JP" altLang="en-US" sz="1200" kern="1200" dirty="0" smtClean="0">
                <a:solidFill>
                  <a:schemeClr val="tx1"/>
                </a:solidFill>
                <a:effectLst/>
                <a:latin typeface="+mn-lt"/>
                <a:ea typeface="+mn-ea"/>
                <a:cs typeface="+mn-cs"/>
              </a:rPr>
              <a:t>ります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セクハラを受けた者に「誰から受けたか」を聞くと</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その割合は「患者」が</a:t>
            </a:r>
            <a:r>
              <a:rPr kumimoji="1" lang="en-US" altLang="ja-JP" sz="1200" kern="1200" dirty="0" smtClean="0">
                <a:solidFill>
                  <a:schemeClr val="tx1"/>
                </a:solidFill>
                <a:effectLst/>
                <a:latin typeface="+mn-lt"/>
                <a:ea typeface="+mn-ea"/>
                <a:cs typeface="+mn-cs"/>
              </a:rPr>
              <a:t>71.5</a:t>
            </a:r>
            <a:r>
              <a:rPr kumimoji="1" lang="ja-JP" altLang="ja-JP" sz="1200" kern="1200" dirty="0" smtClean="0">
                <a:solidFill>
                  <a:schemeClr val="tx1"/>
                </a:solidFill>
                <a:effectLst/>
                <a:latin typeface="+mn-lt"/>
                <a:ea typeface="+mn-ea"/>
                <a:cs typeface="+mn-cs"/>
              </a:rPr>
              <a:t>％と最も多く</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前回同様</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割を超えている。</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次に多いのは「医師」で</a:t>
            </a:r>
            <a:r>
              <a:rPr kumimoji="1" lang="en-US" altLang="ja-JP" sz="1200" kern="1200" dirty="0" smtClean="0">
                <a:solidFill>
                  <a:schemeClr val="tx1"/>
                </a:solidFill>
                <a:effectLst/>
                <a:latin typeface="+mn-lt"/>
                <a:ea typeface="+mn-ea"/>
                <a:cs typeface="+mn-cs"/>
              </a:rPr>
              <a:t>23.3</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でした。</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年齢別にみると</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「患者」からのセクハラは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歳以上」は約</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割であるが</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歳」</a:t>
            </a:r>
            <a:r>
              <a:rPr kumimoji="1" lang="en-US" altLang="ja-JP" sz="1200" kern="1200" dirty="0" smtClean="0">
                <a:solidFill>
                  <a:schemeClr val="tx1"/>
                </a:solidFill>
                <a:effectLst/>
                <a:latin typeface="+mn-lt"/>
                <a:ea typeface="+mn-ea"/>
                <a:cs typeface="+mn-cs"/>
              </a:rPr>
              <a:t>86.3</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29</a:t>
            </a:r>
            <a:r>
              <a:rPr kumimoji="1" lang="ja-JP" altLang="ja-JP" sz="1200" kern="1200" dirty="0" smtClean="0">
                <a:solidFill>
                  <a:schemeClr val="tx1"/>
                </a:solidFill>
                <a:effectLst/>
                <a:latin typeface="+mn-lt"/>
                <a:ea typeface="+mn-ea"/>
                <a:cs typeface="+mn-cs"/>
              </a:rPr>
              <a:t>歳」</a:t>
            </a:r>
            <a:r>
              <a:rPr kumimoji="1" lang="en-US" altLang="ja-JP" sz="1200" kern="1200" dirty="0" smtClean="0">
                <a:solidFill>
                  <a:schemeClr val="tx1"/>
                </a:solidFill>
                <a:effectLst/>
                <a:latin typeface="+mn-lt"/>
                <a:ea typeface="+mn-ea"/>
                <a:cs typeface="+mn-cs"/>
              </a:rPr>
              <a:t>81.0</a:t>
            </a:r>
            <a:r>
              <a:rPr kumimoji="1" lang="ja-JP" altLang="ja-JP" sz="1200" kern="1200" dirty="0" smtClean="0">
                <a:solidFill>
                  <a:schemeClr val="tx1"/>
                </a:solidFill>
                <a:effectLst/>
                <a:latin typeface="+mn-lt"/>
                <a:ea typeface="+mn-ea"/>
                <a:cs typeface="+mn-cs"/>
              </a:rPr>
              <a:t>％と若年層で非常に高い</a:t>
            </a:r>
            <a:r>
              <a:rPr kumimoji="1" lang="ja-JP" altLang="en-US" sz="1200" kern="1200" dirty="0" smtClean="0">
                <a:solidFill>
                  <a:schemeClr val="tx1"/>
                </a:solidFill>
                <a:effectLst/>
                <a:latin typeface="+mn-lt"/>
                <a:ea typeface="+mn-ea"/>
                <a:cs typeface="+mn-cs"/>
              </a:rPr>
              <a:t>結果となりました。</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38</a:t>
            </a:fld>
            <a:endParaRPr kumimoji="1" lang="ja-JP" altLang="en-US"/>
          </a:p>
        </p:txBody>
      </p:sp>
    </p:spTree>
    <p:extLst>
      <p:ext uri="{BB962C8B-B14F-4D97-AF65-F5344CB8AC3E}">
        <p14:creationId xmlns:p14="http://schemas.microsoft.com/office/powerpoint/2010/main" val="1564218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パワハラを受けたことが</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「よくある」</a:t>
            </a:r>
            <a:r>
              <a:rPr kumimoji="1" lang="en-US" altLang="ja-JP" sz="1200" kern="1200" dirty="0" smtClean="0">
                <a:solidFill>
                  <a:schemeClr val="tx1"/>
                </a:solidFill>
                <a:effectLst/>
                <a:latin typeface="+mn-lt"/>
                <a:ea typeface="+mn-ea"/>
                <a:cs typeface="+mn-cs"/>
              </a:rPr>
              <a:t>5.0</a:t>
            </a:r>
            <a:r>
              <a:rPr kumimoji="1" lang="ja-JP" altLang="ja-JP" sz="1200" kern="1200" dirty="0" smtClean="0">
                <a:solidFill>
                  <a:schemeClr val="tx1"/>
                </a:solidFill>
                <a:effectLst/>
                <a:latin typeface="+mn-lt"/>
                <a:ea typeface="+mn-ea"/>
                <a:cs typeface="+mn-cs"/>
              </a:rPr>
              <a:t>％と</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「ときどきある」</a:t>
            </a:r>
            <a:r>
              <a:rPr kumimoji="1" lang="en-US" altLang="ja-JP" sz="1200" kern="1200" dirty="0" smtClean="0">
                <a:solidFill>
                  <a:schemeClr val="tx1"/>
                </a:solidFill>
                <a:effectLst/>
                <a:latin typeface="+mn-lt"/>
                <a:ea typeface="+mn-ea"/>
                <a:cs typeface="+mn-cs"/>
              </a:rPr>
              <a:t>24.0</a:t>
            </a:r>
            <a:r>
              <a:rPr kumimoji="1" lang="ja-JP" altLang="ja-JP" sz="1200" kern="1200" dirty="0" smtClean="0">
                <a:solidFill>
                  <a:schemeClr val="tx1"/>
                </a:solidFill>
                <a:effectLst/>
                <a:latin typeface="+mn-lt"/>
                <a:ea typeface="+mn-ea"/>
                <a:cs typeface="+mn-cs"/>
              </a:rPr>
              <a:t>％を合わせると</a:t>
            </a:r>
            <a:r>
              <a:rPr kumimoji="1" lang="en-US" altLang="ja-JP" sz="1200" kern="1200" dirty="0" smtClean="0">
                <a:solidFill>
                  <a:schemeClr val="tx1"/>
                </a:solidFill>
                <a:effectLst/>
                <a:latin typeface="+mn-lt"/>
                <a:ea typeface="+mn-ea"/>
                <a:cs typeface="+mn-cs"/>
              </a:rPr>
              <a:t>28.9</a:t>
            </a:r>
            <a:r>
              <a:rPr kumimoji="1" lang="ja-JP" altLang="ja-JP" sz="1200" kern="1200" dirty="0" smtClean="0">
                <a:solidFill>
                  <a:schemeClr val="tx1"/>
                </a:solidFill>
                <a:effectLst/>
                <a:latin typeface="+mn-lt"/>
                <a:ea typeface="+mn-ea"/>
                <a:cs typeface="+mn-cs"/>
              </a:rPr>
              <a:t>％にな</a:t>
            </a:r>
            <a:r>
              <a:rPr kumimoji="1" lang="ja-JP" altLang="en-US" sz="1200" kern="1200" dirty="0" smtClean="0">
                <a:solidFill>
                  <a:schemeClr val="tx1"/>
                </a:solidFill>
                <a:effectLst/>
                <a:latin typeface="+mn-lt"/>
                <a:ea typeface="+mn-ea"/>
                <a:cs typeface="+mn-cs"/>
              </a:rPr>
              <a:t>ります</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人に</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人以上がパワハラを受けている職場状況の改善が求められ</a:t>
            </a:r>
            <a:r>
              <a:rPr kumimoji="1" lang="ja-JP" altLang="en-US" sz="1200" kern="1200" dirty="0" smtClean="0">
                <a:solidFill>
                  <a:schemeClr val="tx1"/>
                </a:solidFill>
                <a:effectLst/>
                <a:latin typeface="+mn-lt"/>
                <a:ea typeface="+mn-ea"/>
                <a:cs typeface="+mn-cs"/>
              </a:rPr>
              <a:t>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パワハラを受けた者にその相手を聞くと</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「看護部門の上司」が</a:t>
            </a:r>
            <a:r>
              <a:rPr kumimoji="1" lang="en-US" altLang="ja-JP" sz="1200" kern="1200" dirty="0" smtClean="0">
                <a:solidFill>
                  <a:schemeClr val="tx1"/>
                </a:solidFill>
                <a:effectLst/>
                <a:latin typeface="+mn-lt"/>
                <a:ea typeface="+mn-ea"/>
                <a:cs typeface="+mn-cs"/>
              </a:rPr>
              <a:t>57.9</a:t>
            </a:r>
            <a:r>
              <a:rPr kumimoji="1" lang="ja-JP" altLang="ja-JP" sz="1200" kern="1200" dirty="0" smtClean="0">
                <a:solidFill>
                  <a:schemeClr val="tx1"/>
                </a:solidFill>
                <a:effectLst/>
                <a:latin typeface="+mn-lt"/>
                <a:ea typeface="+mn-ea"/>
                <a:cs typeface="+mn-cs"/>
              </a:rPr>
              <a:t>％と最も多く</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次いで「医師」</a:t>
            </a:r>
            <a:r>
              <a:rPr kumimoji="1" lang="en-US" altLang="ja-JP" sz="1200" kern="1200" dirty="0" smtClean="0">
                <a:solidFill>
                  <a:schemeClr val="tx1"/>
                </a:solidFill>
                <a:effectLst/>
                <a:latin typeface="+mn-lt"/>
                <a:ea typeface="+mn-ea"/>
                <a:cs typeface="+mn-cs"/>
              </a:rPr>
              <a:t>41.2</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「同僚」</a:t>
            </a:r>
            <a:r>
              <a:rPr kumimoji="1" lang="en-US" altLang="ja-JP" sz="1200" kern="1200" dirty="0" smtClean="0">
                <a:solidFill>
                  <a:schemeClr val="tx1"/>
                </a:solidFill>
                <a:effectLst/>
                <a:latin typeface="+mn-lt"/>
                <a:ea typeface="+mn-ea"/>
                <a:cs typeface="+mn-cs"/>
              </a:rPr>
              <a:t>18.4</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「患者」</a:t>
            </a:r>
            <a:r>
              <a:rPr kumimoji="1" lang="en-US" altLang="ja-JP" sz="1200" kern="1200" dirty="0" smtClean="0">
                <a:solidFill>
                  <a:schemeClr val="tx1"/>
                </a:solidFill>
                <a:effectLst/>
                <a:latin typeface="+mn-lt"/>
                <a:ea typeface="+mn-ea"/>
                <a:cs typeface="+mn-cs"/>
              </a:rPr>
              <a:t>17.0</a:t>
            </a:r>
            <a:r>
              <a:rPr kumimoji="1" lang="ja-JP" altLang="ja-JP" sz="1200" kern="1200" dirty="0" smtClean="0">
                <a:solidFill>
                  <a:schemeClr val="tx1"/>
                </a:solidFill>
                <a:effectLst/>
                <a:latin typeface="+mn-lt"/>
                <a:ea typeface="+mn-ea"/>
                <a:cs typeface="+mn-cs"/>
              </a:rPr>
              <a:t>％の順</a:t>
            </a:r>
            <a:r>
              <a:rPr kumimoji="1" lang="ja-JP" altLang="en-US" sz="1200" kern="1200" dirty="0" smtClean="0">
                <a:solidFill>
                  <a:schemeClr val="tx1"/>
                </a:solidFill>
                <a:effectLst/>
                <a:latin typeface="+mn-lt"/>
                <a:ea typeface="+mn-ea"/>
                <a:cs typeface="+mn-cs"/>
              </a:rPr>
              <a:t>でした。</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また「看護部門の上司」からのパワハラは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40</a:t>
            </a:r>
            <a:r>
              <a:rPr kumimoji="1" lang="ja-JP" altLang="ja-JP" sz="1200" kern="1200" dirty="0" smtClean="0">
                <a:solidFill>
                  <a:schemeClr val="tx1"/>
                </a:solidFill>
                <a:effectLst/>
                <a:latin typeface="+mn-lt"/>
                <a:ea typeface="+mn-ea"/>
                <a:cs typeface="+mn-cs"/>
              </a:rPr>
              <a:t>歳代以上」では</a:t>
            </a:r>
            <a:r>
              <a:rPr kumimoji="1" lang="en-US" altLang="ja-JP" sz="1200" kern="1200" dirty="0" smtClean="0">
                <a:solidFill>
                  <a:schemeClr val="tx1"/>
                </a:solidFill>
                <a:effectLst/>
                <a:latin typeface="+mn-lt"/>
                <a:ea typeface="+mn-ea"/>
                <a:cs typeface="+mn-cs"/>
              </a:rPr>
              <a:t>49.3</a:t>
            </a:r>
            <a:r>
              <a:rPr kumimoji="1" lang="ja-JP" altLang="ja-JP" sz="1200" kern="1200" dirty="0" smtClean="0">
                <a:solidFill>
                  <a:schemeClr val="tx1"/>
                </a:solidFill>
                <a:effectLst/>
                <a:latin typeface="+mn-lt"/>
                <a:ea typeface="+mn-ea"/>
                <a:cs typeface="+mn-cs"/>
              </a:rPr>
              <a:t>％で</a:t>
            </a:r>
            <a:r>
              <a:rPr kumimoji="1" lang="ja-JP" altLang="en-US" sz="1200" kern="1200" dirty="0" smtClean="0">
                <a:solidFill>
                  <a:schemeClr val="tx1"/>
                </a:solidFill>
                <a:effectLst/>
                <a:latin typeface="+mn-lt"/>
                <a:ea typeface="+mn-ea"/>
                <a:cs typeface="+mn-cs"/>
              </a:rPr>
              <a:t>したが、</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29</a:t>
            </a:r>
            <a:r>
              <a:rPr kumimoji="1" lang="ja-JP" altLang="ja-JP" sz="1200" kern="1200" dirty="0" smtClean="0">
                <a:solidFill>
                  <a:schemeClr val="tx1"/>
                </a:solidFill>
                <a:effectLst/>
                <a:latin typeface="+mn-lt"/>
                <a:ea typeface="+mn-ea"/>
                <a:cs typeface="+mn-cs"/>
              </a:rPr>
              <a:t>歳」で</a:t>
            </a:r>
            <a:r>
              <a:rPr kumimoji="1" lang="en-US" altLang="ja-JP" sz="1200" kern="1200" dirty="0" smtClean="0">
                <a:solidFill>
                  <a:schemeClr val="tx1"/>
                </a:solidFill>
                <a:effectLst/>
                <a:latin typeface="+mn-lt"/>
                <a:ea typeface="+mn-ea"/>
                <a:cs typeface="+mn-cs"/>
              </a:rPr>
              <a:t>70.6</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歳」</a:t>
            </a:r>
            <a:r>
              <a:rPr kumimoji="1" lang="en-US" altLang="ja-JP" sz="1200" kern="1200" dirty="0" smtClean="0">
                <a:solidFill>
                  <a:schemeClr val="tx1"/>
                </a:solidFill>
                <a:effectLst/>
                <a:latin typeface="+mn-lt"/>
                <a:ea typeface="+mn-ea"/>
                <a:cs typeface="+mn-cs"/>
              </a:rPr>
              <a:t>77.7</a:t>
            </a:r>
            <a:r>
              <a:rPr kumimoji="1" lang="ja-JP" altLang="ja-JP" sz="1200" kern="1200" dirty="0" smtClean="0">
                <a:solidFill>
                  <a:schemeClr val="tx1"/>
                </a:solidFill>
                <a:effectLst/>
                <a:latin typeface="+mn-lt"/>
                <a:ea typeface="+mn-ea"/>
                <a:cs typeface="+mn-cs"/>
              </a:rPr>
              <a:t>％と若年層ほど高くなっており</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若い新入看護師の離職理由になっているとも考えられ</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　</a:t>
            </a:r>
          </a:p>
          <a:p>
            <a:r>
              <a:rPr kumimoji="1" lang="ja-JP" altLang="ja-JP" sz="1200" kern="1200" dirty="0" smtClean="0">
                <a:solidFill>
                  <a:schemeClr val="tx1"/>
                </a:solidFill>
                <a:effectLst/>
                <a:latin typeface="+mn-lt"/>
                <a:ea typeface="+mn-ea"/>
                <a:cs typeface="+mn-cs"/>
              </a:rPr>
              <a:t>安全衛生委員会等も活用し</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事業所全体の問題としてセクハラ</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パワハラ問題に取り組む必要があ</a:t>
            </a:r>
            <a:r>
              <a:rPr kumimoji="1" lang="ja-JP" altLang="en-US" sz="1200" kern="1200" dirty="0" smtClean="0">
                <a:solidFill>
                  <a:schemeClr val="tx1"/>
                </a:solidFill>
                <a:effectLst/>
                <a:latin typeface="+mn-lt"/>
                <a:ea typeface="+mn-ea"/>
                <a:cs typeface="+mn-cs"/>
              </a:rPr>
              <a:t>ります</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39</a:t>
            </a:fld>
            <a:endParaRPr kumimoji="1" lang="ja-JP" altLang="en-US"/>
          </a:p>
        </p:txBody>
      </p:sp>
    </p:spTree>
    <p:extLst>
      <p:ext uri="{BB962C8B-B14F-4D97-AF65-F5344CB8AC3E}">
        <p14:creationId xmlns:p14="http://schemas.microsoft.com/office/powerpoint/2010/main" val="244930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今回は、調査項目の中から、「労働環境」の部分を抽出し、まとめたものを報告をします。</a:t>
            </a:r>
            <a:endParaRPr kumimoji="1" lang="en-US" altLang="ja-JP" dirty="0" smtClean="0"/>
          </a:p>
          <a:p>
            <a:r>
              <a:rPr kumimoji="1" lang="ja-JP" altLang="en-US" dirty="0" smtClean="0"/>
              <a:t>明らかになったのは、「人手不足による過重労働」です。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4</a:t>
            </a:fld>
            <a:endParaRPr kumimoji="1" lang="ja-JP" altLang="en-US"/>
          </a:p>
        </p:txBody>
      </p:sp>
    </p:spTree>
    <p:extLst>
      <p:ext uri="{BB962C8B-B14F-4D97-AF65-F5344CB8AC3E}">
        <p14:creationId xmlns:p14="http://schemas.microsoft.com/office/powerpoint/2010/main" val="1665064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また、マタハラを受けた経験が「ある」という方は、</a:t>
            </a:r>
            <a:r>
              <a:rPr kumimoji="1" lang="en-US" altLang="ja-JP" dirty="0" smtClean="0"/>
              <a:t>10.5</a:t>
            </a:r>
            <a:r>
              <a:rPr kumimoji="1" lang="ja-JP" altLang="en-US" dirty="0" smtClean="0"/>
              <a:t>％となっています。</a:t>
            </a:r>
            <a:endParaRPr kumimoji="1" lang="en-US" altLang="ja-JP" dirty="0" smtClean="0"/>
          </a:p>
          <a:p>
            <a:r>
              <a:rPr kumimoji="1" lang="ja-JP" altLang="en-US" dirty="0" smtClean="0"/>
              <a:t>マタハラを受けた相手は、「看護部門の上司」が</a:t>
            </a:r>
            <a:r>
              <a:rPr kumimoji="1" lang="en-US" altLang="ja-JP" dirty="0" smtClean="0"/>
              <a:t>66.4</a:t>
            </a:r>
            <a:r>
              <a:rPr kumimoji="1" lang="ja-JP" altLang="en-US" dirty="0" smtClean="0"/>
              <a:t>％で最も多く、次いで「同僚」</a:t>
            </a:r>
            <a:r>
              <a:rPr kumimoji="1" lang="en-US" altLang="ja-JP" dirty="0" smtClean="0"/>
              <a:t>34.1</a:t>
            </a:r>
            <a:r>
              <a:rPr kumimoji="1" lang="ja-JP" altLang="en-US" dirty="0" smtClean="0"/>
              <a:t>％です。</a:t>
            </a:r>
            <a:endParaRPr kumimoji="1" lang="en-US" altLang="ja-JP" dirty="0" smtClean="0"/>
          </a:p>
          <a:p>
            <a:r>
              <a:rPr kumimoji="1" lang="ja-JP" altLang="en-US" dirty="0" smtClean="0"/>
              <a:t>具体的内容の記載では、「貴方が妊娠したことで周りに迷惑がかかる」「戦力外」と言われた。体調が悪くても休めず、結果流産した。など、とてもつらい経験が書かれていました。</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祝福されて当然の新しいいのちが、ハラスメントの対象となっている実態は、とても深刻な問題であり、許されることではありません。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40</a:t>
            </a:fld>
            <a:endParaRPr kumimoji="1" lang="ja-JP" altLang="en-US"/>
          </a:p>
        </p:txBody>
      </p:sp>
    </p:spTree>
    <p:extLst>
      <p:ext uri="{BB962C8B-B14F-4D97-AF65-F5344CB8AC3E}">
        <p14:creationId xmlns:p14="http://schemas.microsoft.com/office/powerpoint/2010/main" val="2638183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まとめです。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41</a:t>
            </a:fld>
            <a:endParaRPr kumimoji="1" lang="ja-JP" altLang="en-US"/>
          </a:p>
        </p:txBody>
      </p:sp>
    </p:spTree>
    <p:extLst>
      <p:ext uri="{BB962C8B-B14F-4D97-AF65-F5344CB8AC3E}">
        <p14:creationId xmlns:p14="http://schemas.microsoft.com/office/powerpoint/2010/main" val="31562954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調査結果から、看護職場の人手不足と過重負担は依然深刻であり、過酷な実態が明らかになりました。</a:t>
            </a:r>
            <a:endParaRPr kumimoji="1" lang="en-US" altLang="ja-JP" dirty="0" smtClean="0"/>
          </a:p>
          <a:p>
            <a:r>
              <a:rPr kumimoji="1" lang="ja-JP" altLang="en-US" dirty="0" smtClean="0"/>
              <a:t>この間の運動で、勤務環境改善支援センターの全県設置や勤務環境改善のためのガイドラインの策定、基金設立、初めて実施された厚労省の「病院調査」など改善面はあったものの、現場実態の改善には至っていません。</a:t>
            </a:r>
            <a:endParaRPr kumimoji="1" lang="en-US" altLang="ja-JP" dirty="0" smtClean="0"/>
          </a:p>
          <a:p>
            <a:r>
              <a:rPr kumimoji="1" lang="ja-JP" altLang="en-US" dirty="0" smtClean="0"/>
              <a:t>働き続けられる勤務環境整備のためには、法的な規制を設けさせることが必要です。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42</a:t>
            </a:fld>
            <a:endParaRPr kumimoji="1" lang="ja-JP" altLang="en-US"/>
          </a:p>
        </p:txBody>
      </p:sp>
    </p:spTree>
    <p:extLst>
      <p:ext uri="{BB962C8B-B14F-4D97-AF65-F5344CB8AC3E}">
        <p14:creationId xmlns:p14="http://schemas.microsoft.com/office/powerpoint/2010/main" val="8681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このままでは、安全安心な医療・看護の提供が危ぶまれる、本当に深刻な事態です。</a:t>
            </a:r>
            <a:endParaRPr kumimoji="1" lang="en-US" altLang="ja-JP" dirty="0" smtClean="0"/>
          </a:p>
          <a:p>
            <a:r>
              <a:rPr kumimoji="1" lang="ja-JP" altLang="en-US" dirty="0" smtClean="0"/>
              <a:t>自分や一緒に働く仲間のために、そして大切な患者さん・利用者さんのために、現場の実態を世間に広めましょう。</a:t>
            </a:r>
            <a:endParaRPr kumimoji="1" lang="en-US" altLang="ja-JP" dirty="0" smtClean="0"/>
          </a:p>
          <a:p>
            <a:r>
              <a:rPr kumimoji="1" lang="ja-JP" altLang="en-US" dirty="0" smtClean="0"/>
              <a:t>声には大きな力があります。</a:t>
            </a:r>
            <a:endParaRPr kumimoji="1" lang="en-US" altLang="ja-JP" dirty="0" smtClean="0"/>
          </a:p>
          <a:p>
            <a:r>
              <a:rPr kumimoji="1" lang="ja-JP" altLang="en-US" dirty="0" smtClean="0"/>
              <a:t>わたしたちの先輩たちは白衣で地域に出て、実態を声にあげ、</a:t>
            </a:r>
            <a:r>
              <a:rPr kumimoji="1" lang="en-US" altLang="ja-JP" dirty="0" smtClean="0"/>
              <a:t>540</a:t>
            </a:r>
            <a:r>
              <a:rPr kumimoji="1" lang="ja-JP" altLang="en-US" dirty="0" smtClean="0"/>
              <a:t>万筆もの署名を集めて「看護師確保法」を制定させました。</a:t>
            </a:r>
            <a:endParaRPr kumimoji="1" lang="en-US" altLang="ja-JP" dirty="0" smtClean="0"/>
          </a:p>
          <a:p>
            <a:r>
              <a:rPr kumimoji="1" lang="ja-JP" altLang="en-US" dirty="0" smtClean="0"/>
              <a:t>全国で力をあわせて行動をおこせば、この大変な状況を変えることは可能です。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43</a:t>
            </a:fld>
            <a:endParaRPr kumimoji="1" lang="ja-JP" altLang="en-US"/>
          </a:p>
        </p:txBody>
      </p:sp>
    </p:spTree>
    <p:extLst>
      <p:ext uri="{BB962C8B-B14F-4D97-AF65-F5344CB8AC3E}">
        <p14:creationId xmlns:p14="http://schemas.microsoft.com/office/powerpoint/2010/main" val="2030548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日本医労連は</a:t>
            </a:r>
            <a:r>
              <a:rPr kumimoji="1" lang="en-US" altLang="ja-JP" dirty="0" smtClean="0"/>
              <a:t>2014</a:t>
            </a:r>
            <a:r>
              <a:rPr kumimoji="1" lang="ja-JP" altLang="en-US" dirty="0" smtClean="0"/>
              <a:t>年</a:t>
            </a:r>
            <a:r>
              <a:rPr kumimoji="1" lang="en-US" altLang="ja-JP" dirty="0" smtClean="0"/>
              <a:t>9</a:t>
            </a:r>
            <a:r>
              <a:rPr kumimoji="1" lang="ja-JP" altLang="en-US" dirty="0" smtClean="0"/>
              <a:t>月に「めざすべき看護体制の提言」を発表しました。</a:t>
            </a:r>
            <a:endParaRPr kumimoji="1" lang="en-US" altLang="ja-JP" dirty="0" smtClean="0"/>
          </a:p>
          <a:p>
            <a:r>
              <a:rPr kumimoji="1" lang="ja-JP" altLang="en-US" dirty="0" smtClean="0"/>
              <a:t>「病棟」についての記載から一部抜粋して読み上げます。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（スライドの通り読み上げる。次スライドあり。）</a:t>
            </a:r>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44</a:t>
            </a:fld>
            <a:endParaRPr kumimoji="1" lang="ja-JP" altLang="en-US"/>
          </a:p>
        </p:txBody>
      </p:sp>
    </p:spTree>
    <p:extLst>
      <p:ext uri="{BB962C8B-B14F-4D97-AF65-F5344CB8AC3E}">
        <p14:creationId xmlns:p14="http://schemas.microsoft.com/office/powerpoint/2010/main" val="2536002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（スライドの通り読み上げる。次スライドあり。）</a:t>
            </a:r>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45</a:t>
            </a:fld>
            <a:endParaRPr kumimoji="1" lang="ja-JP" altLang="en-US"/>
          </a:p>
        </p:txBody>
      </p:sp>
    </p:spTree>
    <p:extLst>
      <p:ext uri="{BB962C8B-B14F-4D97-AF65-F5344CB8AC3E}">
        <p14:creationId xmlns:p14="http://schemas.microsoft.com/office/powerpoint/2010/main" val="1292926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これらをもとに、休みを保障する指数を計算すると、</a:t>
            </a:r>
            <a:r>
              <a:rPr kumimoji="1" lang="en-US" altLang="ja-JP" dirty="0" smtClean="0"/>
              <a:t>2.39</a:t>
            </a:r>
            <a:r>
              <a:rPr kumimoji="1" lang="ja-JP" altLang="en-US" dirty="0" smtClean="0"/>
              <a:t>になります。</a:t>
            </a:r>
            <a:endParaRPr kumimoji="1" lang="en-US" altLang="ja-JP" dirty="0" smtClean="0"/>
          </a:p>
          <a:p>
            <a:r>
              <a:rPr kumimoji="1" lang="ja-JP" altLang="en-US" dirty="0" smtClean="0"/>
              <a:t>ここから、１看護単位（</a:t>
            </a:r>
            <a:r>
              <a:rPr kumimoji="1" lang="en-US" altLang="ja-JP" dirty="0" smtClean="0"/>
              <a:t>40</a:t>
            </a:r>
            <a:r>
              <a:rPr kumimoji="1" lang="ja-JP" altLang="en-US" dirty="0" smtClean="0"/>
              <a:t>床）の看護職員必要数を計算すると、</a:t>
            </a:r>
            <a:r>
              <a:rPr kumimoji="1" lang="en-US" altLang="ja-JP" dirty="0" smtClean="0"/>
              <a:t>49</a:t>
            </a:r>
            <a:r>
              <a:rPr kumimoji="1" lang="ja-JP" altLang="en-US" dirty="0" smtClean="0"/>
              <a:t>人となります。</a:t>
            </a:r>
            <a:endParaRPr kumimoji="1" lang="en-US" altLang="ja-JP" dirty="0" smtClean="0"/>
          </a:p>
          <a:p>
            <a:r>
              <a:rPr kumimoji="1" lang="ja-JP" altLang="en-US" dirty="0" smtClean="0"/>
              <a:t>厚労省の報告によると、</a:t>
            </a:r>
            <a:r>
              <a:rPr kumimoji="1" lang="en-US" altLang="ja-JP" dirty="0" smtClean="0"/>
              <a:t>2015</a:t>
            </a:r>
            <a:r>
              <a:rPr kumimoji="1" lang="ja-JP" altLang="en-US" dirty="0" smtClean="0"/>
              <a:t>年の医療機能別病床数の合計は</a:t>
            </a:r>
            <a:r>
              <a:rPr kumimoji="1" lang="en-US" altLang="ja-JP" dirty="0" smtClean="0"/>
              <a:t>117</a:t>
            </a:r>
            <a:r>
              <a:rPr kumimoji="1" lang="ja-JP" altLang="en-US" dirty="0" smtClean="0"/>
              <a:t>万</a:t>
            </a:r>
            <a:r>
              <a:rPr kumimoji="1" lang="en-US" altLang="ja-JP" dirty="0" smtClean="0"/>
              <a:t>3,660</a:t>
            </a:r>
            <a:r>
              <a:rPr kumimoji="1" lang="ja-JP" altLang="en-US" dirty="0" smtClean="0"/>
              <a:t>床です。</a:t>
            </a:r>
            <a:endParaRPr kumimoji="1" lang="en-US" altLang="ja-JP" dirty="0" smtClean="0"/>
          </a:p>
          <a:p>
            <a:r>
              <a:rPr kumimoji="1" lang="en-US" altLang="ja-JP" dirty="0" smtClean="0"/>
              <a:t>171</a:t>
            </a:r>
            <a:r>
              <a:rPr kumimoji="1" lang="ja-JP" altLang="en-US" dirty="0" smtClean="0"/>
              <a:t>万床として、全国の看護職員の必要人員数を算出すると、</a:t>
            </a:r>
            <a:r>
              <a:rPr kumimoji="1" lang="en-US" altLang="ja-JP" dirty="0" smtClean="0"/>
              <a:t>210</a:t>
            </a:r>
            <a:r>
              <a:rPr kumimoji="1" lang="ja-JP" altLang="en-US" dirty="0" smtClean="0"/>
              <a:t>万人となります。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46</a:t>
            </a:fld>
            <a:endParaRPr kumimoji="1" lang="ja-JP" altLang="en-US"/>
          </a:p>
        </p:txBody>
      </p:sp>
    </p:spTree>
    <p:extLst>
      <p:ext uri="{BB962C8B-B14F-4D97-AF65-F5344CB8AC3E}">
        <p14:creationId xmlns:p14="http://schemas.microsoft.com/office/powerpoint/2010/main" val="41164538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外来、訪問看護等も合わせると、全体で</a:t>
            </a:r>
            <a:r>
              <a:rPr kumimoji="1" lang="en-US" altLang="ja-JP" dirty="0" smtClean="0"/>
              <a:t>300</a:t>
            </a:r>
            <a:r>
              <a:rPr kumimoji="1" lang="ja-JP" altLang="en-US" dirty="0" smtClean="0"/>
              <a:t>万人必要であり、現状の２倍以上の看護体制が求められます。</a:t>
            </a:r>
            <a:endParaRPr kumimoji="1" lang="en-US" altLang="ja-JP" dirty="0" smtClean="0"/>
          </a:p>
          <a:p>
            <a:r>
              <a:rPr kumimoji="1" lang="ja-JP" altLang="ja-JP" sz="1200" kern="1200" dirty="0" smtClean="0">
                <a:solidFill>
                  <a:schemeClr val="tx1"/>
                </a:solidFill>
                <a:effectLst/>
                <a:latin typeface="+mn-lt"/>
                <a:ea typeface="+mn-ea"/>
                <a:cs typeface="+mn-cs"/>
              </a:rPr>
              <a:t>政府推計で</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、高齢化がピークとなる</a:t>
            </a:r>
            <a:r>
              <a:rPr kumimoji="1" lang="en-US" altLang="ja-JP" sz="1200" kern="1200" dirty="0" smtClean="0">
                <a:solidFill>
                  <a:schemeClr val="tx1"/>
                </a:solidFill>
                <a:effectLst/>
                <a:latin typeface="+mn-lt"/>
                <a:ea typeface="+mn-ea"/>
                <a:cs typeface="+mn-cs"/>
              </a:rPr>
              <a:t>2025</a:t>
            </a:r>
            <a:r>
              <a:rPr kumimoji="1" lang="ja-JP" altLang="ja-JP" sz="1200" kern="1200" dirty="0" smtClean="0">
                <a:solidFill>
                  <a:schemeClr val="tx1"/>
                </a:solidFill>
                <a:effectLst/>
                <a:latin typeface="+mn-lt"/>
                <a:ea typeface="+mn-ea"/>
                <a:cs typeface="+mn-cs"/>
              </a:rPr>
              <a:t>年には看護職員</a:t>
            </a:r>
            <a:r>
              <a:rPr kumimoji="1" lang="en-US" altLang="ja-JP" sz="1200" kern="1200" dirty="0" smtClean="0">
                <a:solidFill>
                  <a:schemeClr val="tx1"/>
                </a:solidFill>
                <a:effectLst/>
                <a:latin typeface="+mn-lt"/>
                <a:ea typeface="+mn-ea"/>
                <a:cs typeface="+mn-cs"/>
              </a:rPr>
              <a:t>200</a:t>
            </a:r>
            <a:r>
              <a:rPr kumimoji="1" lang="ja-JP" altLang="ja-JP" sz="1200" kern="1200" dirty="0" smtClean="0">
                <a:solidFill>
                  <a:schemeClr val="tx1"/>
                </a:solidFill>
                <a:effectLst/>
                <a:latin typeface="+mn-lt"/>
                <a:ea typeface="+mn-ea"/>
                <a:cs typeface="+mn-cs"/>
              </a:rPr>
              <a:t>万人が必要としています</a:t>
            </a:r>
            <a:r>
              <a:rPr kumimoji="1" lang="ja-JP" altLang="en-US" sz="1200" kern="1200" dirty="0" smtClean="0">
                <a:solidFill>
                  <a:schemeClr val="tx1"/>
                </a:solidFill>
                <a:effectLst/>
                <a:latin typeface="+mn-lt"/>
                <a:ea typeface="+mn-ea"/>
                <a:cs typeface="+mn-cs"/>
              </a:rPr>
              <a:t>がそれでも、</a:t>
            </a:r>
            <a:r>
              <a:rPr kumimoji="1" lang="en-US" altLang="ja-JP" sz="1200" kern="1200" dirty="0" smtClean="0">
                <a:solidFill>
                  <a:schemeClr val="tx1"/>
                </a:solidFill>
                <a:effectLst/>
                <a:latin typeface="+mn-lt"/>
                <a:ea typeface="+mn-ea"/>
                <a:cs typeface="+mn-cs"/>
              </a:rPr>
              <a:t>100</a:t>
            </a:r>
            <a:r>
              <a:rPr kumimoji="1" lang="ja-JP" altLang="en-US" sz="1200" kern="1200" dirty="0" smtClean="0">
                <a:solidFill>
                  <a:schemeClr val="tx1"/>
                </a:solidFill>
                <a:effectLst/>
                <a:latin typeface="+mn-lt"/>
                <a:ea typeface="+mn-ea"/>
                <a:cs typeface="+mn-cs"/>
              </a:rPr>
              <a:t>万人足りません。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47</a:t>
            </a:fld>
            <a:endParaRPr kumimoji="1" lang="ja-JP" altLang="en-US"/>
          </a:p>
        </p:txBody>
      </p:sp>
    </p:spTree>
    <p:extLst>
      <p:ext uri="{BB962C8B-B14F-4D97-AF65-F5344CB8AC3E}">
        <p14:creationId xmlns:p14="http://schemas.microsoft.com/office/powerpoint/2010/main" val="31193105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大幅増員・夜勤改善の運動をさらにすすめ、看護職員が健康でいきいきと働き続けられる労働環境の実現を目指して、全国の仲間とで力を合わせて頑張りましょう！</a:t>
            </a:r>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48</a:t>
            </a:fld>
            <a:endParaRPr kumimoji="1" lang="ja-JP" altLang="en-US"/>
          </a:p>
        </p:txBody>
      </p:sp>
    </p:spTree>
    <p:extLst>
      <p:ext uri="{BB962C8B-B14F-4D97-AF65-F5344CB8AC3E}">
        <p14:creationId xmlns:p14="http://schemas.microsoft.com/office/powerpoint/2010/main" val="255045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各設問項目で健康悪化を示すデータはいずれも高値でした。その要因は「人手不足による過重労働」です。</a:t>
            </a:r>
            <a:endParaRPr kumimoji="1" lang="en-US" altLang="ja-JP" dirty="0" smtClean="0"/>
          </a:p>
          <a:p>
            <a:r>
              <a:rPr kumimoji="1" lang="ja-JP" altLang="en-US" dirty="0" smtClean="0"/>
              <a:t>グラフは「１年前に比べた仕事量」を表しており、「大幅に増えた」が</a:t>
            </a:r>
            <a:r>
              <a:rPr kumimoji="1" lang="en-US" altLang="ja-JP" dirty="0" smtClean="0"/>
              <a:t>21.3</a:t>
            </a:r>
            <a:r>
              <a:rPr kumimoji="1" lang="ja-JP" altLang="en-US" dirty="0" smtClean="0"/>
              <a:t>％、「若干増えた」</a:t>
            </a:r>
            <a:r>
              <a:rPr kumimoji="1" lang="en-US" altLang="ja-JP" dirty="0" smtClean="0"/>
              <a:t>36.7</a:t>
            </a:r>
            <a:r>
              <a:rPr kumimoji="1" lang="ja-JP" altLang="en-US" dirty="0" smtClean="0"/>
              <a:t>％。</a:t>
            </a:r>
            <a:endParaRPr kumimoji="1" lang="en-US" altLang="ja-JP" dirty="0" smtClean="0"/>
          </a:p>
          <a:p>
            <a:r>
              <a:rPr kumimoji="1" lang="ja-JP" altLang="en-US" dirty="0" smtClean="0"/>
              <a:t>これらを合わせると「増えた」のは</a:t>
            </a:r>
            <a:r>
              <a:rPr kumimoji="1" lang="en-US" altLang="ja-JP" dirty="0" smtClean="0"/>
              <a:t>58.0</a:t>
            </a:r>
            <a:r>
              <a:rPr kumimoji="1" lang="ja-JP" altLang="en-US" dirty="0" smtClean="0"/>
              <a:t>％。前回調査同様、約６割にのぼりました。</a:t>
            </a:r>
            <a:endParaRPr kumimoji="1" lang="en-US" altLang="ja-JP" dirty="0" smtClean="0"/>
          </a:p>
          <a:p>
            <a:r>
              <a:rPr kumimoji="1" lang="ja-JP" altLang="en-US" dirty="0" smtClean="0"/>
              <a:t>一方、「減った」は、「若干減った」</a:t>
            </a:r>
            <a:r>
              <a:rPr kumimoji="1" lang="en-US" altLang="ja-JP" dirty="0" smtClean="0"/>
              <a:t>4.4</a:t>
            </a:r>
            <a:r>
              <a:rPr kumimoji="1" lang="ja-JP" altLang="en-US" dirty="0" smtClean="0"/>
              <a:t>％と「大幅に減った」</a:t>
            </a:r>
            <a:r>
              <a:rPr kumimoji="1" lang="en-US" altLang="ja-JP" dirty="0" smtClean="0"/>
              <a:t>1.0</a:t>
            </a:r>
            <a:r>
              <a:rPr kumimoji="1" lang="ja-JP" altLang="en-US" dirty="0" smtClean="0"/>
              <a:t>％を合わせても</a:t>
            </a:r>
            <a:r>
              <a:rPr kumimoji="1" lang="en-US" altLang="ja-JP" dirty="0" smtClean="0"/>
              <a:t>5.4</a:t>
            </a:r>
            <a:r>
              <a:rPr kumimoji="1" lang="ja-JP" altLang="en-US" dirty="0" smtClean="0"/>
              <a:t>％にすぎません。</a:t>
            </a:r>
            <a:endParaRPr kumimoji="1" lang="en-US" altLang="ja-JP" dirty="0" smtClean="0"/>
          </a:p>
          <a:p>
            <a:r>
              <a:rPr kumimoji="1" lang="ja-JP" altLang="en-US" dirty="0" smtClean="0"/>
              <a:t>患者の高齢化・重症化、認知症の増加もあり、人手不足を訴える声が多く上がっています。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5</a:t>
            </a:fld>
            <a:endParaRPr kumimoji="1" lang="ja-JP" altLang="en-US"/>
          </a:p>
        </p:txBody>
      </p:sp>
    </p:spTree>
    <p:extLst>
      <p:ext uri="{BB962C8B-B14F-4D97-AF65-F5344CB8AC3E}">
        <p14:creationId xmlns:p14="http://schemas.microsoft.com/office/powerpoint/2010/main" val="49481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「大幅に増えた」を年齢別にみると、「</a:t>
            </a:r>
            <a:r>
              <a:rPr kumimoji="1" lang="en-US" altLang="ja-JP" dirty="0" smtClean="0"/>
              <a:t>20</a:t>
            </a:r>
            <a:r>
              <a:rPr kumimoji="1" lang="ja-JP" altLang="en-US" dirty="0" smtClean="0"/>
              <a:t>～</a:t>
            </a:r>
            <a:r>
              <a:rPr kumimoji="1" lang="en-US" altLang="ja-JP" dirty="0" smtClean="0"/>
              <a:t>24</a:t>
            </a:r>
            <a:r>
              <a:rPr kumimoji="1" lang="ja-JP" altLang="en-US" dirty="0" smtClean="0"/>
              <a:t>歳」</a:t>
            </a:r>
            <a:r>
              <a:rPr kumimoji="1" lang="en-US" altLang="ja-JP" dirty="0" smtClean="0"/>
              <a:t>14.7</a:t>
            </a:r>
            <a:r>
              <a:rPr kumimoji="1" lang="ja-JP" altLang="en-US" dirty="0" smtClean="0"/>
              <a:t>％、「</a:t>
            </a:r>
            <a:r>
              <a:rPr kumimoji="1" lang="en-US" altLang="ja-JP" dirty="0" smtClean="0"/>
              <a:t>25</a:t>
            </a:r>
            <a:r>
              <a:rPr kumimoji="1" lang="ja-JP" altLang="en-US" dirty="0" smtClean="0"/>
              <a:t>～</a:t>
            </a:r>
            <a:r>
              <a:rPr kumimoji="1" lang="en-US" altLang="ja-JP" dirty="0" smtClean="0"/>
              <a:t>29</a:t>
            </a:r>
            <a:r>
              <a:rPr kumimoji="1" lang="ja-JP" altLang="en-US" dirty="0" smtClean="0"/>
              <a:t>歳」</a:t>
            </a:r>
            <a:r>
              <a:rPr kumimoji="1" lang="en-US" altLang="ja-JP" dirty="0" smtClean="0"/>
              <a:t>18.4</a:t>
            </a:r>
            <a:r>
              <a:rPr kumimoji="1" lang="ja-JP" altLang="en-US" dirty="0" smtClean="0"/>
              <a:t>％、「</a:t>
            </a:r>
            <a:r>
              <a:rPr kumimoji="1" lang="en-US" altLang="ja-JP" dirty="0" smtClean="0"/>
              <a:t>30</a:t>
            </a:r>
            <a:r>
              <a:rPr kumimoji="1" lang="ja-JP" altLang="en-US" dirty="0" smtClean="0"/>
              <a:t>～</a:t>
            </a:r>
            <a:r>
              <a:rPr kumimoji="1" lang="en-US" altLang="ja-JP" dirty="0" smtClean="0"/>
              <a:t>34</a:t>
            </a:r>
            <a:r>
              <a:rPr kumimoji="1" lang="ja-JP" altLang="en-US" dirty="0" smtClean="0"/>
              <a:t>歳」</a:t>
            </a:r>
            <a:r>
              <a:rPr kumimoji="1" lang="en-US" altLang="ja-JP" dirty="0" smtClean="0"/>
              <a:t>20.6</a:t>
            </a:r>
            <a:r>
              <a:rPr kumimoji="1" lang="ja-JP" altLang="en-US" dirty="0" smtClean="0"/>
              <a:t>％、「</a:t>
            </a:r>
            <a:r>
              <a:rPr kumimoji="1" lang="en-US" altLang="ja-JP" dirty="0" smtClean="0"/>
              <a:t>35</a:t>
            </a:r>
            <a:r>
              <a:rPr kumimoji="1" lang="ja-JP" altLang="en-US" dirty="0" smtClean="0"/>
              <a:t>～</a:t>
            </a:r>
            <a:r>
              <a:rPr kumimoji="1" lang="en-US" altLang="ja-JP" dirty="0" smtClean="0"/>
              <a:t>39</a:t>
            </a:r>
            <a:r>
              <a:rPr kumimoji="1" lang="ja-JP" altLang="en-US" dirty="0" smtClean="0"/>
              <a:t>歳」</a:t>
            </a:r>
            <a:r>
              <a:rPr kumimoji="1" lang="en-US" altLang="ja-JP" dirty="0" smtClean="0"/>
              <a:t>20.9</a:t>
            </a:r>
            <a:r>
              <a:rPr kumimoji="1" lang="ja-JP" altLang="en-US" dirty="0" smtClean="0"/>
              <a:t>％、「</a:t>
            </a:r>
            <a:r>
              <a:rPr kumimoji="1" lang="en-US" altLang="ja-JP" dirty="0" smtClean="0"/>
              <a:t>40</a:t>
            </a:r>
            <a:r>
              <a:rPr kumimoji="1" lang="ja-JP" altLang="en-US" dirty="0" smtClean="0"/>
              <a:t>～</a:t>
            </a:r>
            <a:r>
              <a:rPr kumimoji="1" lang="en-US" altLang="ja-JP" dirty="0" smtClean="0"/>
              <a:t>49</a:t>
            </a:r>
            <a:r>
              <a:rPr kumimoji="1" lang="ja-JP" altLang="en-US" dirty="0" smtClean="0"/>
              <a:t>歳」</a:t>
            </a:r>
            <a:r>
              <a:rPr kumimoji="1" lang="en-US" altLang="ja-JP" dirty="0" smtClean="0"/>
              <a:t>25.6</a:t>
            </a:r>
            <a:r>
              <a:rPr kumimoji="1" lang="ja-JP" altLang="en-US" dirty="0" smtClean="0"/>
              <a:t>％、「</a:t>
            </a:r>
            <a:r>
              <a:rPr kumimoji="1" lang="en-US" altLang="ja-JP" dirty="0" smtClean="0"/>
              <a:t>50</a:t>
            </a:r>
            <a:r>
              <a:rPr kumimoji="1" lang="ja-JP" altLang="en-US" dirty="0" smtClean="0"/>
              <a:t>～</a:t>
            </a:r>
            <a:r>
              <a:rPr kumimoji="1" lang="en-US" altLang="ja-JP" dirty="0" smtClean="0"/>
              <a:t>59</a:t>
            </a:r>
            <a:r>
              <a:rPr kumimoji="1" lang="ja-JP" altLang="en-US" dirty="0" smtClean="0"/>
              <a:t>歳」</a:t>
            </a:r>
            <a:r>
              <a:rPr kumimoji="1" lang="en-US" altLang="ja-JP" dirty="0" smtClean="0"/>
              <a:t>24.3</a:t>
            </a:r>
            <a:r>
              <a:rPr kumimoji="1" lang="ja-JP" altLang="en-US" dirty="0" smtClean="0"/>
              <a:t>％と、</a:t>
            </a:r>
            <a:r>
              <a:rPr kumimoji="1" lang="en-US" altLang="ja-JP" dirty="0" smtClean="0"/>
              <a:t>40</a:t>
            </a:r>
            <a:r>
              <a:rPr kumimoji="1" lang="ja-JP" altLang="en-US" dirty="0" smtClean="0"/>
              <a:t>歳以上が高率となっています。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6</a:t>
            </a:fld>
            <a:endParaRPr kumimoji="1" lang="ja-JP" altLang="en-US"/>
          </a:p>
        </p:txBody>
      </p:sp>
    </p:spTree>
    <p:extLst>
      <p:ext uri="{BB962C8B-B14F-4D97-AF65-F5344CB8AC3E}">
        <p14:creationId xmlns:p14="http://schemas.microsoft.com/office/powerpoint/2010/main" val="1224361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この結果は、勤続年数でも同様の傾向です。</a:t>
            </a:r>
            <a:endParaRPr kumimoji="1" lang="en-US" altLang="ja-JP" dirty="0" smtClean="0"/>
          </a:p>
          <a:p>
            <a:r>
              <a:rPr kumimoji="1" lang="ja-JP" altLang="en-US" dirty="0" smtClean="0"/>
              <a:t>「大幅に増えた」を継続年数別にみると、「</a:t>
            </a:r>
            <a:r>
              <a:rPr kumimoji="1" lang="en-US" altLang="ja-JP" dirty="0" smtClean="0"/>
              <a:t>1</a:t>
            </a:r>
            <a:r>
              <a:rPr kumimoji="1" lang="ja-JP" altLang="en-US" dirty="0" smtClean="0"/>
              <a:t>～</a:t>
            </a:r>
            <a:r>
              <a:rPr kumimoji="1" lang="en-US" altLang="ja-JP" dirty="0" smtClean="0"/>
              <a:t>3</a:t>
            </a:r>
            <a:r>
              <a:rPr kumimoji="1" lang="ja-JP" altLang="en-US" dirty="0" smtClean="0"/>
              <a:t>年未満」</a:t>
            </a:r>
            <a:r>
              <a:rPr kumimoji="1" lang="en-US" altLang="ja-JP" dirty="0" smtClean="0"/>
              <a:t>16.2</a:t>
            </a:r>
            <a:r>
              <a:rPr kumimoji="1" lang="ja-JP" altLang="en-US" dirty="0" smtClean="0"/>
              <a:t>％、「</a:t>
            </a:r>
            <a:r>
              <a:rPr kumimoji="1" lang="en-US" altLang="ja-JP" dirty="0" smtClean="0"/>
              <a:t>3</a:t>
            </a:r>
            <a:r>
              <a:rPr kumimoji="1" lang="ja-JP" altLang="en-US" dirty="0" smtClean="0"/>
              <a:t>～</a:t>
            </a:r>
            <a:r>
              <a:rPr kumimoji="1" lang="en-US" altLang="ja-JP" dirty="0" smtClean="0"/>
              <a:t>5</a:t>
            </a:r>
            <a:r>
              <a:rPr kumimoji="1" lang="ja-JP" altLang="en-US" dirty="0" smtClean="0"/>
              <a:t>年未満」</a:t>
            </a:r>
            <a:r>
              <a:rPr kumimoji="1" lang="en-US" altLang="ja-JP" dirty="0" smtClean="0"/>
              <a:t>19.2</a:t>
            </a:r>
            <a:r>
              <a:rPr kumimoji="1" lang="ja-JP" altLang="en-US" dirty="0" smtClean="0"/>
              <a:t>％、「</a:t>
            </a:r>
            <a:r>
              <a:rPr kumimoji="1" lang="en-US" altLang="ja-JP" dirty="0" smtClean="0"/>
              <a:t>5</a:t>
            </a:r>
            <a:r>
              <a:rPr kumimoji="1" lang="ja-JP" altLang="en-US" dirty="0" smtClean="0"/>
              <a:t>～</a:t>
            </a:r>
            <a:r>
              <a:rPr kumimoji="1" lang="en-US" altLang="ja-JP" dirty="0" smtClean="0"/>
              <a:t>10</a:t>
            </a:r>
            <a:r>
              <a:rPr kumimoji="1" lang="ja-JP" altLang="en-US" dirty="0" smtClean="0"/>
              <a:t>年未満」</a:t>
            </a:r>
            <a:r>
              <a:rPr kumimoji="1" lang="en-US" altLang="ja-JP" dirty="0" smtClean="0"/>
              <a:t>21.6</a:t>
            </a:r>
            <a:r>
              <a:rPr kumimoji="1" lang="ja-JP" altLang="en-US" dirty="0" smtClean="0"/>
              <a:t>％と勤続年数が増すとともに増加傾向にあります。</a:t>
            </a:r>
            <a:endParaRPr kumimoji="1" lang="en-US" altLang="ja-JP" dirty="0" smtClean="0"/>
          </a:p>
          <a:p>
            <a:r>
              <a:rPr kumimoji="1" lang="ja-JP" altLang="en-US" dirty="0" smtClean="0"/>
              <a:t>勤続年数の短い層が多い職場で、経験豊富なベテラン層に重い負担となっていることがうかがえる結果となりました。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7</a:t>
            </a:fld>
            <a:endParaRPr kumimoji="1" lang="ja-JP" altLang="en-US"/>
          </a:p>
        </p:txBody>
      </p:sp>
    </p:spTree>
    <p:extLst>
      <p:ext uri="{BB962C8B-B14F-4D97-AF65-F5344CB8AC3E}">
        <p14:creationId xmlns:p14="http://schemas.microsoft.com/office/powerpoint/2010/main" val="192845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さらに、勤務形態別に「大幅に増えた」をみると、「日勤のみ」</a:t>
            </a:r>
            <a:r>
              <a:rPr kumimoji="1" lang="en-US" altLang="ja-JP" dirty="0" smtClean="0"/>
              <a:t>14.5</a:t>
            </a:r>
            <a:r>
              <a:rPr kumimoji="1" lang="ja-JP" altLang="en-US" dirty="0" smtClean="0"/>
              <a:t>％に対して、「日勤と当直」</a:t>
            </a:r>
            <a:r>
              <a:rPr kumimoji="1" lang="en-US" altLang="ja-JP" dirty="0" smtClean="0"/>
              <a:t>24.3</a:t>
            </a:r>
            <a:r>
              <a:rPr kumimoji="1" lang="ja-JP" altLang="en-US" dirty="0" smtClean="0"/>
              <a:t>％、「</a:t>
            </a:r>
            <a:r>
              <a:rPr kumimoji="1" lang="en-US" altLang="ja-JP" dirty="0" smtClean="0"/>
              <a:t>3</a:t>
            </a:r>
            <a:r>
              <a:rPr kumimoji="1" lang="ja-JP" altLang="en-US" dirty="0" smtClean="0"/>
              <a:t>交替」</a:t>
            </a:r>
            <a:r>
              <a:rPr kumimoji="1" lang="en-US" altLang="ja-JP" dirty="0" smtClean="0"/>
              <a:t>24.2</a:t>
            </a:r>
            <a:r>
              <a:rPr kumimoji="1" lang="ja-JP" altLang="en-US" dirty="0" smtClean="0"/>
              <a:t>％、「日勤と準夜」</a:t>
            </a:r>
            <a:r>
              <a:rPr kumimoji="1" lang="en-US" altLang="ja-JP" dirty="0" smtClean="0"/>
              <a:t>22.5</a:t>
            </a:r>
            <a:r>
              <a:rPr kumimoji="1" lang="ja-JP" altLang="en-US" dirty="0" smtClean="0"/>
              <a:t>％、「</a:t>
            </a:r>
            <a:r>
              <a:rPr kumimoji="1" lang="en-US" altLang="ja-JP" dirty="0" smtClean="0"/>
              <a:t>2</a:t>
            </a:r>
            <a:r>
              <a:rPr kumimoji="1" lang="ja-JP" altLang="en-US" dirty="0" smtClean="0"/>
              <a:t>交替」</a:t>
            </a:r>
            <a:r>
              <a:rPr kumimoji="1" lang="en-US" altLang="ja-JP" dirty="0" smtClean="0"/>
              <a:t>20.8</a:t>
            </a:r>
            <a:r>
              <a:rPr kumimoji="1" lang="ja-JP" altLang="en-US" dirty="0" smtClean="0"/>
              <a:t>％でした。</a:t>
            </a:r>
            <a:endParaRPr kumimoji="1" lang="en-US" altLang="ja-JP" dirty="0" smtClean="0"/>
          </a:p>
          <a:p>
            <a:r>
              <a:rPr kumimoji="1" lang="ja-JP" altLang="en-US" dirty="0" smtClean="0"/>
              <a:t>夜勤のある勤務形態の仕事量がより増えていることがみてとれる結果となっています。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8</a:t>
            </a:fld>
            <a:endParaRPr kumimoji="1" lang="ja-JP" altLang="en-US"/>
          </a:p>
        </p:txBody>
      </p:sp>
    </p:spTree>
    <p:extLst>
      <p:ext uri="{BB962C8B-B14F-4D97-AF65-F5344CB8AC3E}">
        <p14:creationId xmlns:p14="http://schemas.microsoft.com/office/powerpoint/2010/main" val="3148635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また、看護体制別に「大幅に増えた」をみると、一般病棟の「</a:t>
            </a:r>
            <a:r>
              <a:rPr kumimoji="1" lang="en-US" altLang="ja-JP" dirty="0" smtClean="0"/>
              <a:t>7</a:t>
            </a:r>
            <a:r>
              <a:rPr kumimoji="1" lang="ja-JP" altLang="en-US" dirty="0" smtClean="0"/>
              <a:t>対</a:t>
            </a:r>
            <a:r>
              <a:rPr kumimoji="1" lang="en-US" altLang="ja-JP" dirty="0" smtClean="0"/>
              <a:t>1</a:t>
            </a:r>
            <a:r>
              <a:rPr kumimoji="1" lang="ja-JP" altLang="en-US" dirty="0" smtClean="0"/>
              <a:t>」</a:t>
            </a:r>
            <a:r>
              <a:rPr kumimoji="1" lang="en-US" altLang="ja-JP" dirty="0" smtClean="0"/>
              <a:t>23.4</a:t>
            </a:r>
            <a:r>
              <a:rPr kumimoji="1" lang="ja-JP" altLang="en-US" dirty="0" smtClean="0"/>
              <a:t>％よりも、「</a:t>
            </a:r>
            <a:r>
              <a:rPr kumimoji="1" lang="en-US" altLang="ja-JP" dirty="0" smtClean="0"/>
              <a:t>10</a:t>
            </a:r>
            <a:r>
              <a:rPr kumimoji="1" lang="ja-JP" altLang="en-US" dirty="0" smtClean="0"/>
              <a:t>対</a:t>
            </a:r>
            <a:r>
              <a:rPr kumimoji="1" lang="en-US" altLang="ja-JP" dirty="0" smtClean="0"/>
              <a:t>1</a:t>
            </a:r>
            <a:r>
              <a:rPr kumimoji="1" lang="ja-JP" altLang="en-US" dirty="0" smtClean="0"/>
              <a:t>」</a:t>
            </a:r>
            <a:r>
              <a:rPr kumimoji="1" lang="en-US" altLang="ja-JP" dirty="0" smtClean="0"/>
              <a:t>27.8</a:t>
            </a:r>
            <a:r>
              <a:rPr kumimoji="1" lang="ja-JP" altLang="en-US" dirty="0" smtClean="0"/>
              <a:t>％、「</a:t>
            </a:r>
            <a:r>
              <a:rPr kumimoji="1" lang="en-US" altLang="ja-JP" dirty="0" smtClean="0"/>
              <a:t>13</a:t>
            </a:r>
            <a:r>
              <a:rPr kumimoji="1" lang="ja-JP" altLang="en-US" dirty="0" smtClean="0"/>
              <a:t>対</a:t>
            </a:r>
            <a:r>
              <a:rPr kumimoji="1" lang="en-US" altLang="ja-JP" dirty="0" smtClean="0"/>
              <a:t>1</a:t>
            </a:r>
            <a:r>
              <a:rPr kumimoji="1" lang="ja-JP" altLang="en-US" dirty="0" smtClean="0"/>
              <a:t>」</a:t>
            </a:r>
            <a:r>
              <a:rPr kumimoji="1" lang="en-US" altLang="ja-JP" dirty="0" smtClean="0"/>
              <a:t>28.1</a:t>
            </a:r>
            <a:r>
              <a:rPr kumimoji="1" lang="ja-JP" altLang="en-US" dirty="0" smtClean="0"/>
              <a:t>％、「療養病棟」</a:t>
            </a:r>
            <a:r>
              <a:rPr kumimoji="1" lang="en-US" altLang="ja-JP" dirty="0" smtClean="0"/>
              <a:t>23.9</a:t>
            </a:r>
            <a:r>
              <a:rPr kumimoji="1" lang="ja-JP" altLang="en-US" dirty="0" smtClean="0"/>
              <a:t>％が高率となっています。</a:t>
            </a:r>
            <a:endParaRPr kumimoji="1" lang="en-US" altLang="ja-JP" dirty="0" smtClean="0"/>
          </a:p>
          <a:p>
            <a:r>
              <a:rPr kumimoji="1" lang="ja-JP" altLang="en-US" dirty="0" smtClean="0"/>
              <a:t>配置人数が低く設定されているところは、仕事量がより増加している結果となりました。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030FA57-5DCC-4F24-AA23-C82C61042F57}" type="slidenum">
              <a:rPr kumimoji="1" lang="ja-JP" altLang="en-US" smtClean="0"/>
              <a:t>9</a:t>
            </a:fld>
            <a:endParaRPr kumimoji="1" lang="ja-JP" altLang="en-US"/>
          </a:p>
        </p:txBody>
      </p:sp>
    </p:spTree>
    <p:extLst>
      <p:ext uri="{BB962C8B-B14F-4D97-AF65-F5344CB8AC3E}">
        <p14:creationId xmlns:p14="http://schemas.microsoft.com/office/powerpoint/2010/main" val="40719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83160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C6B4A9-1611-4792-9094-5F34BCA07E0B}" type="datetimeFigureOut">
              <a:rPr lang="en-US" smtClean="0"/>
              <a:t>1/9/2018</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79902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813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A54C80-263E-416B-A8E0-580EDEADCBDC}" type="datetimeFigureOut">
              <a:rPr lang="en-US" smtClean="0"/>
              <a:t>1/9/2018</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02946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3965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2A54C80-263E-416B-A8E0-580EDEADCBDC}" type="datetimeFigureOut">
              <a:rPr lang="en-US" smtClean="0"/>
              <a:t>1/9/2018</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1077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8" name="フッター プレースホルダー 7"/>
          <p:cNvSpPr>
            <a:spLocks noGrp="1"/>
          </p:cNvSpPr>
          <p:nvPr>
            <p:ph type="ftr" sz="quarter" idx="11"/>
          </p:nvPr>
        </p:nvSpPr>
        <p:spPr/>
        <p:txBody>
          <a:bodyPr/>
          <a:lstStyle/>
          <a:p>
            <a:endParaRPr lang="en-US" dirty="0"/>
          </a:p>
        </p:txBody>
      </p:sp>
      <p:sp>
        <p:nvSpPr>
          <p:cNvPr id="9" name="スライド番号プレースホルダー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610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4" name="フッター プレースホルダー 3"/>
          <p:cNvSpPr>
            <a:spLocks noGrp="1"/>
          </p:cNvSpPr>
          <p:nvPr>
            <p:ph type="ftr" sz="quarter" idx="11"/>
          </p:nvPr>
        </p:nvSpPr>
        <p:spPr/>
        <p:txBody>
          <a:bodyPr/>
          <a:lstStyle/>
          <a:p>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589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3" name="フッター プレースホルダー 2"/>
          <p:cNvSpPr>
            <a:spLocks noGrp="1"/>
          </p:cNvSpPr>
          <p:nvPr>
            <p:ph type="ftr" sz="quarter" idx="11"/>
          </p:nvPr>
        </p:nvSpPr>
        <p:spPr/>
        <p:txBody>
          <a:bodyPr/>
          <a:lstStyle/>
          <a:p>
            <a:endParaRPr 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829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2A54C80-263E-416B-A8E0-580EDEADCBDC}" type="datetimeFigureOut">
              <a:rPr lang="en-US" smtClean="0"/>
              <a:t>1/9/2018</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741614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61BEF0D-F0BB-DE4B-95CE-6DB70DBA9567}" type="datetimeFigureOut">
              <a:rPr lang="en-US" smtClean="0"/>
              <a:pPr/>
              <a:t>1/9/2018</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0213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1/9/2018</a:t>
            </a:fld>
            <a:endParaRPr 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587552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chart" Target="../charts/chart24.xml"/></Relationships>
</file>

<file path=ppt/slides/_rels/slide3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03767" y="2662249"/>
            <a:ext cx="10385709" cy="2505174"/>
          </a:xfrm>
        </p:spPr>
        <p:txBody>
          <a:bodyPr>
            <a:noAutofit/>
          </a:bodyPr>
          <a:lstStyle/>
          <a:p>
            <a:pPr algn="ctr">
              <a:lnSpc>
                <a:spcPct val="100000"/>
              </a:lnSpc>
              <a:spcBef>
                <a:spcPts val="1200"/>
              </a:spcBef>
            </a:pPr>
            <a:r>
              <a:rPr kumimoji="1" lang="ja-JP" altLang="en-US" sz="8800" b="1" dirty="0" smtClean="0">
                <a:solidFill>
                  <a:srgbClr val="002060"/>
                </a:solidFill>
              </a:rPr>
              <a:t>看護職員の労働実態調査結果報告</a:t>
            </a:r>
            <a:endParaRPr kumimoji="1" lang="ja-JP" altLang="en-US" sz="8800" b="1" dirty="0">
              <a:solidFill>
                <a:srgbClr val="002060"/>
              </a:solidFill>
            </a:endParaRPr>
          </a:p>
        </p:txBody>
      </p:sp>
      <p:sp>
        <p:nvSpPr>
          <p:cNvPr id="4" name="サブタイトル 2"/>
          <p:cNvSpPr txBox="1">
            <a:spLocks/>
          </p:cNvSpPr>
          <p:nvPr/>
        </p:nvSpPr>
        <p:spPr>
          <a:xfrm>
            <a:off x="903767" y="1524567"/>
            <a:ext cx="3100184" cy="1137682"/>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lumMod val="75000"/>
                </a:schemeClr>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9pPr>
          </a:lstStyle>
          <a:p>
            <a:pPr algn="ctr">
              <a:lnSpc>
                <a:spcPct val="120000"/>
              </a:lnSpc>
              <a:spcBef>
                <a:spcPts val="0"/>
              </a:spcBef>
            </a:pPr>
            <a:r>
              <a:rPr lang="en-US" altLang="ja-JP" sz="6600" b="1" dirty="0" smtClean="0">
                <a:solidFill>
                  <a:srgbClr val="002060"/>
                </a:solidFill>
                <a:latin typeface="+mj-ea"/>
                <a:ea typeface="+mj-ea"/>
              </a:rPr>
              <a:t>2017</a:t>
            </a:r>
            <a:r>
              <a:rPr lang="ja-JP" altLang="en-US" sz="6600" b="1" dirty="0" smtClean="0">
                <a:solidFill>
                  <a:srgbClr val="002060"/>
                </a:solidFill>
                <a:latin typeface="+mj-ea"/>
                <a:ea typeface="+mj-ea"/>
              </a:rPr>
              <a:t>年</a:t>
            </a:r>
            <a:endParaRPr lang="ja-JP" altLang="en-US" sz="6600" b="1" dirty="0">
              <a:solidFill>
                <a:srgbClr val="002060"/>
              </a:solidFill>
              <a:latin typeface="+mj-ea"/>
              <a:ea typeface="+mj-ea"/>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5657" y="607259"/>
            <a:ext cx="2696266" cy="774975"/>
          </a:xfrm>
          <a:prstGeom prst="rect">
            <a:avLst/>
          </a:prstGeom>
        </p:spPr>
      </p:pic>
    </p:spTree>
    <p:extLst>
      <p:ext uri="{BB962C8B-B14F-4D97-AF65-F5344CB8AC3E}">
        <p14:creationId xmlns:p14="http://schemas.microsoft.com/office/powerpoint/2010/main" val="2494916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6858000"/>
          </a:xfrm>
          <a:solidFill>
            <a:srgbClr val="CCFFFF"/>
          </a:solidFill>
        </p:spPr>
        <p:txBody>
          <a:bodyPr>
            <a:normAutofit/>
          </a:bodyPr>
          <a:lstStyle/>
          <a:p>
            <a:pPr algn="ctr"/>
            <a:r>
              <a:rPr lang="ja-JP" altLang="en-US" sz="10000" b="1" dirty="0" smtClean="0"/>
              <a:t>常態</a:t>
            </a:r>
            <a:r>
              <a:rPr kumimoji="1" lang="ja-JP" altLang="en-US" sz="10000" b="1" dirty="0" smtClean="0"/>
              <a:t>化する</a:t>
            </a:r>
            <a:r>
              <a:rPr kumimoji="1" lang="en-US" altLang="ja-JP" sz="10000" b="1" dirty="0" smtClean="0"/>
              <a:t/>
            </a:r>
            <a:br>
              <a:rPr kumimoji="1" lang="en-US" altLang="ja-JP" sz="10000" b="1" dirty="0" smtClean="0"/>
            </a:br>
            <a:r>
              <a:rPr kumimoji="1" lang="ja-JP" altLang="en-US" sz="12000" b="1" dirty="0" smtClean="0">
                <a:solidFill>
                  <a:srgbClr val="FF0000"/>
                </a:solidFill>
              </a:rPr>
              <a:t>時間外労働</a:t>
            </a:r>
            <a:endParaRPr kumimoji="1" lang="ja-JP" altLang="en-US" sz="12000" b="1" dirty="0">
              <a:solidFill>
                <a:srgbClr val="FF0000"/>
              </a:solidFill>
            </a:endParaRPr>
          </a:p>
        </p:txBody>
      </p:sp>
      <p:sp>
        <p:nvSpPr>
          <p:cNvPr id="5" name="平行四辺形 4"/>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Tree>
    <p:extLst>
      <p:ext uri="{BB962C8B-B14F-4D97-AF65-F5344CB8AC3E}">
        <p14:creationId xmlns:p14="http://schemas.microsoft.com/office/powerpoint/2010/main" val="268149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04456"/>
          </a:xfrm>
        </p:spPr>
        <p:txBody>
          <a:bodyPr/>
          <a:lstStyle/>
          <a:p>
            <a:r>
              <a:rPr kumimoji="1" lang="ja-JP" altLang="en-US" b="1" dirty="0" smtClean="0"/>
              <a:t>「日勤」の時間外労働</a:t>
            </a:r>
            <a:endParaRPr kumimoji="1" lang="ja-JP" altLang="en-US" b="1" dirty="0"/>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312923199"/>
              </p:ext>
            </p:extLst>
          </p:nvPr>
        </p:nvGraphicFramePr>
        <p:xfrm>
          <a:off x="993172" y="1222693"/>
          <a:ext cx="9873301" cy="4352925"/>
        </p:xfrm>
        <a:graphic>
          <a:graphicData uri="http://schemas.openxmlformats.org/drawingml/2006/table">
            <a:tbl>
              <a:tblPr>
                <a:tableStyleId>{C4B1156A-380E-4F78-BDF5-A606A8083BF9}</a:tableStyleId>
              </a:tblPr>
              <a:tblGrid>
                <a:gridCol w="3514096"/>
                <a:gridCol w="3186844"/>
                <a:gridCol w="3172361"/>
              </a:tblGrid>
              <a:tr h="434109">
                <a:tc gridSpan="3">
                  <a:txBody>
                    <a:bodyPr/>
                    <a:lstStyle/>
                    <a:p>
                      <a:pPr algn="l" fontAlgn="ctr"/>
                      <a:r>
                        <a:rPr lang="ja-JP" altLang="en-US" sz="2800" u="none" strike="noStrike" dirty="0" smtClean="0">
                          <a:effectLst/>
                          <a:latin typeface="ＭＳ Ｐゴシック" panose="020B0600070205080204" pitchFamily="50" charset="-128"/>
                          <a:ea typeface="ＭＳ Ｐゴシック" panose="020B0600070205080204" pitchFamily="50" charset="-128"/>
                        </a:rPr>
                        <a:t> </a:t>
                      </a:r>
                      <a:r>
                        <a:rPr lang="zh-TW" altLang="en-US" sz="2800" u="none" strike="noStrike" dirty="0" smtClean="0">
                          <a:effectLst/>
                          <a:latin typeface="ＭＳ Ｐゴシック" panose="020B0600070205080204" pitchFamily="50" charset="-128"/>
                          <a:ea typeface="ＭＳ Ｐゴシック" panose="020B0600070205080204" pitchFamily="50" charset="-128"/>
                        </a:rPr>
                        <a:t>時間外労働</a:t>
                      </a:r>
                      <a:r>
                        <a:rPr lang="ja-JP" altLang="en-US" sz="2800" u="none" strike="noStrike" dirty="0" smtClean="0">
                          <a:effectLst/>
                          <a:latin typeface="ＭＳ Ｐゴシック" panose="020B0600070205080204" pitchFamily="50" charset="-128"/>
                          <a:ea typeface="ＭＳ Ｐゴシック" panose="020B0600070205080204" pitchFamily="50" charset="-128"/>
                        </a:rPr>
                        <a:t>（</a:t>
                      </a:r>
                      <a:r>
                        <a:rPr lang="zh-TW" altLang="en-US" sz="2800" u="none" strike="noStrike" dirty="0" smtClean="0">
                          <a:effectLst/>
                          <a:latin typeface="ＭＳ Ｐゴシック" panose="020B0600070205080204" pitchFamily="50" charset="-128"/>
                          <a:ea typeface="ＭＳ Ｐゴシック" panose="020B0600070205080204" pitchFamily="50" charset="-128"/>
                        </a:rPr>
                        <a:t>日勤</a:t>
                      </a:r>
                      <a:r>
                        <a:rPr lang="ja-JP" altLang="en-US" sz="2800" u="none" strike="noStrike" dirty="0" smtClean="0">
                          <a:effectLst/>
                          <a:latin typeface="ＭＳ Ｐゴシック" panose="020B0600070205080204" pitchFamily="50" charset="-128"/>
                          <a:ea typeface="ＭＳ Ｐゴシック" panose="020B0600070205080204" pitchFamily="50" charset="-128"/>
                        </a:rPr>
                        <a:t>）</a:t>
                      </a:r>
                      <a:endParaRPr lang="zh-TW"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r>
              <a:tr h="434109">
                <a:tc>
                  <a:txBody>
                    <a:bodyPr/>
                    <a:lstStyle/>
                    <a:p>
                      <a:pPr algn="l" fontAlgn="ctr"/>
                      <a:r>
                        <a:rPr lang="ja-JP" altLang="en-US" sz="2800" u="none" strike="noStrike" dirty="0">
                          <a:effectLst/>
                        </a:rPr>
                        <a:t>　</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800" u="none" strike="noStrike" dirty="0">
                          <a:effectLst/>
                        </a:rPr>
                        <a:t>始業</a:t>
                      </a:r>
                      <a:r>
                        <a:rPr lang="ja-JP" altLang="en-US" sz="2800" u="none" strike="noStrike" dirty="0" smtClean="0">
                          <a:effectLst/>
                        </a:rPr>
                        <a:t>時間「前」</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800" u="none" strike="noStrike" dirty="0">
                          <a:effectLst/>
                        </a:rPr>
                        <a:t>終業</a:t>
                      </a:r>
                      <a:r>
                        <a:rPr lang="ja-JP" altLang="en-US" sz="2800" u="none" strike="noStrike" dirty="0" smtClean="0">
                          <a:effectLst/>
                        </a:rPr>
                        <a:t>時間「後」</a:t>
                      </a:r>
                      <a:endParaRPr lang="ja-JP" altLang="en-US" sz="2800" b="0" i="0" u="none" strike="noStrike" dirty="0">
                        <a:solidFill>
                          <a:srgbClr val="000000"/>
                        </a:solidFill>
                        <a:effectLst/>
                        <a:latin typeface="游ゴシック"/>
                      </a:endParaRPr>
                    </a:p>
                  </a:txBody>
                  <a:tcPr marL="9525" marR="9525" marT="9525" marB="0" anchor="ctr"/>
                </a:tc>
              </a:tr>
              <a:tr h="494770">
                <a:tc>
                  <a:txBody>
                    <a:bodyPr/>
                    <a:lstStyle/>
                    <a:p>
                      <a:pPr algn="l" fontAlgn="ctr"/>
                      <a:r>
                        <a:rPr lang="ja-JP" altLang="en-US" sz="2800" u="none" strike="noStrike" dirty="0" smtClean="0">
                          <a:effectLst/>
                        </a:rPr>
                        <a:t> ①</a:t>
                      </a:r>
                      <a:r>
                        <a:rPr lang="ja-JP" altLang="en-US" sz="2800" u="none" strike="noStrike" dirty="0">
                          <a:effectLst/>
                        </a:rPr>
                        <a:t>なし</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20.2%</a:t>
                      </a:r>
                      <a:endParaRPr lang="en-US" altLang="ja-JP" sz="32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a:effectLst/>
                        </a:rPr>
                        <a:t>12.1%</a:t>
                      </a:r>
                      <a:endParaRPr lang="en-US" altLang="ja-JP" sz="3200" b="0" i="0" u="none" strike="noStrike">
                        <a:solidFill>
                          <a:srgbClr val="000000"/>
                        </a:solidFill>
                        <a:effectLst/>
                        <a:latin typeface="游ゴシック"/>
                      </a:endParaRPr>
                    </a:p>
                  </a:txBody>
                  <a:tcPr marL="9525" marR="9525" marT="9525" marB="0" anchor="ctr"/>
                </a:tc>
              </a:tr>
              <a:tr h="494770">
                <a:tc>
                  <a:txBody>
                    <a:bodyPr/>
                    <a:lstStyle/>
                    <a:p>
                      <a:pPr algn="l" fontAlgn="ctr"/>
                      <a:r>
                        <a:rPr lang="ja-JP" altLang="en-US" sz="2800" u="none" strike="noStrike" dirty="0" smtClean="0">
                          <a:effectLst/>
                        </a:rPr>
                        <a:t> ②</a:t>
                      </a:r>
                      <a:r>
                        <a:rPr lang="ja-JP" altLang="en-US" sz="2800" u="none" strike="noStrike" dirty="0">
                          <a:effectLst/>
                        </a:rPr>
                        <a:t>約</a:t>
                      </a:r>
                      <a:r>
                        <a:rPr lang="en-US" altLang="ja-JP" sz="2800" u="none" strike="noStrike" dirty="0">
                          <a:effectLst/>
                        </a:rPr>
                        <a:t>15</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26.7%</a:t>
                      </a:r>
                      <a:endParaRPr lang="en-US" altLang="ja-JP" sz="32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14.0%</a:t>
                      </a:r>
                      <a:endParaRPr lang="en-US" altLang="ja-JP" sz="3200" b="0" i="0" u="none" strike="noStrike" dirty="0">
                        <a:solidFill>
                          <a:srgbClr val="000000"/>
                        </a:solidFill>
                        <a:effectLst/>
                        <a:latin typeface="游ゴシック"/>
                      </a:endParaRPr>
                    </a:p>
                  </a:txBody>
                  <a:tcPr marL="9525" marR="9525" marT="9525" marB="0" anchor="ctr"/>
                </a:tc>
              </a:tr>
              <a:tr h="494770">
                <a:tc>
                  <a:txBody>
                    <a:bodyPr/>
                    <a:lstStyle/>
                    <a:p>
                      <a:pPr algn="l" fontAlgn="ctr"/>
                      <a:r>
                        <a:rPr lang="ja-JP" altLang="en-US" sz="2800" u="none" strike="noStrike" dirty="0" smtClean="0">
                          <a:effectLst/>
                        </a:rPr>
                        <a:t> ③</a:t>
                      </a:r>
                      <a:r>
                        <a:rPr lang="ja-JP" altLang="en-US" sz="2800" u="none" strike="noStrike" dirty="0">
                          <a:effectLst/>
                        </a:rPr>
                        <a:t>約</a:t>
                      </a:r>
                      <a:r>
                        <a:rPr lang="en-US" altLang="ja-JP" sz="2800" u="none" strike="noStrike" dirty="0">
                          <a:effectLst/>
                        </a:rPr>
                        <a:t>30</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33.9%</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c>
                  <a:txBody>
                    <a:bodyPr/>
                    <a:lstStyle/>
                    <a:p>
                      <a:pPr algn="ctr" fontAlgn="ctr"/>
                      <a:r>
                        <a:rPr lang="en-US" altLang="ja-JP" sz="3200" u="none" strike="noStrike" dirty="0">
                          <a:effectLst/>
                        </a:rPr>
                        <a:t>21.8%</a:t>
                      </a:r>
                      <a:endParaRPr lang="en-US" altLang="ja-JP" sz="3200" b="0" i="0" u="none" strike="noStrike" dirty="0">
                        <a:solidFill>
                          <a:srgbClr val="000000"/>
                        </a:solidFill>
                        <a:effectLst/>
                        <a:latin typeface="游ゴシック"/>
                      </a:endParaRPr>
                    </a:p>
                  </a:txBody>
                  <a:tcPr marL="9525" marR="9525" marT="9525" marB="0" anchor="ctr">
                    <a:solidFill>
                      <a:schemeClr val="accent2"/>
                    </a:solidFill>
                  </a:tcPr>
                </a:tc>
              </a:tr>
              <a:tr h="494770">
                <a:tc>
                  <a:txBody>
                    <a:bodyPr/>
                    <a:lstStyle/>
                    <a:p>
                      <a:pPr algn="l" fontAlgn="ctr"/>
                      <a:r>
                        <a:rPr lang="ja-JP" altLang="en-US" sz="2800" u="none" strike="noStrike" dirty="0" smtClean="0">
                          <a:effectLst/>
                        </a:rPr>
                        <a:t> ④</a:t>
                      </a:r>
                      <a:r>
                        <a:rPr lang="ja-JP" altLang="en-US" sz="2800" u="none" strike="noStrike" dirty="0">
                          <a:effectLst/>
                        </a:rPr>
                        <a:t>約</a:t>
                      </a:r>
                      <a:r>
                        <a:rPr lang="en-US" altLang="ja-JP" sz="2800" u="none" strike="noStrike" dirty="0">
                          <a:effectLst/>
                        </a:rPr>
                        <a:t>45</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10.4%</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c>
                  <a:txBody>
                    <a:bodyPr/>
                    <a:lstStyle/>
                    <a:p>
                      <a:pPr algn="ctr" fontAlgn="ctr"/>
                      <a:r>
                        <a:rPr lang="en-US" altLang="ja-JP" sz="3200" u="none" strike="noStrike" dirty="0">
                          <a:effectLst/>
                        </a:rPr>
                        <a:t>8.1%</a:t>
                      </a:r>
                      <a:endParaRPr lang="en-US" altLang="ja-JP" sz="3200" b="0" i="0" u="none" strike="noStrike" dirty="0">
                        <a:solidFill>
                          <a:srgbClr val="000000"/>
                        </a:solidFill>
                        <a:effectLst/>
                        <a:latin typeface="游ゴシック"/>
                      </a:endParaRPr>
                    </a:p>
                  </a:txBody>
                  <a:tcPr marL="9525" marR="9525" marT="9525" marB="0" anchor="ctr">
                    <a:solidFill>
                      <a:schemeClr val="accent2"/>
                    </a:solidFill>
                  </a:tcPr>
                </a:tc>
              </a:tr>
              <a:tr h="494770">
                <a:tc>
                  <a:txBody>
                    <a:bodyPr/>
                    <a:lstStyle/>
                    <a:p>
                      <a:pPr algn="l" fontAlgn="ctr"/>
                      <a:r>
                        <a:rPr lang="ja-JP" altLang="en-US" sz="2800" u="none" strike="noStrike" dirty="0" smtClean="0">
                          <a:effectLst/>
                        </a:rPr>
                        <a:t> ⑤</a:t>
                      </a:r>
                      <a:r>
                        <a:rPr lang="ja-JP" altLang="en-US" sz="2800" u="none" strike="noStrike" dirty="0">
                          <a:effectLst/>
                        </a:rPr>
                        <a:t>約</a:t>
                      </a:r>
                      <a:r>
                        <a:rPr lang="en-US" altLang="ja-JP" sz="2800" u="none" strike="noStrike" dirty="0">
                          <a:effectLst/>
                        </a:rPr>
                        <a:t>60</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7.2%</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c>
                  <a:txBody>
                    <a:bodyPr/>
                    <a:lstStyle/>
                    <a:p>
                      <a:pPr algn="ctr" fontAlgn="ctr"/>
                      <a:r>
                        <a:rPr lang="en-US" altLang="ja-JP" sz="3200" u="none" strike="noStrike" dirty="0">
                          <a:effectLst/>
                        </a:rPr>
                        <a:t>21.3%</a:t>
                      </a:r>
                      <a:endParaRPr lang="en-US" altLang="ja-JP" sz="3200" b="0" i="0" u="none" strike="noStrike" dirty="0">
                        <a:solidFill>
                          <a:srgbClr val="000000"/>
                        </a:solidFill>
                        <a:effectLst/>
                        <a:latin typeface="游ゴシック"/>
                      </a:endParaRPr>
                    </a:p>
                  </a:txBody>
                  <a:tcPr marL="9525" marR="9525" marT="9525" marB="0" anchor="ctr">
                    <a:solidFill>
                      <a:schemeClr val="accent2"/>
                    </a:solidFill>
                  </a:tcPr>
                </a:tc>
              </a:tr>
              <a:tr h="494770">
                <a:tc>
                  <a:txBody>
                    <a:bodyPr/>
                    <a:lstStyle/>
                    <a:p>
                      <a:pPr algn="l" fontAlgn="ctr"/>
                      <a:r>
                        <a:rPr lang="ja-JP" altLang="en-US" sz="2800" u="none" strike="noStrike" dirty="0" smtClean="0">
                          <a:effectLst/>
                        </a:rPr>
                        <a:t> ⑥</a:t>
                      </a:r>
                      <a:r>
                        <a:rPr lang="ja-JP" altLang="en-US" sz="2800" u="none" strike="noStrike" dirty="0">
                          <a:effectLst/>
                        </a:rPr>
                        <a:t>約</a:t>
                      </a:r>
                      <a:r>
                        <a:rPr lang="en-US" altLang="ja-JP" sz="2800" u="none" strike="noStrike" dirty="0">
                          <a:effectLst/>
                        </a:rPr>
                        <a:t>90</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1.2%</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c>
                  <a:txBody>
                    <a:bodyPr/>
                    <a:lstStyle/>
                    <a:p>
                      <a:pPr algn="ctr" fontAlgn="ctr"/>
                      <a:r>
                        <a:rPr lang="en-US" altLang="ja-JP" sz="3200" u="none" strike="noStrike" dirty="0">
                          <a:effectLst/>
                        </a:rPr>
                        <a:t>13.2%</a:t>
                      </a:r>
                      <a:endParaRPr lang="en-US" altLang="ja-JP" sz="3200" b="0" i="0" u="none" strike="noStrike" dirty="0">
                        <a:solidFill>
                          <a:srgbClr val="000000"/>
                        </a:solidFill>
                        <a:effectLst/>
                        <a:latin typeface="游ゴシック"/>
                      </a:endParaRPr>
                    </a:p>
                  </a:txBody>
                  <a:tcPr marL="9525" marR="9525" marT="9525" marB="0" anchor="ctr">
                    <a:solidFill>
                      <a:schemeClr val="accent2"/>
                    </a:solidFill>
                  </a:tcPr>
                </a:tc>
              </a:tr>
              <a:tr h="494770">
                <a:tc>
                  <a:txBody>
                    <a:bodyPr/>
                    <a:lstStyle/>
                    <a:p>
                      <a:pPr algn="l" fontAlgn="ctr"/>
                      <a:r>
                        <a:rPr lang="ja-JP" altLang="en-US" sz="2800" u="none" strike="noStrike" dirty="0" smtClean="0">
                          <a:effectLst/>
                        </a:rPr>
                        <a:t> ⑦</a:t>
                      </a:r>
                      <a:r>
                        <a:rPr lang="ja-JP" altLang="en-US" sz="2800" u="none" strike="noStrike" dirty="0">
                          <a:effectLst/>
                        </a:rPr>
                        <a:t>約</a:t>
                      </a:r>
                      <a:r>
                        <a:rPr lang="en-US" altLang="ja-JP" sz="2800" u="none" strike="noStrike" dirty="0">
                          <a:effectLst/>
                        </a:rPr>
                        <a:t>120</a:t>
                      </a:r>
                      <a:r>
                        <a:rPr lang="ja-JP" altLang="en-US" sz="2800" u="none" strike="noStrike" dirty="0">
                          <a:effectLst/>
                        </a:rPr>
                        <a:t>分以上</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0.5%</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c>
                  <a:txBody>
                    <a:bodyPr/>
                    <a:lstStyle/>
                    <a:p>
                      <a:pPr algn="ctr" fontAlgn="ctr"/>
                      <a:r>
                        <a:rPr lang="en-US" altLang="ja-JP" sz="3200" u="none" strike="noStrike" dirty="0">
                          <a:effectLst/>
                        </a:rPr>
                        <a:t>9.5%</a:t>
                      </a:r>
                      <a:endParaRPr lang="en-US" altLang="ja-JP" sz="3200" b="0" i="0" u="none" strike="noStrike" dirty="0">
                        <a:solidFill>
                          <a:srgbClr val="000000"/>
                        </a:solidFill>
                        <a:effectLst/>
                        <a:latin typeface="游ゴシック"/>
                      </a:endParaRPr>
                    </a:p>
                  </a:txBody>
                  <a:tcPr marL="9525" marR="9525" marT="9525" marB="0" anchor="ctr">
                    <a:solidFill>
                      <a:schemeClr val="accent2"/>
                    </a:solidFill>
                  </a:tcPr>
                </a:tc>
              </a:tr>
            </a:tbl>
          </a:graphicData>
        </a:graphic>
      </p:graphicFrame>
      <p:sp>
        <p:nvSpPr>
          <p:cNvPr id="9" name="正方形/長方形 8"/>
          <p:cNvSpPr/>
          <p:nvPr/>
        </p:nvSpPr>
        <p:spPr>
          <a:xfrm>
            <a:off x="5425552" y="5575618"/>
            <a:ext cx="2242922" cy="1077218"/>
          </a:xfrm>
          <a:prstGeom prst="rect">
            <a:avLst/>
          </a:prstGeom>
        </p:spPr>
        <p:txBody>
          <a:bodyPr wrap="none">
            <a:spAutoFit/>
          </a:bodyPr>
          <a:lstStyle/>
          <a:p>
            <a:pPr algn="ctr" fontAlgn="ctr"/>
            <a:r>
              <a:rPr lang="ja-JP" altLang="en-US" sz="3200" dirty="0" smtClean="0"/>
              <a:t>「</a:t>
            </a:r>
            <a:r>
              <a:rPr lang="en-US" altLang="ja-JP" sz="3200" dirty="0" smtClean="0"/>
              <a:t>30</a:t>
            </a:r>
            <a:r>
              <a:rPr lang="ja-JP" altLang="en-US" sz="3200" dirty="0" smtClean="0"/>
              <a:t>分以上」</a:t>
            </a:r>
            <a:endParaRPr lang="en-US" altLang="ja-JP" sz="3200" dirty="0" smtClean="0"/>
          </a:p>
          <a:p>
            <a:pPr algn="ctr" fontAlgn="ctr"/>
            <a:r>
              <a:rPr lang="ja-JP" altLang="en-US" sz="3200" dirty="0" smtClean="0"/>
              <a:t>合計</a:t>
            </a:r>
            <a:r>
              <a:rPr lang="en-US" altLang="ja-JP" sz="3200" dirty="0" smtClean="0"/>
              <a:t>53.2</a:t>
            </a:r>
            <a:r>
              <a:rPr lang="ja-JP" altLang="en-US" sz="3200" dirty="0" smtClean="0"/>
              <a:t>％</a:t>
            </a:r>
            <a:endParaRPr lang="en-US" altLang="ja-JP" sz="3200" dirty="0">
              <a:solidFill>
                <a:srgbClr val="000000"/>
              </a:solidFill>
              <a:latin typeface="游ゴシック"/>
            </a:endParaRPr>
          </a:p>
        </p:txBody>
      </p:sp>
      <p:sp>
        <p:nvSpPr>
          <p:cNvPr id="10" name="屈折矢印 9"/>
          <p:cNvSpPr/>
          <p:nvPr/>
        </p:nvSpPr>
        <p:spPr>
          <a:xfrm rot="5400000">
            <a:off x="4935411" y="5808574"/>
            <a:ext cx="603293" cy="372139"/>
          </a:xfrm>
          <a:prstGeom prst="bentUpArrow">
            <a:avLst>
              <a:gd name="adj1" fmla="val 25000"/>
              <a:gd name="adj2" fmla="val 40714"/>
              <a:gd name="adj3" fmla="val 36427"/>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623551" y="5575618"/>
            <a:ext cx="2242922" cy="1077218"/>
          </a:xfrm>
          <a:prstGeom prst="rect">
            <a:avLst/>
          </a:prstGeom>
        </p:spPr>
        <p:txBody>
          <a:bodyPr wrap="none">
            <a:spAutoFit/>
          </a:bodyPr>
          <a:lstStyle/>
          <a:p>
            <a:pPr algn="ctr" fontAlgn="ctr"/>
            <a:r>
              <a:rPr lang="ja-JP" altLang="en-US" sz="3200" dirty="0" smtClean="0"/>
              <a:t>「</a:t>
            </a:r>
            <a:r>
              <a:rPr lang="en-US" altLang="ja-JP" sz="3200" dirty="0" smtClean="0"/>
              <a:t>30</a:t>
            </a:r>
            <a:r>
              <a:rPr lang="ja-JP" altLang="en-US" sz="3200" dirty="0" smtClean="0"/>
              <a:t>分以上」</a:t>
            </a:r>
            <a:r>
              <a:rPr lang="en-US" altLang="ja-JP" sz="3200" dirty="0" smtClean="0"/>
              <a:t/>
            </a:r>
            <a:br>
              <a:rPr lang="en-US" altLang="ja-JP" sz="3200" dirty="0" smtClean="0"/>
            </a:br>
            <a:r>
              <a:rPr lang="ja-JP" altLang="en-US" sz="3200" dirty="0" smtClean="0"/>
              <a:t>合計</a:t>
            </a:r>
            <a:r>
              <a:rPr lang="en-US" altLang="ja-JP" sz="3200" dirty="0" smtClean="0"/>
              <a:t>73.9</a:t>
            </a:r>
            <a:r>
              <a:rPr lang="ja-JP" altLang="en-US" sz="3200" dirty="0" smtClean="0"/>
              <a:t>％</a:t>
            </a:r>
            <a:endParaRPr lang="en-US" altLang="ja-JP" sz="3200" dirty="0">
              <a:solidFill>
                <a:srgbClr val="000000"/>
              </a:solidFill>
              <a:latin typeface="游ゴシック"/>
            </a:endParaRPr>
          </a:p>
        </p:txBody>
      </p:sp>
      <p:sp>
        <p:nvSpPr>
          <p:cNvPr id="15" name="屈折矢印 14"/>
          <p:cNvSpPr/>
          <p:nvPr/>
        </p:nvSpPr>
        <p:spPr>
          <a:xfrm rot="5400000">
            <a:off x="8132279" y="5807279"/>
            <a:ext cx="605554" cy="376990"/>
          </a:xfrm>
          <a:prstGeom prst="bentUpArrow">
            <a:avLst>
              <a:gd name="adj1" fmla="val 25000"/>
              <a:gd name="adj2" fmla="val 40714"/>
              <a:gd name="adj3" fmla="val 36427"/>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014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b="1" dirty="0" smtClean="0">
                <a:latin typeface="+mj-ea"/>
              </a:rPr>
              <a:t>「日勤」 始業時間「前」・終業時間「後」の</a:t>
            </a:r>
            <a:r>
              <a:rPr kumimoji="1" lang="en-US" altLang="ja-JP" b="1" dirty="0" smtClean="0">
                <a:latin typeface="+mj-ea"/>
              </a:rPr>
              <a:t/>
            </a:r>
            <a:br>
              <a:rPr kumimoji="1" lang="en-US" altLang="ja-JP" b="1" dirty="0" smtClean="0">
                <a:latin typeface="+mj-ea"/>
              </a:rPr>
            </a:br>
            <a:r>
              <a:rPr kumimoji="1" lang="ja-JP" altLang="en-US" b="1" dirty="0" smtClean="0">
                <a:latin typeface="+mj-ea"/>
              </a:rPr>
              <a:t>時間外「</a:t>
            </a:r>
            <a:r>
              <a:rPr kumimoji="1" lang="en-US" altLang="ja-JP" b="1" dirty="0" smtClean="0">
                <a:latin typeface="+mj-ea"/>
              </a:rPr>
              <a:t>60</a:t>
            </a:r>
            <a:r>
              <a:rPr lang="ja-JP" altLang="en-US" b="1" dirty="0" smtClean="0">
                <a:latin typeface="+mj-ea"/>
              </a:rPr>
              <a:t>分以上</a:t>
            </a:r>
            <a:r>
              <a:rPr kumimoji="1" lang="ja-JP" altLang="en-US" b="1" dirty="0" smtClean="0">
                <a:latin typeface="+mj-ea"/>
              </a:rPr>
              <a:t>」</a:t>
            </a:r>
            <a:r>
              <a:rPr lang="ja-JP" altLang="en-US" b="1" dirty="0">
                <a:latin typeface="+mj-ea"/>
              </a:rPr>
              <a:t>　</a:t>
            </a:r>
            <a:r>
              <a:rPr lang="ja-JP" altLang="en-US" b="1" dirty="0" smtClean="0">
                <a:latin typeface="+mj-ea"/>
              </a:rPr>
              <a:t>若年層ほど高い結果</a:t>
            </a:r>
            <a:endParaRPr kumimoji="1" lang="ja-JP" altLang="en-US" b="1" dirty="0">
              <a:latin typeface="+mj-ea"/>
            </a:endParaRPr>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5" name="グラフ 4">
            <a:extLst>
              <a:ext uri="{FF2B5EF4-FFF2-40B4-BE49-F238E27FC236}">
                <a16:creationId xmlns="" xmlns:xdr="http://schemas.openxmlformats.org/drawingml/2006/spreadsheetDrawing" xmlns:a16="http://schemas.microsoft.com/office/drawing/2014/main" xmlns:lc="http://schemas.openxmlformats.org/drawingml/2006/lockedCanvas" id="{31409721-7641-4929-9DEC-3220A299674B}"/>
              </a:ext>
            </a:extLst>
          </p:cNvPr>
          <p:cNvGraphicFramePr>
            <a:graphicFrameLocks/>
          </p:cNvGraphicFramePr>
          <p:nvPr>
            <p:extLst>
              <p:ext uri="{D42A27DB-BD31-4B8C-83A1-F6EECF244321}">
                <p14:modId xmlns:p14="http://schemas.microsoft.com/office/powerpoint/2010/main" val="3081820545"/>
              </p:ext>
            </p:extLst>
          </p:nvPr>
        </p:nvGraphicFramePr>
        <p:xfrm>
          <a:off x="1432738" y="4082901"/>
          <a:ext cx="9326525" cy="2413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a:graphicFrameLocks/>
          </p:cNvGraphicFramePr>
          <p:nvPr>
            <p:extLst>
              <p:ext uri="{D42A27DB-BD31-4B8C-83A1-F6EECF244321}">
                <p14:modId xmlns:p14="http://schemas.microsoft.com/office/powerpoint/2010/main" val="526652524"/>
              </p:ext>
            </p:extLst>
          </p:nvPr>
        </p:nvGraphicFramePr>
        <p:xfrm>
          <a:off x="1432737" y="1733277"/>
          <a:ext cx="9326526" cy="22114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592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
        <p:nvSpPr>
          <p:cNvPr id="6" name="タイトル 1"/>
          <p:cNvSpPr>
            <a:spLocks noGrp="1"/>
          </p:cNvSpPr>
          <p:nvPr>
            <p:ph type="title"/>
          </p:nvPr>
        </p:nvSpPr>
        <p:spPr>
          <a:xfrm>
            <a:off x="838200" y="365126"/>
            <a:ext cx="10515600" cy="804456"/>
          </a:xfrm>
        </p:spPr>
        <p:txBody>
          <a:bodyPr/>
          <a:lstStyle/>
          <a:p>
            <a:r>
              <a:rPr kumimoji="1" lang="ja-JP" altLang="en-US" b="1" dirty="0" smtClean="0"/>
              <a:t>「準夜勤務」の時間外労働</a:t>
            </a:r>
            <a:endParaRPr kumimoji="1" lang="ja-JP" altLang="en-US" b="1" dirty="0"/>
          </a:p>
        </p:txBody>
      </p:sp>
      <p:graphicFrame>
        <p:nvGraphicFramePr>
          <p:cNvPr id="8" name="表 7"/>
          <p:cNvGraphicFramePr>
            <a:graphicFrameLocks noGrp="1"/>
          </p:cNvGraphicFramePr>
          <p:nvPr>
            <p:extLst>
              <p:ext uri="{D42A27DB-BD31-4B8C-83A1-F6EECF244321}">
                <p14:modId xmlns:p14="http://schemas.microsoft.com/office/powerpoint/2010/main" val="3228259512"/>
              </p:ext>
            </p:extLst>
          </p:nvPr>
        </p:nvGraphicFramePr>
        <p:xfrm>
          <a:off x="966393" y="1169583"/>
          <a:ext cx="9974509" cy="4397426"/>
        </p:xfrm>
        <a:graphic>
          <a:graphicData uri="http://schemas.openxmlformats.org/drawingml/2006/table">
            <a:tbl>
              <a:tblPr>
                <a:tableStyleId>{C4B1156A-380E-4F78-BDF5-A606A8083BF9}</a:tableStyleId>
              </a:tblPr>
              <a:tblGrid>
                <a:gridCol w="3467361"/>
                <a:gridCol w="3249161"/>
                <a:gridCol w="3257987"/>
              </a:tblGrid>
              <a:tr h="440705">
                <a:tc gridSpan="3">
                  <a:txBody>
                    <a:bodyPr/>
                    <a:lstStyle/>
                    <a:p>
                      <a:pPr algn="l" fontAlgn="ctr"/>
                      <a:r>
                        <a:rPr lang="ja-JP" altLang="en-US" sz="2800" u="none" strike="noStrike" dirty="0" smtClean="0">
                          <a:effectLst/>
                          <a:latin typeface="ＭＳ Ｐゴシック" panose="020B0600070205080204" pitchFamily="50" charset="-128"/>
                          <a:ea typeface="ＭＳ Ｐゴシック" panose="020B0600070205080204" pitchFamily="50" charset="-128"/>
                        </a:rPr>
                        <a:t> </a:t>
                      </a:r>
                      <a:r>
                        <a:rPr lang="zh-TW" altLang="en-US" sz="2800" u="none" strike="noStrike" dirty="0" smtClean="0">
                          <a:effectLst/>
                          <a:latin typeface="ＭＳ Ｐゴシック" panose="020B0600070205080204" pitchFamily="50" charset="-128"/>
                          <a:ea typeface="ＭＳ Ｐゴシック" panose="020B0600070205080204" pitchFamily="50" charset="-128"/>
                        </a:rPr>
                        <a:t>時間外</a:t>
                      </a:r>
                      <a:r>
                        <a:rPr lang="zh-TW" altLang="en-US" sz="2800" u="none" strike="noStrike" dirty="0">
                          <a:effectLst/>
                          <a:latin typeface="ＭＳ Ｐゴシック" panose="020B0600070205080204" pitchFamily="50" charset="-128"/>
                          <a:ea typeface="ＭＳ Ｐゴシック" panose="020B0600070205080204" pitchFamily="50" charset="-128"/>
                        </a:rPr>
                        <a:t>労働（準夜勤）</a:t>
                      </a:r>
                      <a:endParaRPr lang="zh-TW"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r>
              <a:tr h="440705">
                <a:tc>
                  <a:txBody>
                    <a:bodyPr/>
                    <a:lstStyle/>
                    <a:p>
                      <a:pPr algn="l" fontAlgn="ctr"/>
                      <a:r>
                        <a:rPr lang="ja-JP" altLang="en-US" sz="2800" u="none" strike="noStrike" dirty="0">
                          <a:effectLst/>
                        </a:rPr>
                        <a:t>　</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800" u="none" strike="noStrike" dirty="0">
                          <a:effectLst/>
                        </a:rPr>
                        <a:t>始業</a:t>
                      </a:r>
                      <a:r>
                        <a:rPr lang="ja-JP" altLang="en-US" sz="2800" u="none" strike="noStrike" dirty="0" smtClean="0">
                          <a:effectLst/>
                        </a:rPr>
                        <a:t>時間「前」</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800" u="none" strike="noStrike" dirty="0">
                          <a:effectLst/>
                        </a:rPr>
                        <a:t>終業</a:t>
                      </a:r>
                      <a:r>
                        <a:rPr lang="ja-JP" altLang="en-US" sz="2800" u="none" strike="noStrike" dirty="0" smtClean="0">
                          <a:effectLst/>
                        </a:rPr>
                        <a:t>時間「後」</a:t>
                      </a:r>
                      <a:endParaRPr lang="ja-JP" altLang="en-US" sz="2800" b="0" i="0" u="none" strike="noStrike" dirty="0">
                        <a:solidFill>
                          <a:srgbClr val="000000"/>
                        </a:solidFill>
                        <a:effectLst/>
                        <a:latin typeface="游ゴシック"/>
                      </a:endParaRPr>
                    </a:p>
                  </a:txBody>
                  <a:tcPr marL="9525" marR="9525" marT="9525" marB="0" anchor="ctr"/>
                </a:tc>
              </a:tr>
              <a:tr h="502288">
                <a:tc>
                  <a:txBody>
                    <a:bodyPr/>
                    <a:lstStyle/>
                    <a:p>
                      <a:pPr algn="l" fontAlgn="ctr"/>
                      <a:r>
                        <a:rPr lang="ja-JP" altLang="en-US" sz="2800" u="none" strike="noStrike" dirty="0" smtClean="0">
                          <a:effectLst/>
                        </a:rPr>
                        <a:t> ①</a:t>
                      </a:r>
                      <a:r>
                        <a:rPr lang="ja-JP" altLang="en-US" sz="2800" u="none" strike="noStrike" dirty="0">
                          <a:effectLst/>
                        </a:rPr>
                        <a:t>なし</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21.9%</a:t>
                      </a:r>
                      <a:endParaRPr lang="en-US" altLang="ja-JP" sz="32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25.3%</a:t>
                      </a:r>
                      <a:endParaRPr lang="en-US" altLang="ja-JP" sz="3200" b="0" i="0" u="none" strike="noStrike" dirty="0">
                        <a:solidFill>
                          <a:srgbClr val="000000"/>
                        </a:solidFill>
                        <a:effectLst/>
                        <a:latin typeface="游ゴシック"/>
                      </a:endParaRPr>
                    </a:p>
                  </a:txBody>
                  <a:tcPr marL="9525" marR="9525" marT="9525" marB="0" anchor="ctr"/>
                </a:tc>
              </a:tr>
              <a:tr h="502288">
                <a:tc>
                  <a:txBody>
                    <a:bodyPr/>
                    <a:lstStyle/>
                    <a:p>
                      <a:pPr algn="l" fontAlgn="ctr"/>
                      <a:r>
                        <a:rPr lang="ja-JP" altLang="en-US" sz="2800" u="none" strike="noStrike" dirty="0" smtClean="0">
                          <a:effectLst/>
                        </a:rPr>
                        <a:t> ②</a:t>
                      </a:r>
                      <a:r>
                        <a:rPr lang="ja-JP" altLang="en-US" sz="2800" u="none" strike="noStrike" dirty="0">
                          <a:effectLst/>
                        </a:rPr>
                        <a:t>約</a:t>
                      </a:r>
                      <a:r>
                        <a:rPr lang="en-US" altLang="ja-JP" sz="2800" u="none" strike="noStrike" dirty="0">
                          <a:effectLst/>
                        </a:rPr>
                        <a:t>15</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17.8%</a:t>
                      </a:r>
                      <a:endParaRPr lang="en-US" altLang="ja-JP" sz="32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18.1%</a:t>
                      </a:r>
                      <a:endParaRPr lang="en-US" altLang="ja-JP" sz="3200" b="0" i="0" u="none" strike="noStrike" dirty="0">
                        <a:solidFill>
                          <a:srgbClr val="000000"/>
                        </a:solidFill>
                        <a:effectLst/>
                        <a:latin typeface="游ゴシック"/>
                      </a:endParaRPr>
                    </a:p>
                  </a:txBody>
                  <a:tcPr marL="9525" marR="9525" marT="9525" marB="0" anchor="ctr"/>
                </a:tc>
              </a:tr>
              <a:tr h="502288">
                <a:tc>
                  <a:txBody>
                    <a:bodyPr/>
                    <a:lstStyle/>
                    <a:p>
                      <a:pPr algn="l" fontAlgn="ctr"/>
                      <a:r>
                        <a:rPr lang="ja-JP" altLang="en-US" sz="2800" u="none" strike="noStrike" dirty="0" smtClean="0">
                          <a:effectLst/>
                        </a:rPr>
                        <a:t> ③</a:t>
                      </a:r>
                      <a:r>
                        <a:rPr lang="ja-JP" altLang="en-US" sz="2800" u="none" strike="noStrike" dirty="0">
                          <a:effectLst/>
                        </a:rPr>
                        <a:t>約</a:t>
                      </a:r>
                      <a:r>
                        <a:rPr lang="en-US" altLang="ja-JP" sz="2800" u="none" strike="noStrike" dirty="0">
                          <a:effectLst/>
                        </a:rPr>
                        <a:t>30</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33.6%</a:t>
                      </a:r>
                      <a:endParaRPr lang="en-US" altLang="ja-JP" sz="3200" b="0" i="0" u="none" strike="noStrike" dirty="0">
                        <a:solidFill>
                          <a:srgbClr val="000000"/>
                        </a:solidFill>
                        <a:effectLst/>
                        <a:latin typeface="游ゴシック"/>
                      </a:endParaRPr>
                    </a:p>
                  </a:txBody>
                  <a:tcPr marL="9525" marR="9525" marT="9525" marB="0" anchor="ctr">
                    <a:solidFill>
                      <a:schemeClr val="accent2"/>
                    </a:solidFill>
                  </a:tcPr>
                </a:tc>
                <a:tc>
                  <a:txBody>
                    <a:bodyPr/>
                    <a:lstStyle/>
                    <a:p>
                      <a:pPr algn="ctr" fontAlgn="ctr"/>
                      <a:r>
                        <a:rPr lang="en-US" altLang="ja-JP" sz="3200" u="none" strike="noStrike" dirty="0">
                          <a:effectLst/>
                        </a:rPr>
                        <a:t>27.7%</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r>
              <a:tr h="502288">
                <a:tc>
                  <a:txBody>
                    <a:bodyPr/>
                    <a:lstStyle/>
                    <a:p>
                      <a:pPr algn="l" fontAlgn="ctr"/>
                      <a:r>
                        <a:rPr lang="ja-JP" altLang="en-US" sz="2800" u="none" strike="noStrike" dirty="0" smtClean="0">
                          <a:effectLst/>
                        </a:rPr>
                        <a:t> ④</a:t>
                      </a:r>
                      <a:r>
                        <a:rPr lang="ja-JP" altLang="en-US" sz="2800" u="none" strike="noStrike" dirty="0">
                          <a:effectLst/>
                        </a:rPr>
                        <a:t>約</a:t>
                      </a:r>
                      <a:r>
                        <a:rPr lang="en-US" altLang="ja-JP" sz="2800" u="none" strike="noStrike" dirty="0">
                          <a:effectLst/>
                        </a:rPr>
                        <a:t>45</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11.2%</a:t>
                      </a:r>
                      <a:endParaRPr lang="en-US" altLang="ja-JP" sz="3200" b="0" i="0" u="none" strike="noStrike" dirty="0">
                        <a:solidFill>
                          <a:srgbClr val="000000"/>
                        </a:solidFill>
                        <a:effectLst/>
                        <a:latin typeface="游ゴシック"/>
                      </a:endParaRPr>
                    </a:p>
                  </a:txBody>
                  <a:tcPr marL="9525" marR="9525" marT="9525" marB="0" anchor="ctr">
                    <a:solidFill>
                      <a:schemeClr val="accent2"/>
                    </a:solidFill>
                  </a:tcPr>
                </a:tc>
                <a:tc>
                  <a:txBody>
                    <a:bodyPr/>
                    <a:lstStyle/>
                    <a:p>
                      <a:pPr algn="ctr" fontAlgn="ctr"/>
                      <a:r>
                        <a:rPr lang="en-US" altLang="ja-JP" sz="3200" u="none" strike="noStrike" dirty="0">
                          <a:effectLst/>
                        </a:rPr>
                        <a:t>7.0%</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r>
              <a:tr h="502288">
                <a:tc>
                  <a:txBody>
                    <a:bodyPr/>
                    <a:lstStyle/>
                    <a:p>
                      <a:pPr algn="l" fontAlgn="ctr"/>
                      <a:r>
                        <a:rPr lang="ja-JP" altLang="en-US" sz="2800" u="none" strike="noStrike" dirty="0" smtClean="0">
                          <a:effectLst/>
                        </a:rPr>
                        <a:t> ⑤</a:t>
                      </a:r>
                      <a:r>
                        <a:rPr lang="ja-JP" altLang="en-US" sz="2800" u="none" strike="noStrike" dirty="0">
                          <a:effectLst/>
                        </a:rPr>
                        <a:t>約</a:t>
                      </a:r>
                      <a:r>
                        <a:rPr lang="en-US" altLang="ja-JP" sz="2800" u="none" strike="noStrike" dirty="0">
                          <a:effectLst/>
                        </a:rPr>
                        <a:t>60</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12.4%</a:t>
                      </a:r>
                      <a:endParaRPr lang="en-US" altLang="ja-JP" sz="3200" b="0" i="0" u="none" strike="noStrike" dirty="0">
                        <a:solidFill>
                          <a:srgbClr val="000000"/>
                        </a:solidFill>
                        <a:effectLst/>
                        <a:latin typeface="游ゴシック"/>
                      </a:endParaRPr>
                    </a:p>
                  </a:txBody>
                  <a:tcPr marL="9525" marR="9525" marT="9525" marB="0" anchor="ctr">
                    <a:solidFill>
                      <a:schemeClr val="accent2"/>
                    </a:solidFill>
                  </a:tcPr>
                </a:tc>
                <a:tc>
                  <a:txBody>
                    <a:bodyPr/>
                    <a:lstStyle/>
                    <a:p>
                      <a:pPr algn="ctr" fontAlgn="ctr"/>
                      <a:r>
                        <a:rPr lang="en-US" altLang="ja-JP" sz="3200" u="none" strike="noStrike" dirty="0">
                          <a:effectLst/>
                        </a:rPr>
                        <a:t>14.7%</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r>
              <a:tr h="502288">
                <a:tc>
                  <a:txBody>
                    <a:bodyPr/>
                    <a:lstStyle/>
                    <a:p>
                      <a:pPr algn="l" fontAlgn="ctr"/>
                      <a:r>
                        <a:rPr lang="ja-JP" altLang="en-US" sz="2800" u="none" strike="noStrike" dirty="0" smtClean="0">
                          <a:effectLst/>
                        </a:rPr>
                        <a:t> ⑥</a:t>
                      </a:r>
                      <a:r>
                        <a:rPr lang="ja-JP" altLang="en-US" sz="2800" u="none" strike="noStrike" dirty="0">
                          <a:effectLst/>
                        </a:rPr>
                        <a:t>約</a:t>
                      </a:r>
                      <a:r>
                        <a:rPr lang="en-US" altLang="ja-JP" sz="2800" u="none" strike="noStrike" dirty="0">
                          <a:effectLst/>
                        </a:rPr>
                        <a:t>90</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2.7%</a:t>
                      </a:r>
                      <a:endParaRPr lang="en-US" altLang="ja-JP" sz="3200" b="0" i="0" u="none" strike="noStrike" dirty="0">
                        <a:solidFill>
                          <a:srgbClr val="000000"/>
                        </a:solidFill>
                        <a:effectLst/>
                        <a:latin typeface="游ゴシック"/>
                      </a:endParaRPr>
                    </a:p>
                  </a:txBody>
                  <a:tcPr marL="9525" marR="9525" marT="9525" marB="0" anchor="ctr">
                    <a:solidFill>
                      <a:schemeClr val="accent2"/>
                    </a:solidFill>
                  </a:tcPr>
                </a:tc>
                <a:tc>
                  <a:txBody>
                    <a:bodyPr/>
                    <a:lstStyle/>
                    <a:p>
                      <a:pPr algn="ctr" fontAlgn="ctr"/>
                      <a:r>
                        <a:rPr lang="en-US" altLang="ja-JP" sz="3200" u="none" strike="noStrike" dirty="0">
                          <a:effectLst/>
                        </a:rPr>
                        <a:t>5.4%</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r>
              <a:tr h="502288">
                <a:tc>
                  <a:txBody>
                    <a:bodyPr/>
                    <a:lstStyle/>
                    <a:p>
                      <a:pPr algn="l" fontAlgn="ctr"/>
                      <a:r>
                        <a:rPr lang="ja-JP" altLang="en-US" sz="2800" u="none" strike="noStrike" dirty="0" smtClean="0">
                          <a:effectLst/>
                        </a:rPr>
                        <a:t> ⑦</a:t>
                      </a:r>
                      <a:r>
                        <a:rPr lang="ja-JP" altLang="en-US" sz="2800" u="none" strike="noStrike" dirty="0">
                          <a:effectLst/>
                        </a:rPr>
                        <a:t>約</a:t>
                      </a:r>
                      <a:r>
                        <a:rPr lang="en-US" altLang="ja-JP" sz="2800" u="none" strike="noStrike" dirty="0">
                          <a:effectLst/>
                        </a:rPr>
                        <a:t>120</a:t>
                      </a:r>
                      <a:r>
                        <a:rPr lang="ja-JP" altLang="en-US" sz="2800" u="none" strike="noStrike" dirty="0">
                          <a:effectLst/>
                        </a:rPr>
                        <a:t>分以上</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0.5%</a:t>
                      </a:r>
                      <a:endParaRPr lang="en-US" altLang="ja-JP" sz="3200" b="0" i="0" u="none" strike="noStrike" dirty="0">
                        <a:solidFill>
                          <a:srgbClr val="000000"/>
                        </a:solidFill>
                        <a:effectLst/>
                        <a:latin typeface="游ゴシック"/>
                      </a:endParaRPr>
                    </a:p>
                  </a:txBody>
                  <a:tcPr marL="9525" marR="9525" marT="9525" marB="0" anchor="ctr">
                    <a:solidFill>
                      <a:schemeClr val="accent2"/>
                    </a:solidFill>
                  </a:tcPr>
                </a:tc>
                <a:tc>
                  <a:txBody>
                    <a:bodyPr/>
                    <a:lstStyle/>
                    <a:p>
                      <a:pPr algn="ctr" fontAlgn="ctr"/>
                      <a:r>
                        <a:rPr lang="en-US" altLang="ja-JP" sz="3200" u="none" strike="noStrike" dirty="0">
                          <a:effectLst/>
                        </a:rPr>
                        <a:t>1.8%</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r>
            </a:tbl>
          </a:graphicData>
        </a:graphic>
      </p:graphicFrame>
      <p:sp>
        <p:nvSpPr>
          <p:cNvPr id="9" name="屈折矢印 8"/>
          <p:cNvSpPr/>
          <p:nvPr/>
        </p:nvSpPr>
        <p:spPr>
          <a:xfrm rot="5400000">
            <a:off x="4913365" y="5806313"/>
            <a:ext cx="603293" cy="372139"/>
          </a:xfrm>
          <a:prstGeom prst="bentUpArrow">
            <a:avLst>
              <a:gd name="adj1" fmla="val 25000"/>
              <a:gd name="adj2" fmla="val 40714"/>
              <a:gd name="adj3" fmla="val 36427"/>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屈折矢印 9"/>
          <p:cNvSpPr/>
          <p:nvPr/>
        </p:nvSpPr>
        <p:spPr>
          <a:xfrm rot="5400000">
            <a:off x="8206708" y="5805018"/>
            <a:ext cx="605554" cy="376990"/>
          </a:xfrm>
          <a:prstGeom prst="bentUpArrow">
            <a:avLst>
              <a:gd name="adj1" fmla="val 25000"/>
              <a:gd name="adj2" fmla="val 40714"/>
              <a:gd name="adj3" fmla="val 36427"/>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401081" y="5562554"/>
            <a:ext cx="2249334" cy="1077218"/>
          </a:xfrm>
          <a:prstGeom prst="rect">
            <a:avLst/>
          </a:prstGeom>
        </p:spPr>
        <p:txBody>
          <a:bodyPr wrap="none">
            <a:spAutoFit/>
          </a:bodyPr>
          <a:lstStyle/>
          <a:p>
            <a:pPr algn="ctr" fontAlgn="ctr"/>
            <a:r>
              <a:rPr lang="ja-JP" altLang="en-US" sz="3200" dirty="0" smtClean="0"/>
              <a:t>「</a:t>
            </a:r>
            <a:r>
              <a:rPr lang="en-US" altLang="ja-JP" sz="3200" dirty="0" smtClean="0"/>
              <a:t>30</a:t>
            </a:r>
            <a:r>
              <a:rPr lang="ja-JP" altLang="en-US" sz="3200" dirty="0" smtClean="0"/>
              <a:t>分以上」</a:t>
            </a:r>
            <a:endParaRPr lang="en-US" altLang="ja-JP" sz="3200" dirty="0" smtClean="0"/>
          </a:p>
          <a:p>
            <a:pPr algn="ctr" fontAlgn="ctr"/>
            <a:r>
              <a:rPr lang="ja-JP" altLang="en-US" sz="3200" dirty="0" smtClean="0"/>
              <a:t>合計</a:t>
            </a:r>
            <a:r>
              <a:rPr lang="en-US" altLang="ja-JP" sz="3200" dirty="0" smtClean="0"/>
              <a:t>60.4</a:t>
            </a:r>
            <a:r>
              <a:rPr lang="ja-JP" altLang="en-US" sz="3200" dirty="0" smtClean="0"/>
              <a:t>％</a:t>
            </a:r>
            <a:endParaRPr lang="en-US" altLang="ja-JP" sz="3200" dirty="0">
              <a:solidFill>
                <a:srgbClr val="000000"/>
              </a:solidFill>
              <a:latin typeface="游ゴシック"/>
            </a:endParaRPr>
          </a:p>
        </p:txBody>
      </p:sp>
      <p:sp>
        <p:nvSpPr>
          <p:cNvPr id="12" name="正方形/長方形 11"/>
          <p:cNvSpPr/>
          <p:nvPr/>
        </p:nvSpPr>
        <p:spPr>
          <a:xfrm>
            <a:off x="8697980" y="5562554"/>
            <a:ext cx="2242922" cy="1077218"/>
          </a:xfrm>
          <a:prstGeom prst="rect">
            <a:avLst/>
          </a:prstGeom>
        </p:spPr>
        <p:txBody>
          <a:bodyPr wrap="none">
            <a:spAutoFit/>
          </a:bodyPr>
          <a:lstStyle/>
          <a:p>
            <a:pPr algn="ctr" fontAlgn="ctr"/>
            <a:r>
              <a:rPr lang="ja-JP" altLang="en-US" sz="3200" dirty="0" smtClean="0"/>
              <a:t>「</a:t>
            </a:r>
            <a:r>
              <a:rPr lang="en-US" altLang="ja-JP" sz="3200" dirty="0" smtClean="0"/>
              <a:t>30</a:t>
            </a:r>
            <a:r>
              <a:rPr lang="ja-JP" altLang="en-US" sz="3200" dirty="0" smtClean="0"/>
              <a:t>分以上」</a:t>
            </a:r>
            <a:r>
              <a:rPr lang="en-US" altLang="ja-JP" sz="3200" dirty="0" smtClean="0"/>
              <a:t/>
            </a:r>
            <a:br>
              <a:rPr lang="en-US" altLang="ja-JP" sz="3200" dirty="0" smtClean="0"/>
            </a:br>
            <a:r>
              <a:rPr lang="ja-JP" altLang="en-US" sz="3200" dirty="0" smtClean="0"/>
              <a:t>合計</a:t>
            </a:r>
            <a:r>
              <a:rPr lang="en-US" altLang="ja-JP" sz="3200" dirty="0" smtClean="0"/>
              <a:t>56.6</a:t>
            </a:r>
            <a:r>
              <a:rPr lang="ja-JP" altLang="en-US" sz="3200" dirty="0" smtClean="0"/>
              <a:t>％</a:t>
            </a:r>
            <a:endParaRPr lang="en-US" altLang="ja-JP" sz="3200" dirty="0">
              <a:solidFill>
                <a:srgbClr val="000000"/>
              </a:solidFill>
              <a:latin typeface="游ゴシック"/>
            </a:endParaRPr>
          </a:p>
        </p:txBody>
      </p:sp>
    </p:spTree>
    <p:extLst>
      <p:ext uri="{BB962C8B-B14F-4D97-AF65-F5344CB8AC3E}">
        <p14:creationId xmlns:p14="http://schemas.microsoft.com/office/powerpoint/2010/main" val="94573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
        <p:nvSpPr>
          <p:cNvPr id="5" name="タイトル 1"/>
          <p:cNvSpPr>
            <a:spLocks noGrp="1"/>
          </p:cNvSpPr>
          <p:nvPr>
            <p:ph type="title"/>
          </p:nvPr>
        </p:nvSpPr>
        <p:spPr>
          <a:xfrm>
            <a:off x="838200" y="365126"/>
            <a:ext cx="10515600" cy="804456"/>
          </a:xfrm>
        </p:spPr>
        <p:txBody>
          <a:bodyPr/>
          <a:lstStyle/>
          <a:p>
            <a:r>
              <a:rPr kumimoji="1" lang="ja-JP" altLang="en-US" b="1" dirty="0" smtClean="0"/>
              <a:t>「深夜勤務」の時間外労働</a:t>
            </a:r>
            <a:endParaRPr kumimoji="1" lang="ja-JP" altLang="en-US" b="1" dirty="0"/>
          </a:p>
        </p:txBody>
      </p:sp>
      <p:graphicFrame>
        <p:nvGraphicFramePr>
          <p:cNvPr id="7" name="表 6"/>
          <p:cNvGraphicFramePr>
            <a:graphicFrameLocks noGrp="1"/>
          </p:cNvGraphicFramePr>
          <p:nvPr>
            <p:extLst>
              <p:ext uri="{D42A27DB-BD31-4B8C-83A1-F6EECF244321}">
                <p14:modId xmlns:p14="http://schemas.microsoft.com/office/powerpoint/2010/main" val="1330587209"/>
              </p:ext>
            </p:extLst>
          </p:nvPr>
        </p:nvGraphicFramePr>
        <p:xfrm>
          <a:off x="1031358" y="1169582"/>
          <a:ext cx="9952075" cy="4380616"/>
        </p:xfrm>
        <a:graphic>
          <a:graphicData uri="http://schemas.openxmlformats.org/drawingml/2006/table">
            <a:tbl>
              <a:tblPr>
                <a:tableStyleId>{C4B1156A-380E-4F78-BDF5-A606A8083BF9}</a:tableStyleId>
              </a:tblPr>
              <a:tblGrid>
                <a:gridCol w="3500252"/>
                <a:gridCol w="3180726"/>
                <a:gridCol w="3271097"/>
              </a:tblGrid>
              <a:tr h="439020">
                <a:tc gridSpan="3">
                  <a:txBody>
                    <a:bodyPr/>
                    <a:lstStyle/>
                    <a:p>
                      <a:pPr algn="l" fontAlgn="ctr"/>
                      <a:r>
                        <a:rPr lang="ja-JP" altLang="en-US" sz="2800" u="none" strike="noStrike" dirty="0" smtClean="0">
                          <a:effectLst/>
                          <a:latin typeface="ＭＳ Ｐゴシック" panose="020B0600070205080204" pitchFamily="50" charset="-128"/>
                          <a:ea typeface="ＭＳ Ｐゴシック" panose="020B0600070205080204" pitchFamily="50" charset="-128"/>
                        </a:rPr>
                        <a:t> </a:t>
                      </a:r>
                      <a:r>
                        <a:rPr lang="zh-TW" altLang="en-US" sz="2800" u="none" strike="noStrike" dirty="0" smtClean="0">
                          <a:effectLst/>
                          <a:latin typeface="ＭＳ Ｐゴシック" panose="020B0600070205080204" pitchFamily="50" charset="-128"/>
                          <a:ea typeface="ＭＳ Ｐゴシック" panose="020B0600070205080204" pitchFamily="50" charset="-128"/>
                        </a:rPr>
                        <a:t>時間外</a:t>
                      </a:r>
                      <a:r>
                        <a:rPr lang="zh-TW" altLang="en-US" sz="2800" u="none" strike="noStrike" dirty="0">
                          <a:effectLst/>
                          <a:latin typeface="ＭＳ Ｐゴシック" panose="020B0600070205080204" pitchFamily="50" charset="-128"/>
                          <a:ea typeface="ＭＳ Ｐゴシック" panose="020B0600070205080204" pitchFamily="50" charset="-128"/>
                        </a:rPr>
                        <a:t>労働（深夜勤）</a:t>
                      </a:r>
                      <a:endParaRPr lang="zh-TW"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r>
              <a:tr h="439020">
                <a:tc>
                  <a:txBody>
                    <a:bodyPr/>
                    <a:lstStyle/>
                    <a:p>
                      <a:pPr algn="l" fontAlgn="ctr"/>
                      <a:r>
                        <a:rPr lang="ja-JP" altLang="en-US" sz="2800" u="none" strike="noStrike" dirty="0">
                          <a:effectLst/>
                        </a:rPr>
                        <a:t>　</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800" u="none" strike="noStrike" dirty="0">
                          <a:effectLst/>
                        </a:rPr>
                        <a:t>始業</a:t>
                      </a:r>
                      <a:r>
                        <a:rPr lang="ja-JP" altLang="en-US" sz="2800" u="none" strike="noStrike" dirty="0" smtClean="0">
                          <a:effectLst/>
                        </a:rPr>
                        <a:t>時間「前」</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800" u="none" strike="noStrike" dirty="0">
                          <a:effectLst/>
                        </a:rPr>
                        <a:t>終業</a:t>
                      </a:r>
                      <a:r>
                        <a:rPr lang="ja-JP" altLang="en-US" sz="2800" u="none" strike="noStrike" dirty="0" smtClean="0">
                          <a:effectLst/>
                        </a:rPr>
                        <a:t>時間「後」</a:t>
                      </a:r>
                      <a:endParaRPr lang="ja-JP" altLang="en-US" sz="2800" b="0" i="0" u="none" strike="noStrike" dirty="0">
                        <a:solidFill>
                          <a:srgbClr val="000000"/>
                        </a:solidFill>
                        <a:effectLst/>
                        <a:latin typeface="游ゴシック"/>
                      </a:endParaRPr>
                    </a:p>
                  </a:txBody>
                  <a:tcPr marL="9525" marR="9525" marT="9525" marB="0" anchor="ctr"/>
                </a:tc>
              </a:tr>
              <a:tr h="500368">
                <a:tc>
                  <a:txBody>
                    <a:bodyPr/>
                    <a:lstStyle/>
                    <a:p>
                      <a:pPr algn="l" fontAlgn="ctr"/>
                      <a:r>
                        <a:rPr lang="ja-JP" altLang="en-US" sz="2800" u="none" strike="noStrike" dirty="0" smtClean="0">
                          <a:effectLst/>
                        </a:rPr>
                        <a:t> ①</a:t>
                      </a:r>
                      <a:r>
                        <a:rPr lang="ja-JP" altLang="en-US" sz="2800" u="none" strike="noStrike" dirty="0">
                          <a:effectLst/>
                        </a:rPr>
                        <a:t>なし</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a:effectLst/>
                        </a:rPr>
                        <a:t>23.5%</a:t>
                      </a:r>
                      <a:endParaRPr lang="en-US" altLang="ja-JP" sz="3200" b="0" i="0" u="none" strike="noStrike">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20.3%</a:t>
                      </a:r>
                      <a:endParaRPr lang="en-US" altLang="ja-JP" sz="3200" b="0" i="0" u="none" strike="noStrike" dirty="0">
                        <a:solidFill>
                          <a:srgbClr val="000000"/>
                        </a:solidFill>
                        <a:effectLst/>
                        <a:latin typeface="游ゴシック"/>
                      </a:endParaRPr>
                    </a:p>
                  </a:txBody>
                  <a:tcPr marL="9525" marR="9525" marT="9525" marB="0" anchor="ctr"/>
                </a:tc>
              </a:tr>
              <a:tr h="500368">
                <a:tc>
                  <a:txBody>
                    <a:bodyPr/>
                    <a:lstStyle/>
                    <a:p>
                      <a:pPr algn="l" fontAlgn="ctr"/>
                      <a:r>
                        <a:rPr lang="ja-JP" altLang="en-US" sz="2800" u="none" strike="noStrike" dirty="0" smtClean="0">
                          <a:effectLst/>
                        </a:rPr>
                        <a:t> ②</a:t>
                      </a:r>
                      <a:r>
                        <a:rPr lang="ja-JP" altLang="en-US" sz="2800" u="none" strike="noStrike" dirty="0">
                          <a:effectLst/>
                        </a:rPr>
                        <a:t>約</a:t>
                      </a:r>
                      <a:r>
                        <a:rPr lang="en-US" altLang="ja-JP" sz="2800" u="none" strike="noStrike" dirty="0">
                          <a:effectLst/>
                        </a:rPr>
                        <a:t>15</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a:effectLst/>
                        </a:rPr>
                        <a:t>21.9%</a:t>
                      </a:r>
                      <a:endParaRPr lang="en-US" altLang="ja-JP" sz="3200" b="0" i="0" u="none" strike="noStrike">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15.9%</a:t>
                      </a:r>
                      <a:endParaRPr lang="en-US" altLang="ja-JP" sz="3200" b="0" i="0" u="none" strike="noStrike" dirty="0">
                        <a:solidFill>
                          <a:srgbClr val="000000"/>
                        </a:solidFill>
                        <a:effectLst/>
                        <a:latin typeface="游ゴシック"/>
                      </a:endParaRPr>
                    </a:p>
                  </a:txBody>
                  <a:tcPr marL="9525" marR="9525" marT="9525" marB="0" anchor="ctr"/>
                </a:tc>
              </a:tr>
              <a:tr h="500368">
                <a:tc>
                  <a:txBody>
                    <a:bodyPr/>
                    <a:lstStyle/>
                    <a:p>
                      <a:pPr algn="l" fontAlgn="ctr"/>
                      <a:r>
                        <a:rPr lang="ja-JP" altLang="en-US" sz="2800" u="none" strike="noStrike" dirty="0" smtClean="0">
                          <a:effectLst/>
                        </a:rPr>
                        <a:t> ③</a:t>
                      </a:r>
                      <a:r>
                        <a:rPr lang="ja-JP" altLang="en-US" sz="2800" u="none" strike="noStrike" dirty="0">
                          <a:effectLst/>
                        </a:rPr>
                        <a:t>約</a:t>
                      </a:r>
                      <a:r>
                        <a:rPr lang="en-US" altLang="ja-JP" sz="2800" u="none" strike="noStrike" dirty="0">
                          <a:effectLst/>
                        </a:rPr>
                        <a:t>30</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35.3%</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c>
                  <a:txBody>
                    <a:bodyPr/>
                    <a:lstStyle/>
                    <a:p>
                      <a:pPr algn="ctr" fontAlgn="ctr"/>
                      <a:r>
                        <a:rPr lang="en-US" altLang="ja-JP" sz="3200" u="none" strike="noStrike" dirty="0">
                          <a:effectLst/>
                        </a:rPr>
                        <a:t>29.1%</a:t>
                      </a:r>
                      <a:endParaRPr lang="en-US" altLang="ja-JP" sz="3200" b="0" i="0" u="none" strike="noStrike" dirty="0">
                        <a:solidFill>
                          <a:srgbClr val="000000"/>
                        </a:solidFill>
                        <a:effectLst/>
                        <a:latin typeface="游ゴシック"/>
                      </a:endParaRPr>
                    </a:p>
                  </a:txBody>
                  <a:tcPr marL="9525" marR="9525" marT="9525" marB="0" anchor="ctr">
                    <a:solidFill>
                      <a:schemeClr val="accent2"/>
                    </a:solidFill>
                  </a:tcPr>
                </a:tc>
              </a:tr>
              <a:tr h="500368">
                <a:tc>
                  <a:txBody>
                    <a:bodyPr/>
                    <a:lstStyle/>
                    <a:p>
                      <a:pPr algn="l" fontAlgn="ctr"/>
                      <a:r>
                        <a:rPr lang="ja-JP" altLang="en-US" sz="2800" u="none" strike="noStrike" dirty="0" smtClean="0">
                          <a:effectLst/>
                        </a:rPr>
                        <a:t> ④</a:t>
                      </a:r>
                      <a:r>
                        <a:rPr lang="ja-JP" altLang="en-US" sz="2800" u="none" strike="noStrike" dirty="0">
                          <a:effectLst/>
                        </a:rPr>
                        <a:t>約</a:t>
                      </a:r>
                      <a:r>
                        <a:rPr lang="en-US" altLang="ja-JP" sz="2800" u="none" strike="noStrike" dirty="0">
                          <a:effectLst/>
                        </a:rPr>
                        <a:t>45</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8.9%</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c>
                  <a:txBody>
                    <a:bodyPr/>
                    <a:lstStyle/>
                    <a:p>
                      <a:pPr algn="ctr" fontAlgn="ctr"/>
                      <a:r>
                        <a:rPr lang="en-US" altLang="ja-JP" sz="3200" u="none" strike="noStrike" dirty="0">
                          <a:effectLst/>
                        </a:rPr>
                        <a:t>9.4%</a:t>
                      </a:r>
                      <a:endParaRPr lang="en-US" altLang="ja-JP" sz="3200" b="0" i="0" u="none" strike="noStrike" dirty="0">
                        <a:solidFill>
                          <a:srgbClr val="000000"/>
                        </a:solidFill>
                        <a:effectLst/>
                        <a:latin typeface="游ゴシック"/>
                      </a:endParaRPr>
                    </a:p>
                  </a:txBody>
                  <a:tcPr marL="9525" marR="9525" marT="9525" marB="0" anchor="ctr">
                    <a:solidFill>
                      <a:schemeClr val="accent2"/>
                    </a:solidFill>
                  </a:tcPr>
                </a:tc>
              </a:tr>
              <a:tr h="500368">
                <a:tc>
                  <a:txBody>
                    <a:bodyPr/>
                    <a:lstStyle/>
                    <a:p>
                      <a:pPr algn="l" fontAlgn="ctr"/>
                      <a:r>
                        <a:rPr lang="ja-JP" altLang="en-US" sz="2800" u="none" strike="noStrike" dirty="0" smtClean="0">
                          <a:effectLst/>
                        </a:rPr>
                        <a:t> ⑤</a:t>
                      </a:r>
                      <a:r>
                        <a:rPr lang="ja-JP" altLang="en-US" sz="2800" u="none" strike="noStrike" dirty="0">
                          <a:effectLst/>
                        </a:rPr>
                        <a:t>約</a:t>
                      </a:r>
                      <a:r>
                        <a:rPr lang="en-US" altLang="ja-JP" sz="2800" u="none" strike="noStrike" dirty="0">
                          <a:effectLst/>
                        </a:rPr>
                        <a:t>60</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8.8%</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c>
                  <a:txBody>
                    <a:bodyPr/>
                    <a:lstStyle/>
                    <a:p>
                      <a:pPr algn="ctr" fontAlgn="ctr"/>
                      <a:r>
                        <a:rPr lang="en-US" altLang="ja-JP" sz="3200" u="none" strike="noStrike" dirty="0">
                          <a:effectLst/>
                        </a:rPr>
                        <a:t>17.3%</a:t>
                      </a:r>
                      <a:endParaRPr lang="en-US" altLang="ja-JP" sz="3200" b="0" i="0" u="none" strike="noStrike" dirty="0">
                        <a:solidFill>
                          <a:srgbClr val="000000"/>
                        </a:solidFill>
                        <a:effectLst/>
                        <a:latin typeface="游ゴシック"/>
                      </a:endParaRPr>
                    </a:p>
                  </a:txBody>
                  <a:tcPr marL="9525" marR="9525" marT="9525" marB="0" anchor="ctr">
                    <a:solidFill>
                      <a:schemeClr val="accent2"/>
                    </a:solidFill>
                  </a:tcPr>
                </a:tc>
              </a:tr>
              <a:tr h="500368">
                <a:tc>
                  <a:txBody>
                    <a:bodyPr/>
                    <a:lstStyle/>
                    <a:p>
                      <a:pPr algn="l" fontAlgn="ctr"/>
                      <a:r>
                        <a:rPr lang="ja-JP" altLang="en-US" sz="2800" u="none" strike="noStrike" dirty="0" smtClean="0">
                          <a:effectLst/>
                        </a:rPr>
                        <a:t> ⑥</a:t>
                      </a:r>
                      <a:r>
                        <a:rPr lang="ja-JP" altLang="en-US" sz="2800" u="none" strike="noStrike" dirty="0">
                          <a:effectLst/>
                        </a:rPr>
                        <a:t>約</a:t>
                      </a:r>
                      <a:r>
                        <a:rPr lang="en-US" altLang="ja-JP" sz="2800" u="none" strike="noStrike" dirty="0">
                          <a:effectLst/>
                        </a:rPr>
                        <a:t>90</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1.4%</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c>
                  <a:txBody>
                    <a:bodyPr/>
                    <a:lstStyle/>
                    <a:p>
                      <a:pPr algn="ctr" fontAlgn="ctr"/>
                      <a:r>
                        <a:rPr lang="en-US" altLang="ja-JP" sz="3200" u="none" strike="noStrike" dirty="0">
                          <a:effectLst/>
                        </a:rPr>
                        <a:t>6.1%</a:t>
                      </a:r>
                      <a:endParaRPr lang="en-US" altLang="ja-JP" sz="3200" b="0" i="0" u="none" strike="noStrike" dirty="0">
                        <a:solidFill>
                          <a:srgbClr val="000000"/>
                        </a:solidFill>
                        <a:effectLst/>
                        <a:latin typeface="游ゴシック"/>
                      </a:endParaRPr>
                    </a:p>
                  </a:txBody>
                  <a:tcPr marL="9525" marR="9525" marT="9525" marB="0" anchor="ctr">
                    <a:solidFill>
                      <a:schemeClr val="accent2"/>
                    </a:solidFill>
                  </a:tcPr>
                </a:tc>
              </a:tr>
              <a:tr h="500368">
                <a:tc>
                  <a:txBody>
                    <a:bodyPr/>
                    <a:lstStyle/>
                    <a:p>
                      <a:pPr algn="l" fontAlgn="ctr"/>
                      <a:r>
                        <a:rPr lang="ja-JP" altLang="en-US" sz="2800" u="none" strike="noStrike" dirty="0" smtClean="0">
                          <a:effectLst/>
                        </a:rPr>
                        <a:t> ⑦</a:t>
                      </a:r>
                      <a:r>
                        <a:rPr lang="ja-JP" altLang="en-US" sz="2800" u="none" strike="noStrike" dirty="0">
                          <a:effectLst/>
                        </a:rPr>
                        <a:t>約</a:t>
                      </a:r>
                      <a:r>
                        <a:rPr lang="en-US" altLang="ja-JP" sz="2800" u="none" strike="noStrike" dirty="0">
                          <a:effectLst/>
                        </a:rPr>
                        <a:t>120</a:t>
                      </a:r>
                      <a:r>
                        <a:rPr lang="ja-JP" altLang="en-US" sz="2800" u="none" strike="noStrike" dirty="0">
                          <a:effectLst/>
                        </a:rPr>
                        <a:t>分以上</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0.3%</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c>
                  <a:txBody>
                    <a:bodyPr/>
                    <a:lstStyle/>
                    <a:p>
                      <a:pPr algn="ctr" fontAlgn="ctr"/>
                      <a:r>
                        <a:rPr lang="en-US" altLang="ja-JP" sz="3200" u="none" strike="noStrike" dirty="0">
                          <a:effectLst/>
                        </a:rPr>
                        <a:t>1.8%</a:t>
                      </a:r>
                      <a:endParaRPr lang="en-US" altLang="ja-JP" sz="3200" b="0" i="0" u="none" strike="noStrike" dirty="0">
                        <a:solidFill>
                          <a:srgbClr val="000000"/>
                        </a:solidFill>
                        <a:effectLst/>
                        <a:latin typeface="游ゴシック"/>
                      </a:endParaRPr>
                    </a:p>
                  </a:txBody>
                  <a:tcPr marL="9525" marR="9525" marT="9525" marB="0" anchor="ctr">
                    <a:solidFill>
                      <a:schemeClr val="accent2"/>
                    </a:solidFill>
                  </a:tcPr>
                </a:tc>
              </a:tr>
            </a:tbl>
          </a:graphicData>
        </a:graphic>
      </p:graphicFrame>
      <p:sp>
        <p:nvSpPr>
          <p:cNvPr id="8" name="屈折矢印 7"/>
          <p:cNvSpPr/>
          <p:nvPr/>
        </p:nvSpPr>
        <p:spPr>
          <a:xfrm rot="5400000">
            <a:off x="4989550" y="5806313"/>
            <a:ext cx="603293" cy="372139"/>
          </a:xfrm>
          <a:prstGeom prst="bentUpArrow">
            <a:avLst>
              <a:gd name="adj1" fmla="val 25000"/>
              <a:gd name="adj2" fmla="val 40714"/>
              <a:gd name="adj3" fmla="val 36427"/>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477266" y="5532265"/>
            <a:ext cx="2249334" cy="1077218"/>
          </a:xfrm>
          <a:prstGeom prst="rect">
            <a:avLst/>
          </a:prstGeom>
        </p:spPr>
        <p:txBody>
          <a:bodyPr wrap="none">
            <a:spAutoFit/>
          </a:bodyPr>
          <a:lstStyle/>
          <a:p>
            <a:pPr algn="ctr" fontAlgn="ctr"/>
            <a:r>
              <a:rPr lang="ja-JP" altLang="en-US" sz="3200" dirty="0" smtClean="0"/>
              <a:t>「</a:t>
            </a:r>
            <a:r>
              <a:rPr lang="en-US" altLang="ja-JP" sz="3200" dirty="0" smtClean="0"/>
              <a:t>30</a:t>
            </a:r>
            <a:r>
              <a:rPr lang="ja-JP" altLang="en-US" sz="3200" dirty="0" smtClean="0"/>
              <a:t>分以上」</a:t>
            </a:r>
            <a:endParaRPr lang="en-US" altLang="ja-JP" sz="3200" dirty="0" smtClean="0"/>
          </a:p>
          <a:p>
            <a:pPr algn="ctr" fontAlgn="ctr"/>
            <a:r>
              <a:rPr lang="ja-JP" altLang="en-US" sz="3200" dirty="0" smtClean="0"/>
              <a:t>合計</a:t>
            </a:r>
            <a:r>
              <a:rPr lang="en-US" altLang="ja-JP" sz="3200" dirty="0" smtClean="0"/>
              <a:t>54.7</a:t>
            </a:r>
            <a:r>
              <a:rPr lang="ja-JP" altLang="en-US" sz="3200" dirty="0" smtClean="0"/>
              <a:t>％</a:t>
            </a:r>
            <a:endParaRPr lang="en-US" altLang="ja-JP" sz="3200" dirty="0">
              <a:solidFill>
                <a:srgbClr val="000000"/>
              </a:solidFill>
              <a:latin typeface="游ゴシック"/>
            </a:endParaRPr>
          </a:p>
        </p:txBody>
      </p:sp>
      <p:sp>
        <p:nvSpPr>
          <p:cNvPr id="10" name="屈折矢印 9"/>
          <p:cNvSpPr/>
          <p:nvPr/>
        </p:nvSpPr>
        <p:spPr>
          <a:xfrm rot="5400000">
            <a:off x="8249239" y="5805018"/>
            <a:ext cx="605554" cy="376990"/>
          </a:xfrm>
          <a:prstGeom prst="bentUpArrow">
            <a:avLst>
              <a:gd name="adj1" fmla="val 25000"/>
              <a:gd name="adj2" fmla="val 40714"/>
              <a:gd name="adj3" fmla="val 36427"/>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740511" y="5550198"/>
            <a:ext cx="2242922" cy="1077218"/>
          </a:xfrm>
          <a:prstGeom prst="rect">
            <a:avLst/>
          </a:prstGeom>
        </p:spPr>
        <p:txBody>
          <a:bodyPr wrap="none">
            <a:spAutoFit/>
          </a:bodyPr>
          <a:lstStyle/>
          <a:p>
            <a:pPr algn="ctr" fontAlgn="ctr"/>
            <a:r>
              <a:rPr lang="ja-JP" altLang="en-US" sz="3200" dirty="0" smtClean="0"/>
              <a:t>「</a:t>
            </a:r>
            <a:r>
              <a:rPr lang="en-US" altLang="ja-JP" sz="3200" dirty="0" smtClean="0"/>
              <a:t>30</a:t>
            </a:r>
            <a:r>
              <a:rPr lang="ja-JP" altLang="en-US" sz="3200" dirty="0" smtClean="0"/>
              <a:t>分以上」</a:t>
            </a:r>
            <a:r>
              <a:rPr lang="en-US" altLang="ja-JP" sz="3200" dirty="0" smtClean="0"/>
              <a:t/>
            </a:r>
            <a:br>
              <a:rPr lang="en-US" altLang="ja-JP" sz="3200" dirty="0" smtClean="0"/>
            </a:br>
            <a:r>
              <a:rPr lang="ja-JP" altLang="en-US" sz="3200" dirty="0" smtClean="0"/>
              <a:t>合計</a:t>
            </a:r>
            <a:r>
              <a:rPr lang="en-US" altLang="ja-JP" sz="3200" dirty="0" smtClean="0"/>
              <a:t>63.8</a:t>
            </a:r>
            <a:r>
              <a:rPr lang="ja-JP" altLang="en-US" sz="3200" dirty="0" smtClean="0"/>
              <a:t>％</a:t>
            </a:r>
            <a:endParaRPr lang="en-US" altLang="ja-JP" sz="3200" dirty="0">
              <a:solidFill>
                <a:srgbClr val="000000"/>
              </a:solidFill>
              <a:latin typeface="游ゴシック"/>
            </a:endParaRPr>
          </a:p>
        </p:txBody>
      </p:sp>
    </p:spTree>
    <p:extLst>
      <p:ext uri="{BB962C8B-B14F-4D97-AF65-F5344CB8AC3E}">
        <p14:creationId xmlns:p14="http://schemas.microsoft.com/office/powerpoint/2010/main" val="122299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
        <p:nvSpPr>
          <p:cNvPr id="5" name="タイトル 1"/>
          <p:cNvSpPr>
            <a:spLocks noGrp="1"/>
          </p:cNvSpPr>
          <p:nvPr>
            <p:ph type="title"/>
          </p:nvPr>
        </p:nvSpPr>
        <p:spPr>
          <a:xfrm>
            <a:off x="838200" y="365126"/>
            <a:ext cx="10515600" cy="804456"/>
          </a:xfrm>
        </p:spPr>
        <p:txBody>
          <a:bodyPr/>
          <a:lstStyle/>
          <a:p>
            <a:r>
              <a:rPr kumimoji="1" lang="ja-JP" altLang="en-US" b="1" dirty="0" smtClean="0"/>
              <a:t>「２交替夜勤」の時間外労働</a:t>
            </a:r>
            <a:endParaRPr kumimoji="1" lang="ja-JP" altLang="en-US" b="1" dirty="0"/>
          </a:p>
        </p:txBody>
      </p:sp>
      <p:graphicFrame>
        <p:nvGraphicFramePr>
          <p:cNvPr id="10" name="表 9"/>
          <p:cNvGraphicFramePr>
            <a:graphicFrameLocks noGrp="1"/>
          </p:cNvGraphicFramePr>
          <p:nvPr>
            <p:extLst>
              <p:ext uri="{D42A27DB-BD31-4B8C-83A1-F6EECF244321}">
                <p14:modId xmlns:p14="http://schemas.microsoft.com/office/powerpoint/2010/main" val="352425451"/>
              </p:ext>
            </p:extLst>
          </p:nvPr>
        </p:nvGraphicFramePr>
        <p:xfrm>
          <a:off x="1041105" y="1169582"/>
          <a:ext cx="9910429" cy="4392969"/>
        </p:xfrm>
        <a:graphic>
          <a:graphicData uri="http://schemas.openxmlformats.org/drawingml/2006/table">
            <a:tbl>
              <a:tblPr>
                <a:tableStyleId>{C4B1156A-380E-4F78-BDF5-A606A8083BF9}</a:tableStyleId>
              </a:tblPr>
              <a:tblGrid>
                <a:gridCol w="3451907"/>
                <a:gridCol w="3144939"/>
                <a:gridCol w="3313583"/>
              </a:tblGrid>
              <a:tr h="440258">
                <a:tc gridSpan="3">
                  <a:txBody>
                    <a:bodyPr/>
                    <a:lstStyle/>
                    <a:p>
                      <a:pPr algn="l" fontAlgn="ctr"/>
                      <a:r>
                        <a:rPr lang="zh-TW" altLang="en-US" sz="2800" u="none" strike="noStrike" dirty="0">
                          <a:effectLst/>
                          <a:latin typeface="ＭＳ Ｐゴシック" panose="020B0600070205080204" pitchFamily="50" charset="-128"/>
                          <a:ea typeface="ＭＳ Ｐゴシック" panose="020B0600070205080204" pitchFamily="50" charset="-128"/>
                        </a:rPr>
                        <a:t>時間外労働（</a:t>
                      </a:r>
                      <a:r>
                        <a:rPr lang="en-US" altLang="zh-TW" sz="2800" u="none" strike="noStrike" dirty="0">
                          <a:effectLst/>
                          <a:latin typeface="ＭＳ Ｐゴシック" panose="020B0600070205080204" pitchFamily="50" charset="-128"/>
                          <a:ea typeface="ＭＳ Ｐゴシック" panose="020B0600070205080204" pitchFamily="50" charset="-128"/>
                        </a:rPr>
                        <a:t>2</a:t>
                      </a:r>
                      <a:r>
                        <a:rPr lang="zh-TW" altLang="en-US" sz="2800" u="none" strike="noStrike" dirty="0">
                          <a:effectLst/>
                          <a:latin typeface="ＭＳ Ｐゴシック" panose="020B0600070205080204" pitchFamily="50" charset="-128"/>
                          <a:ea typeface="ＭＳ Ｐゴシック" panose="020B0600070205080204" pitchFamily="50" charset="-128"/>
                        </a:rPr>
                        <a:t>交替夜勤）</a:t>
                      </a:r>
                      <a:endParaRPr lang="zh-TW"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r>
              <a:tr h="440258">
                <a:tc>
                  <a:txBody>
                    <a:bodyPr/>
                    <a:lstStyle/>
                    <a:p>
                      <a:pPr algn="l" fontAlgn="ctr"/>
                      <a:r>
                        <a:rPr lang="ja-JP" altLang="en-US" sz="2800" u="none" strike="noStrike" dirty="0">
                          <a:effectLst/>
                        </a:rPr>
                        <a:t>　</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800" u="none" strike="noStrike" dirty="0">
                          <a:effectLst/>
                        </a:rPr>
                        <a:t>始業</a:t>
                      </a:r>
                      <a:r>
                        <a:rPr lang="ja-JP" altLang="en-US" sz="2800" u="none" strike="noStrike" dirty="0" smtClean="0">
                          <a:effectLst/>
                        </a:rPr>
                        <a:t>時間「前」</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800" u="none" strike="noStrike" dirty="0">
                          <a:effectLst/>
                        </a:rPr>
                        <a:t>終業</a:t>
                      </a:r>
                      <a:r>
                        <a:rPr lang="ja-JP" altLang="en-US" sz="2800" u="none" strike="noStrike" dirty="0" smtClean="0">
                          <a:effectLst/>
                        </a:rPr>
                        <a:t>時間「後」</a:t>
                      </a:r>
                      <a:endParaRPr lang="ja-JP" altLang="en-US" sz="2800" b="0" i="0" u="none" strike="noStrike" dirty="0">
                        <a:solidFill>
                          <a:srgbClr val="000000"/>
                        </a:solidFill>
                        <a:effectLst/>
                        <a:latin typeface="游ゴシック"/>
                      </a:endParaRPr>
                    </a:p>
                  </a:txBody>
                  <a:tcPr marL="9525" marR="9525" marT="9525" marB="0" anchor="ctr"/>
                </a:tc>
              </a:tr>
              <a:tr h="501779">
                <a:tc>
                  <a:txBody>
                    <a:bodyPr/>
                    <a:lstStyle/>
                    <a:p>
                      <a:pPr algn="l" fontAlgn="ctr"/>
                      <a:r>
                        <a:rPr lang="ja-JP" altLang="en-US" sz="2800" u="none" strike="noStrike" dirty="0" smtClean="0">
                          <a:effectLst/>
                        </a:rPr>
                        <a:t> ①</a:t>
                      </a:r>
                      <a:r>
                        <a:rPr lang="ja-JP" altLang="en-US" sz="2800" u="none" strike="noStrike" dirty="0">
                          <a:effectLst/>
                        </a:rPr>
                        <a:t>なし</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28.6%</a:t>
                      </a:r>
                      <a:endParaRPr lang="en-US" altLang="ja-JP" sz="32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27.8%</a:t>
                      </a:r>
                      <a:endParaRPr lang="en-US" altLang="ja-JP" sz="3200" b="0" i="0" u="none" strike="noStrike" dirty="0">
                        <a:solidFill>
                          <a:srgbClr val="000000"/>
                        </a:solidFill>
                        <a:effectLst/>
                        <a:latin typeface="游ゴシック"/>
                      </a:endParaRPr>
                    </a:p>
                  </a:txBody>
                  <a:tcPr marL="9525" marR="9525" marT="9525" marB="0" anchor="ctr"/>
                </a:tc>
              </a:tr>
              <a:tr h="501779">
                <a:tc>
                  <a:txBody>
                    <a:bodyPr/>
                    <a:lstStyle/>
                    <a:p>
                      <a:pPr algn="l" fontAlgn="ctr"/>
                      <a:r>
                        <a:rPr lang="ja-JP" altLang="en-US" sz="2800" u="none" strike="noStrike" dirty="0" smtClean="0">
                          <a:effectLst/>
                        </a:rPr>
                        <a:t> ②</a:t>
                      </a:r>
                      <a:r>
                        <a:rPr lang="ja-JP" altLang="en-US" sz="2800" u="none" strike="noStrike" dirty="0">
                          <a:effectLst/>
                        </a:rPr>
                        <a:t>約</a:t>
                      </a:r>
                      <a:r>
                        <a:rPr lang="en-US" altLang="ja-JP" sz="2800" u="none" strike="noStrike" dirty="0">
                          <a:effectLst/>
                        </a:rPr>
                        <a:t>15</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13.0%</a:t>
                      </a:r>
                      <a:endParaRPr lang="en-US" altLang="ja-JP" sz="32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13.6%</a:t>
                      </a:r>
                      <a:endParaRPr lang="en-US" altLang="ja-JP" sz="3200" b="0" i="0" u="none" strike="noStrike" dirty="0">
                        <a:solidFill>
                          <a:srgbClr val="000000"/>
                        </a:solidFill>
                        <a:effectLst/>
                        <a:latin typeface="游ゴシック"/>
                      </a:endParaRPr>
                    </a:p>
                  </a:txBody>
                  <a:tcPr marL="9525" marR="9525" marT="9525" marB="0" anchor="ctr"/>
                </a:tc>
              </a:tr>
              <a:tr h="501779">
                <a:tc>
                  <a:txBody>
                    <a:bodyPr/>
                    <a:lstStyle/>
                    <a:p>
                      <a:pPr algn="l" fontAlgn="ctr"/>
                      <a:r>
                        <a:rPr lang="ja-JP" altLang="en-US" sz="2800" u="none" strike="noStrike" dirty="0" smtClean="0">
                          <a:effectLst/>
                        </a:rPr>
                        <a:t> ③</a:t>
                      </a:r>
                      <a:r>
                        <a:rPr lang="ja-JP" altLang="en-US" sz="2800" u="none" strike="noStrike" dirty="0">
                          <a:effectLst/>
                        </a:rPr>
                        <a:t>約</a:t>
                      </a:r>
                      <a:r>
                        <a:rPr lang="en-US" altLang="ja-JP" sz="2800" u="none" strike="noStrike" dirty="0">
                          <a:effectLst/>
                        </a:rPr>
                        <a:t>30</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26.2%</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c>
                  <a:txBody>
                    <a:bodyPr/>
                    <a:lstStyle/>
                    <a:p>
                      <a:pPr algn="ctr" fontAlgn="ctr"/>
                      <a:r>
                        <a:rPr lang="en-US" altLang="ja-JP" sz="3200" u="none" strike="noStrike" dirty="0">
                          <a:effectLst/>
                        </a:rPr>
                        <a:t>24.3%</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r>
              <a:tr h="501779">
                <a:tc>
                  <a:txBody>
                    <a:bodyPr/>
                    <a:lstStyle/>
                    <a:p>
                      <a:pPr algn="l" fontAlgn="ctr"/>
                      <a:r>
                        <a:rPr lang="ja-JP" altLang="en-US" sz="2800" u="none" strike="noStrike" dirty="0" smtClean="0">
                          <a:effectLst/>
                        </a:rPr>
                        <a:t> ④</a:t>
                      </a:r>
                      <a:r>
                        <a:rPr lang="ja-JP" altLang="en-US" sz="2800" u="none" strike="noStrike" dirty="0">
                          <a:effectLst/>
                        </a:rPr>
                        <a:t>約</a:t>
                      </a:r>
                      <a:r>
                        <a:rPr lang="en-US" altLang="ja-JP" sz="2800" u="none" strike="noStrike" dirty="0">
                          <a:effectLst/>
                        </a:rPr>
                        <a:t>45</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12.2%</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c>
                  <a:txBody>
                    <a:bodyPr/>
                    <a:lstStyle/>
                    <a:p>
                      <a:pPr algn="ctr" fontAlgn="ctr"/>
                      <a:r>
                        <a:rPr lang="en-US" altLang="ja-JP" sz="3200" u="none" strike="noStrike" dirty="0">
                          <a:effectLst/>
                        </a:rPr>
                        <a:t>7.8%</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r>
              <a:tr h="501779">
                <a:tc>
                  <a:txBody>
                    <a:bodyPr/>
                    <a:lstStyle/>
                    <a:p>
                      <a:pPr algn="l" fontAlgn="ctr"/>
                      <a:r>
                        <a:rPr lang="ja-JP" altLang="en-US" sz="2800" u="none" strike="noStrike" dirty="0" smtClean="0">
                          <a:effectLst/>
                        </a:rPr>
                        <a:t> ⑤</a:t>
                      </a:r>
                      <a:r>
                        <a:rPr lang="ja-JP" altLang="en-US" sz="2800" u="none" strike="noStrike" dirty="0">
                          <a:effectLst/>
                        </a:rPr>
                        <a:t>約</a:t>
                      </a:r>
                      <a:r>
                        <a:rPr lang="en-US" altLang="ja-JP" sz="2800" u="none" strike="noStrike" dirty="0">
                          <a:effectLst/>
                        </a:rPr>
                        <a:t>60</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14.7%</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c>
                  <a:txBody>
                    <a:bodyPr/>
                    <a:lstStyle/>
                    <a:p>
                      <a:pPr algn="ctr" fontAlgn="ctr"/>
                      <a:r>
                        <a:rPr lang="en-US" altLang="ja-JP" sz="3200" u="none" strike="noStrike" dirty="0">
                          <a:effectLst/>
                        </a:rPr>
                        <a:t>16.6%</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r>
              <a:tr h="501779">
                <a:tc>
                  <a:txBody>
                    <a:bodyPr/>
                    <a:lstStyle/>
                    <a:p>
                      <a:pPr algn="l" fontAlgn="ctr"/>
                      <a:r>
                        <a:rPr lang="ja-JP" altLang="en-US" sz="2800" u="none" strike="noStrike" dirty="0" smtClean="0">
                          <a:effectLst/>
                        </a:rPr>
                        <a:t> ⑥</a:t>
                      </a:r>
                      <a:r>
                        <a:rPr lang="ja-JP" altLang="en-US" sz="2800" u="none" strike="noStrike" dirty="0">
                          <a:effectLst/>
                        </a:rPr>
                        <a:t>約</a:t>
                      </a:r>
                      <a:r>
                        <a:rPr lang="en-US" altLang="ja-JP" sz="2800" u="none" strike="noStrike" dirty="0">
                          <a:effectLst/>
                        </a:rPr>
                        <a:t>90</a:t>
                      </a:r>
                      <a:r>
                        <a:rPr lang="ja-JP" altLang="en-US" sz="2800" u="none" strike="noStrike" dirty="0">
                          <a:effectLst/>
                        </a:rPr>
                        <a:t>分</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a:effectLst/>
                        </a:rPr>
                        <a:t>4.5%</a:t>
                      </a:r>
                      <a:endParaRPr lang="en-US" altLang="ja-JP" sz="3200" b="0" i="0" u="none" strike="noStrike">
                        <a:solidFill>
                          <a:srgbClr val="000000"/>
                        </a:solidFill>
                        <a:effectLst/>
                        <a:latin typeface="游ゴシック"/>
                      </a:endParaRPr>
                    </a:p>
                  </a:txBody>
                  <a:tcPr marL="9525" marR="9525" marT="9525" marB="0" anchor="ctr">
                    <a:solidFill>
                      <a:schemeClr val="accent4">
                        <a:lumMod val="60000"/>
                        <a:lumOff val="40000"/>
                      </a:schemeClr>
                    </a:solidFill>
                  </a:tcPr>
                </a:tc>
                <a:tc>
                  <a:txBody>
                    <a:bodyPr/>
                    <a:lstStyle/>
                    <a:p>
                      <a:pPr algn="ctr" fontAlgn="ctr"/>
                      <a:r>
                        <a:rPr lang="en-US" altLang="ja-JP" sz="3200" u="none" strike="noStrike" dirty="0">
                          <a:effectLst/>
                        </a:rPr>
                        <a:t>7.0%</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r>
              <a:tr h="501779">
                <a:tc>
                  <a:txBody>
                    <a:bodyPr/>
                    <a:lstStyle/>
                    <a:p>
                      <a:pPr algn="l" fontAlgn="ctr"/>
                      <a:r>
                        <a:rPr lang="ja-JP" altLang="en-US" sz="2800" u="none" strike="noStrike" dirty="0" smtClean="0">
                          <a:effectLst/>
                        </a:rPr>
                        <a:t> ⑦</a:t>
                      </a:r>
                      <a:r>
                        <a:rPr lang="ja-JP" altLang="en-US" sz="2800" u="none" strike="noStrike" dirty="0">
                          <a:effectLst/>
                        </a:rPr>
                        <a:t>約</a:t>
                      </a:r>
                      <a:r>
                        <a:rPr lang="en-US" altLang="ja-JP" sz="2800" u="none" strike="noStrike" dirty="0">
                          <a:effectLst/>
                        </a:rPr>
                        <a:t>120</a:t>
                      </a:r>
                      <a:r>
                        <a:rPr lang="ja-JP" altLang="en-US" sz="2800" u="none" strike="noStrike" dirty="0">
                          <a:effectLst/>
                        </a:rPr>
                        <a:t>分以上</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200" u="none" strike="noStrike" dirty="0">
                          <a:effectLst/>
                        </a:rPr>
                        <a:t>0.9%</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c>
                  <a:txBody>
                    <a:bodyPr/>
                    <a:lstStyle/>
                    <a:p>
                      <a:pPr algn="ctr" fontAlgn="ctr"/>
                      <a:r>
                        <a:rPr lang="en-US" altLang="ja-JP" sz="3200" u="none" strike="noStrike" dirty="0">
                          <a:effectLst/>
                        </a:rPr>
                        <a:t>2.9%</a:t>
                      </a:r>
                      <a:endParaRPr lang="en-US" altLang="ja-JP" sz="3200" b="0" i="0" u="none" strike="noStrike" dirty="0">
                        <a:solidFill>
                          <a:srgbClr val="000000"/>
                        </a:solidFill>
                        <a:effectLst/>
                        <a:latin typeface="游ゴシック"/>
                      </a:endParaRPr>
                    </a:p>
                  </a:txBody>
                  <a:tcPr marL="9525" marR="9525" marT="9525" marB="0" anchor="ctr">
                    <a:solidFill>
                      <a:schemeClr val="accent4">
                        <a:lumMod val="60000"/>
                        <a:lumOff val="40000"/>
                      </a:schemeClr>
                    </a:solidFill>
                  </a:tcPr>
                </a:tc>
              </a:tr>
            </a:tbl>
          </a:graphicData>
        </a:graphic>
      </p:graphicFrame>
      <p:sp>
        <p:nvSpPr>
          <p:cNvPr id="11" name="屈折矢印 10"/>
          <p:cNvSpPr/>
          <p:nvPr/>
        </p:nvSpPr>
        <p:spPr>
          <a:xfrm rot="5400000">
            <a:off x="4864064" y="5806313"/>
            <a:ext cx="603293" cy="372139"/>
          </a:xfrm>
          <a:prstGeom prst="bentUpArrow">
            <a:avLst>
              <a:gd name="adj1" fmla="val 25000"/>
              <a:gd name="adj2" fmla="val 40714"/>
              <a:gd name="adj3" fmla="val 36427"/>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屈折矢印 11"/>
          <p:cNvSpPr/>
          <p:nvPr/>
        </p:nvSpPr>
        <p:spPr>
          <a:xfrm rot="5400000">
            <a:off x="8217340" y="5805018"/>
            <a:ext cx="605554" cy="376990"/>
          </a:xfrm>
          <a:prstGeom prst="bentUpArrow">
            <a:avLst>
              <a:gd name="adj1" fmla="val 25000"/>
              <a:gd name="adj2" fmla="val 40714"/>
              <a:gd name="adj3" fmla="val 36427"/>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351780" y="5585539"/>
            <a:ext cx="2249334" cy="1077218"/>
          </a:xfrm>
          <a:prstGeom prst="rect">
            <a:avLst/>
          </a:prstGeom>
        </p:spPr>
        <p:txBody>
          <a:bodyPr wrap="none">
            <a:spAutoFit/>
          </a:bodyPr>
          <a:lstStyle/>
          <a:p>
            <a:pPr algn="ctr" fontAlgn="ctr"/>
            <a:r>
              <a:rPr lang="ja-JP" altLang="en-US" sz="3200" dirty="0" smtClean="0"/>
              <a:t>「</a:t>
            </a:r>
            <a:r>
              <a:rPr lang="en-US" altLang="ja-JP" sz="3200" dirty="0" smtClean="0"/>
              <a:t>30</a:t>
            </a:r>
            <a:r>
              <a:rPr lang="ja-JP" altLang="en-US" sz="3200" dirty="0" smtClean="0"/>
              <a:t>分以上」</a:t>
            </a:r>
            <a:endParaRPr lang="en-US" altLang="ja-JP" sz="3200" dirty="0" smtClean="0"/>
          </a:p>
          <a:p>
            <a:pPr algn="ctr" fontAlgn="ctr"/>
            <a:r>
              <a:rPr lang="ja-JP" altLang="en-US" sz="3200" dirty="0" smtClean="0"/>
              <a:t>合計</a:t>
            </a:r>
            <a:r>
              <a:rPr lang="en-US" altLang="ja-JP" sz="3200" dirty="0" smtClean="0"/>
              <a:t>58.5</a:t>
            </a:r>
            <a:r>
              <a:rPr lang="ja-JP" altLang="en-US" sz="3200" dirty="0" smtClean="0"/>
              <a:t>％</a:t>
            </a:r>
            <a:endParaRPr lang="en-US" altLang="ja-JP" sz="3200" dirty="0">
              <a:solidFill>
                <a:srgbClr val="000000"/>
              </a:solidFill>
              <a:latin typeface="游ゴシック"/>
            </a:endParaRPr>
          </a:p>
        </p:txBody>
      </p:sp>
      <p:sp>
        <p:nvSpPr>
          <p:cNvPr id="14" name="正方形/長方形 13"/>
          <p:cNvSpPr/>
          <p:nvPr/>
        </p:nvSpPr>
        <p:spPr>
          <a:xfrm>
            <a:off x="8708612" y="5585539"/>
            <a:ext cx="2242922" cy="1077218"/>
          </a:xfrm>
          <a:prstGeom prst="rect">
            <a:avLst/>
          </a:prstGeom>
        </p:spPr>
        <p:txBody>
          <a:bodyPr wrap="none">
            <a:spAutoFit/>
          </a:bodyPr>
          <a:lstStyle/>
          <a:p>
            <a:pPr algn="ctr" fontAlgn="ctr"/>
            <a:r>
              <a:rPr lang="ja-JP" altLang="en-US" sz="3200" dirty="0" smtClean="0"/>
              <a:t>「</a:t>
            </a:r>
            <a:r>
              <a:rPr lang="en-US" altLang="ja-JP" sz="3200" dirty="0" smtClean="0"/>
              <a:t>30</a:t>
            </a:r>
            <a:r>
              <a:rPr lang="ja-JP" altLang="en-US" sz="3200" dirty="0" smtClean="0"/>
              <a:t>分以上」</a:t>
            </a:r>
            <a:r>
              <a:rPr lang="en-US" altLang="ja-JP" sz="3200" dirty="0" smtClean="0"/>
              <a:t/>
            </a:r>
            <a:br>
              <a:rPr lang="en-US" altLang="ja-JP" sz="3200" dirty="0" smtClean="0"/>
            </a:br>
            <a:r>
              <a:rPr lang="ja-JP" altLang="en-US" sz="3200" dirty="0" smtClean="0"/>
              <a:t>合計</a:t>
            </a:r>
            <a:r>
              <a:rPr lang="en-US" altLang="ja-JP" sz="3200" dirty="0" smtClean="0"/>
              <a:t>58.6</a:t>
            </a:r>
            <a:r>
              <a:rPr lang="ja-JP" altLang="en-US" sz="3200" dirty="0" smtClean="0"/>
              <a:t>％</a:t>
            </a:r>
            <a:endParaRPr lang="en-US" altLang="ja-JP" sz="3200" dirty="0">
              <a:solidFill>
                <a:srgbClr val="000000"/>
              </a:solidFill>
              <a:latin typeface="游ゴシック"/>
            </a:endParaRPr>
          </a:p>
        </p:txBody>
      </p:sp>
    </p:spTree>
    <p:extLst>
      <p:ext uri="{BB962C8B-B14F-4D97-AF65-F5344CB8AC3E}">
        <p14:creationId xmlns:p14="http://schemas.microsoft.com/office/powerpoint/2010/main" val="4267319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3785" y="367525"/>
            <a:ext cx="11536325" cy="1325563"/>
          </a:xfrm>
        </p:spPr>
        <p:txBody>
          <a:bodyPr>
            <a:noAutofit/>
          </a:bodyPr>
          <a:lstStyle/>
          <a:p>
            <a:r>
              <a:rPr lang="ja-JP" altLang="en-US" b="1" dirty="0" smtClean="0">
                <a:latin typeface="+mj-ea"/>
              </a:rPr>
              <a:t>長時間労働の「２交替夜勤」</a:t>
            </a:r>
            <a:r>
              <a:rPr lang="en-US" altLang="ja-JP" b="1" dirty="0" smtClean="0">
                <a:latin typeface="+mj-ea"/>
              </a:rPr>
              <a:t/>
            </a:r>
            <a:br>
              <a:rPr lang="en-US" altLang="ja-JP" b="1" dirty="0" smtClean="0">
                <a:latin typeface="+mj-ea"/>
              </a:rPr>
            </a:br>
            <a:r>
              <a:rPr lang="ja-JP" altLang="en-US" b="1" dirty="0" smtClean="0">
                <a:latin typeface="+mj-ea"/>
              </a:rPr>
              <a:t>始業時間「前」約</a:t>
            </a:r>
            <a:r>
              <a:rPr lang="en-US" altLang="ja-JP" b="1" dirty="0" smtClean="0">
                <a:latin typeface="+mj-ea"/>
              </a:rPr>
              <a:t>60</a:t>
            </a:r>
            <a:r>
              <a:rPr lang="ja-JP" altLang="en-US" b="1" dirty="0" smtClean="0">
                <a:latin typeface="+mj-ea"/>
              </a:rPr>
              <a:t>分以上の時間外労働が突出</a:t>
            </a:r>
            <a:endParaRPr kumimoji="1" lang="ja-JP" altLang="en-US" b="1" dirty="0">
              <a:latin typeface="+mj-ea"/>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315569267"/>
              </p:ext>
            </p:extLst>
          </p:nvPr>
        </p:nvGraphicFramePr>
        <p:xfrm>
          <a:off x="1133253" y="1748598"/>
          <a:ext cx="7362161" cy="3443445"/>
        </p:xfrm>
        <a:graphic>
          <a:graphicData uri="http://schemas.openxmlformats.org/drawingml/2006/table">
            <a:tbl>
              <a:tblPr firstRow="1" bandRow="1">
                <a:tableStyleId>{8A107856-5554-42FB-B03E-39F5DBC370BA}</a:tableStyleId>
              </a:tblPr>
              <a:tblGrid>
                <a:gridCol w="2053856"/>
                <a:gridCol w="2373719"/>
                <a:gridCol w="2934586"/>
              </a:tblGrid>
              <a:tr h="377371">
                <a:tc>
                  <a:txBody>
                    <a:bodyPr/>
                    <a:lstStyle/>
                    <a:p>
                      <a:pPr algn="l"/>
                      <a:endParaRPr kumimoji="1" lang="ja-JP" altLang="en-US" sz="3000" dirty="0"/>
                    </a:p>
                  </a:txBody>
                  <a:tcPr>
                    <a:solidFill>
                      <a:schemeClr val="accent4">
                        <a:lumMod val="20000"/>
                        <a:lumOff val="80000"/>
                      </a:schemeClr>
                    </a:solidFill>
                  </a:tcPr>
                </a:tc>
                <a:tc>
                  <a:txBody>
                    <a:bodyPr/>
                    <a:lstStyle/>
                    <a:p>
                      <a:pPr algn="ctr">
                        <a:lnSpc>
                          <a:spcPct val="100000"/>
                        </a:lnSpc>
                      </a:pPr>
                      <a:r>
                        <a:rPr kumimoji="1" lang="ja-JP" altLang="en-US" sz="3000" b="0" dirty="0" smtClean="0"/>
                        <a:t>始業「前」</a:t>
                      </a:r>
                      <a:r>
                        <a:rPr kumimoji="1" lang="en-US" altLang="ja-JP" sz="3000" b="0" dirty="0" smtClean="0"/>
                        <a:t/>
                      </a:r>
                      <a:br>
                        <a:rPr kumimoji="1" lang="en-US" altLang="ja-JP" sz="3000" b="0" dirty="0" smtClean="0"/>
                      </a:br>
                      <a:r>
                        <a:rPr kumimoji="1" lang="ja-JP" altLang="en-US" sz="3000" b="0" dirty="0" smtClean="0"/>
                        <a:t>約</a:t>
                      </a:r>
                      <a:r>
                        <a:rPr kumimoji="1" lang="en-US" altLang="ja-JP" sz="3000" b="0" dirty="0" smtClean="0"/>
                        <a:t>60</a:t>
                      </a:r>
                      <a:r>
                        <a:rPr kumimoji="1" lang="ja-JP" altLang="en-US" sz="3000" b="0" dirty="0" smtClean="0"/>
                        <a:t>分以上</a:t>
                      </a:r>
                      <a:endParaRPr kumimoji="1" lang="ja-JP" altLang="en-US" sz="3000" b="0" dirty="0">
                        <a:latin typeface="+mn-ea"/>
                        <a:ea typeface="+mn-ea"/>
                      </a:endParaRPr>
                    </a:p>
                  </a:txBody>
                  <a:tcPr>
                    <a:solidFill>
                      <a:schemeClr val="accent4">
                        <a:lumMod val="20000"/>
                        <a:lumOff val="80000"/>
                      </a:schemeClr>
                    </a:solidFill>
                  </a:tcPr>
                </a:tc>
                <a:tc>
                  <a:txBody>
                    <a:bodyPr/>
                    <a:lstStyle/>
                    <a:p>
                      <a:pPr algn="ctr">
                        <a:lnSpc>
                          <a:spcPct val="100000"/>
                        </a:lnSpc>
                      </a:pPr>
                      <a:r>
                        <a:rPr kumimoji="1" lang="ja-JP" altLang="en-US" sz="3000" b="0" dirty="0" smtClean="0"/>
                        <a:t>終業「後」</a:t>
                      </a:r>
                      <a:r>
                        <a:rPr kumimoji="1" lang="en-US" altLang="ja-JP" sz="3000" b="0" dirty="0" smtClean="0"/>
                        <a:t/>
                      </a:r>
                      <a:br>
                        <a:rPr kumimoji="1" lang="en-US" altLang="ja-JP" sz="3000" b="0" dirty="0" smtClean="0"/>
                      </a:br>
                      <a:r>
                        <a:rPr kumimoji="1" lang="ja-JP" altLang="en-US" sz="3000" b="0" dirty="0" smtClean="0"/>
                        <a:t>約</a:t>
                      </a:r>
                      <a:r>
                        <a:rPr kumimoji="1" lang="en-US" altLang="ja-JP" sz="3000" b="0" dirty="0" smtClean="0"/>
                        <a:t>60</a:t>
                      </a:r>
                      <a:r>
                        <a:rPr kumimoji="1" lang="ja-JP" altLang="en-US" sz="3000" b="0" dirty="0" smtClean="0"/>
                        <a:t>分以上</a:t>
                      </a:r>
                      <a:endParaRPr kumimoji="1" lang="ja-JP" altLang="en-US" sz="3000" b="0" dirty="0">
                        <a:latin typeface="+mn-ea"/>
                        <a:ea typeface="+mn-ea"/>
                      </a:endParaRPr>
                    </a:p>
                  </a:txBody>
                  <a:tcPr>
                    <a:solidFill>
                      <a:schemeClr val="accent4">
                        <a:lumMod val="20000"/>
                        <a:lumOff val="80000"/>
                      </a:schemeClr>
                    </a:solidFill>
                  </a:tcPr>
                </a:tc>
              </a:tr>
              <a:tr h="456052">
                <a:tc>
                  <a:txBody>
                    <a:bodyPr/>
                    <a:lstStyle/>
                    <a:p>
                      <a:pPr algn="l"/>
                      <a:r>
                        <a:rPr kumimoji="1" lang="ja-JP" altLang="en-US" sz="3000" dirty="0" smtClean="0"/>
                        <a:t>日勤</a:t>
                      </a:r>
                      <a:endParaRPr kumimoji="1" lang="ja-JP" altLang="en-US" sz="3000" dirty="0"/>
                    </a:p>
                  </a:txBody>
                  <a:tcPr>
                    <a:solidFill>
                      <a:schemeClr val="accent4">
                        <a:lumMod val="20000"/>
                        <a:lumOff val="80000"/>
                      </a:schemeClr>
                    </a:solidFill>
                  </a:tcPr>
                </a:tc>
                <a:tc>
                  <a:txBody>
                    <a:bodyPr/>
                    <a:lstStyle/>
                    <a:p>
                      <a:pPr algn="ctr"/>
                      <a:r>
                        <a:rPr kumimoji="1" lang="en-US" altLang="ja-JP" sz="3000" dirty="0" smtClean="0"/>
                        <a:t>8.9</a:t>
                      </a:r>
                      <a:r>
                        <a:rPr kumimoji="1" lang="ja-JP" altLang="en-US" sz="3000" dirty="0" smtClean="0"/>
                        <a:t>％</a:t>
                      </a:r>
                      <a:endParaRPr kumimoji="1" lang="ja-JP" altLang="en-US" sz="3000" dirty="0"/>
                    </a:p>
                  </a:txBody>
                  <a:tcPr>
                    <a:solidFill>
                      <a:schemeClr val="accent4">
                        <a:lumMod val="20000"/>
                        <a:lumOff val="80000"/>
                      </a:schemeClr>
                    </a:solidFill>
                  </a:tcPr>
                </a:tc>
                <a:tc>
                  <a:txBody>
                    <a:bodyPr/>
                    <a:lstStyle/>
                    <a:p>
                      <a:pPr algn="ctr"/>
                      <a:r>
                        <a:rPr kumimoji="1" lang="en-US" altLang="ja-JP" sz="3000" dirty="0" smtClean="0"/>
                        <a:t>44.0</a:t>
                      </a:r>
                      <a:r>
                        <a:rPr kumimoji="1" lang="ja-JP" altLang="en-US" sz="3000" dirty="0" smtClean="0"/>
                        <a:t>％</a:t>
                      </a:r>
                      <a:endParaRPr kumimoji="1" lang="ja-JP" altLang="en-US" sz="3000" dirty="0"/>
                    </a:p>
                  </a:txBody>
                  <a:tcPr>
                    <a:solidFill>
                      <a:schemeClr val="accent4"/>
                    </a:solidFill>
                  </a:tcPr>
                </a:tc>
              </a:tr>
              <a:tr h="629655">
                <a:tc>
                  <a:txBody>
                    <a:bodyPr/>
                    <a:lstStyle/>
                    <a:p>
                      <a:pPr algn="l"/>
                      <a:r>
                        <a:rPr kumimoji="1" lang="ja-JP" altLang="en-US" sz="3000" dirty="0" smtClean="0"/>
                        <a:t>準夜勤</a:t>
                      </a:r>
                      <a:endParaRPr kumimoji="1" lang="ja-JP" altLang="en-US" sz="3000" dirty="0"/>
                    </a:p>
                  </a:txBody>
                  <a:tcPr>
                    <a:solidFill>
                      <a:schemeClr val="accent4">
                        <a:lumMod val="20000"/>
                        <a:lumOff val="80000"/>
                      </a:schemeClr>
                    </a:solidFill>
                  </a:tcPr>
                </a:tc>
                <a:tc>
                  <a:txBody>
                    <a:bodyPr/>
                    <a:lstStyle/>
                    <a:p>
                      <a:pPr algn="ctr"/>
                      <a:r>
                        <a:rPr kumimoji="1" lang="en-US" altLang="ja-JP" sz="3000" dirty="0" smtClean="0"/>
                        <a:t>15.6</a:t>
                      </a:r>
                      <a:r>
                        <a:rPr kumimoji="1" lang="ja-JP" altLang="en-US" sz="3000" dirty="0" smtClean="0"/>
                        <a:t>％</a:t>
                      </a:r>
                      <a:endParaRPr kumimoji="1" lang="ja-JP" altLang="en-US" sz="3000" dirty="0"/>
                    </a:p>
                  </a:txBody>
                  <a:tcPr>
                    <a:solidFill>
                      <a:schemeClr val="accent4">
                        <a:lumMod val="20000"/>
                        <a:lumOff val="80000"/>
                      </a:schemeClr>
                    </a:solidFill>
                  </a:tcPr>
                </a:tc>
                <a:tc>
                  <a:txBody>
                    <a:bodyPr/>
                    <a:lstStyle/>
                    <a:p>
                      <a:pPr algn="ctr"/>
                      <a:r>
                        <a:rPr kumimoji="1" lang="en-US" altLang="ja-JP" sz="3000" dirty="0" smtClean="0"/>
                        <a:t>21.9</a:t>
                      </a:r>
                      <a:r>
                        <a:rPr kumimoji="1" lang="ja-JP" altLang="en-US" sz="3000" dirty="0" smtClean="0"/>
                        <a:t>％</a:t>
                      </a:r>
                      <a:endParaRPr kumimoji="1" lang="ja-JP" altLang="en-US" sz="3000" dirty="0"/>
                    </a:p>
                  </a:txBody>
                  <a:tcPr>
                    <a:solidFill>
                      <a:schemeClr val="accent4">
                        <a:lumMod val="20000"/>
                        <a:lumOff val="80000"/>
                      </a:schemeClr>
                    </a:solidFill>
                  </a:tcPr>
                </a:tc>
              </a:tr>
              <a:tr h="629655">
                <a:tc>
                  <a:txBody>
                    <a:bodyPr/>
                    <a:lstStyle/>
                    <a:p>
                      <a:pPr algn="l"/>
                      <a:r>
                        <a:rPr kumimoji="1" lang="ja-JP" altLang="en-US" sz="3000" dirty="0" smtClean="0"/>
                        <a:t>深夜勤</a:t>
                      </a:r>
                      <a:endParaRPr kumimoji="1" lang="ja-JP" altLang="en-US" sz="3000" dirty="0"/>
                    </a:p>
                  </a:txBody>
                  <a:tcPr>
                    <a:solidFill>
                      <a:schemeClr val="accent4">
                        <a:lumMod val="20000"/>
                        <a:lumOff val="80000"/>
                      </a:schemeClr>
                    </a:solidFill>
                  </a:tcPr>
                </a:tc>
                <a:tc>
                  <a:txBody>
                    <a:bodyPr/>
                    <a:lstStyle/>
                    <a:p>
                      <a:pPr algn="ctr"/>
                      <a:r>
                        <a:rPr kumimoji="1" lang="en-US" altLang="ja-JP" sz="3000" dirty="0" smtClean="0"/>
                        <a:t>10.5</a:t>
                      </a:r>
                      <a:r>
                        <a:rPr kumimoji="1" lang="ja-JP" altLang="en-US" sz="3000" dirty="0" smtClean="0"/>
                        <a:t>％</a:t>
                      </a:r>
                      <a:endParaRPr kumimoji="1" lang="ja-JP" altLang="en-US" sz="3000" dirty="0"/>
                    </a:p>
                  </a:txBody>
                  <a:tcPr>
                    <a:solidFill>
                      <a:schemeClr val="accent4">
                        <a:lumMod val="20000"/>
                        <a:lumOff val="80000"/>
                      </a:schemeClr>
                    </a:solidFill>
                  </a:tcPr>
                </a:tc>
                <a:tc>
                  <a:txBody>
                    <a:bodyPr/>
                    <a:lstStyle/>
                    <a:p>
                      <a:pPr algn="ctr"/>
                      <a:r>
                        <a:rPr kumimoji="1" lang="en-US" altLang="ja-JP" sz="3000" dirty="0" smtClean="0"/>
                        <a:t>25.2</a:t>
                      </a:r>
                      <a:r>
                        <a:rPr kumimoji="1" lang="ja-JP" altLang="en-US" sz="3000" dirty="0" smtClean="0"/>
                        <a:t>％</a:t>
                      </a:r>
                      <a:endParaRPr kumimoji="1" lang="ja-JP" altLang="en-US" sz="3000" dirty="0"/>
                    </a:p>
                  </a:txBody>
                  <a:tcPr>
                    <a:solidFill>
                      <a:schemeClr val="accent4">
                        <a:lumMod val="20000"/>
                        <a:lumOff val="80000"/>
                      </a:schemeClr>
                    </a:solidFill>
                  </a:tcPr>
                </a:tc>
              </a:tr>
              <a:tr h="629655">
                <a:tc>
                  <a:txBody>
                    <a:bodyPr/>
                    <a:lstStyle/>
                    <a:p>
                      <a:pPr algn="l"/>
                      <a:r>
                        <a:rPr kumimoji="1" lang="ja-JP" altLang="en-US" sz="3000" dirty="0" smtClean="0"/>
                        <a:t>２交替夜勤</a:t>
                      </a:r>
                      <a:endParaRPr kumimoji="1" lang="ja-JP" altLang="en-US" sz="3000" dirty="0"/>
                    </a:p>
                  </a:txBody>
                  <a:tcPr>
                    <a:solidFill>
                      <a:schemeClr val="accent4">
                        <a:lumMod val="20000"/>
                        <a:lumOff val="80000"/>
                      </a:schemeClr>
                    </a:solidFill>
                  </a:tcPr>
                </a:tc>
                <a:tc>
                  <a:txBody>
                    <a:bodyPr/>
                    <a:lstStyle/>
                    <a:p>
                      <a:pPr algn="ctr"/>
                      <a:r>
                        <a:rPr kumimoji="1" lang="en-US" altLang="ja-JP" sz="3000" dirty="0" smtClean="0"/>
                        <a:t>20.0</a:t>
                      </a:r>
                      <a:r>
                        <a:rPr kumimoji="1" lang="ja-JP" altLang="en-US" sz="3000" dirty="0" smtClean="0"/>
                        <a:t>％</a:t>
                      </a:r>
                      <a:endParaRPr kumimoji="1" lang="ja-JP" altLang="en-US" sz="3000" dirty="0"/>
                    </a:p>
                  </a:txBody>
                  <a:tcPr>
                    <a:solidFill>
                      <a:schemeClr val="accent4"/>
                    </a:solidFill>
                  </a:tcPr>
                </a:tc>
                <a:tc>
                  <a:txBody>
                    <a:bodyPr/>
                    <a:lstStyle/>
                    <a:p>
                      <a:pPr algn="ctr"/>
                      <a:r>
                        <a:rPr kumimoji="1" lang="en-US" altLang="ja-JP" sz="3000" dirty="0" smtClean="0"/>
                        <a:t>26.5</a:t>
                      </a:r>
                      <a:r>
                        <a:rPr kumimoji="1" lang="ja-JP" altLang="en-US" sz="3000" dirty="0" smtClean="0"/>
                        <a:t>％</a:t>
                      </a:r>
                      <a:endParaRPr kumimoji="1" lang="ja-JP" altLang="en-US" sz="3000" dirty="0"/>
                    </a:p>
                  </a:txBody>
                  <a:tcPr>
                    <a:solidFill>
                      <a:schemeClr val="accent4">
                        <a:lumMod val="20000"/>
                        <a:lumOff val="80000"/>
                      </a:schemeClr>
                    </a:solidFill>
                  </a:tcPr>
                </a:tc>
              </a:tr>
            </a:tbl>
          </a:graphicData>
        </a:graphic>
      </p:graphicFrame>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
        <p:nvSpPr>
          <p:cNvPr id="11" name="角丸四角形吹き出し 10"/>
          <p:cNvSpPr/>
          <p:nvPr/>
        </p:nvSpPr>
        <p:spPr>
          <a:xfrm>
            <a:off x="8787811" y="1930797"/>
            <a:ext cx="3161412" cy="2233848"/>
          </a:xfrm>
          <a:prstGeom prst="wedgeRoundRectCallout">
            <a:avLst>
              <a:gd name="adj1" fmla="val -65415"/>
              <a:gd name="adj2" fmla="val 2570"/>
              <a:gd name="adj3" fmla="val 16667"/>
            </a:avLst>
          </a:prstGeom>
          <a:solidFill>
            <a:srgbClr val="FFFF66"/>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787811" y="1979430"/>
            <a:ext cx="3264194" cy="2185214"/>
          </a:xfrm>
          <a:prstGeom prst="rect">
            <a:avLst/>
          </a:prstGeom>
        </p:spPr>
        <p:txBody>
          <a:bodyPr wrap="square">
            <a:spAutoFit/>
          </a:bodyPr>
          <a:lstStyle/>
          <a:p>
            <a:r>
              <a:rPr kumimoji="1" lang="ja-JP" altLang="en-US" sz="3400" dirty="0" smtClean="0"/>
              <a:t>日勤後に１時間以上残業をしている人も約半数に及んでいる。</a:t>
            </a:r>
            <a:endParaRPr kumimoji="1" lang="en-US" altLang="ja-JP" sz="3400" dirty="0"/>
          </a:p>
        </p:txBody>
      </p:sp>
      <p:sp>
        <p:nvSpPr>
          <p:cNvPr id="12" name="角丸四角形吹き出し 11"/>
          <p:cNvSpPr/>
          <p:nvPr/>
        </p:nvSpPr>
        <p:spPr>
          <a:xfrm>
            <a:off x="811617" y="5336386"/>
            <a:ext cx="9852839" cy="1200328"/>
          </a:xfrm>
          <a:prstGeom prst="wedgeRoundRectCallout">
            <a:avLst>
              <a:gd name="adj1" fmla="val -4604"/>
              <a:gd name="adj2" fmla="val -64642"/>
              <a:gd name="adj3" fmla="val 16667"/>
            </a:avLst>
          </a:prstGeom>
          <a:solidFill>
            <a:srgbClr val="FFFF66"/>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60477" y="5336385"/>
            <a:ext cx="9587023" cy="1200329"/>
          </a:xfrm>
          <a:prstGeom prst="rect">
            <a:avLst/>
          </a:prstGeom>
        </p:spPr>
        <p:txBody>
          <a:bodyPr wrap="square">
            <a:spAutoFit/>
          </a:bodyPr>
          <a:lstStyle/>
          <a:p>
            <a:r>
              <a:rPr kumimoji="1" lang="ja-JP" altLang="en-US" sz="3600" dirty="0" smtClean="0"/>
              <a:t>ただでさえ、労働時間の長い「２交替夜勤」で、</a:t>
            </a:r>
            <a:r>
              <a:rPr kumimoji="1" lang="en-US" altLang="ja-JP" sz="3600" dirty="0" smtClean="0"/>
              <a:t/>
            </a:r>
            <a:br>
              <a:rPr kumimoji="1" lang="en-US" altLang="ja-JP" sz="3600" dirty="0" smtClean="0"/>
            </a:br>
            <a:r>
              <a:rPr kumimoji="1" lang="ja-JP" altLang="en-US" sz="3600" dirty="0" smtClean="0"/>
              <a:t>１時間以上前から仕事をしている人は５人に１人。</a:t>
            </a:r>
            <a:endParaRPr kumimoji="1" lang="en-US" altLang="ja-JP" sz="3600" dirty="0"/>
          </a:p>
        </p:txBody>
      </p:sp>
    </p:spTree>
    <p:extLst>
      <p:ext uri="{BB962C8B-B14F-4D97-AF65-F5344CB8AC3E}">
        <p14:creationId xmlns:p14="http://schemas.microsoft.com/office/powerpoint/2010/main" val="4072572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a:off x="8477708" y="4747599"/>
            <a:ext cx="1690577" cy="1445779"/>
          </a:xfrm>
          <a:prstGeom prst="ellipse">
            <a:avLst/>
          </a:prstGeom>
          <a:solidFill>
            <a:srgbClr val="FFFF00"/>
          </a:solidFill>
          <a:ln w="28575">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noFill/>
            </a:endParaRPr>
          </a:p>
        </p:txBody>
      </p:sp>
      <p:sp>
        <p:nvSpPr>
          <p:cNvPr id="2" name="タイトル 1"/>
          <p:cNvSpPr>
            <a:spLocks noGrp="1"/>
          </p:cNvSpPr>
          <p:nvPr>
            <p:ph type="title"/>
          </p:nvPr>
        </p:nvSpPr>
        <p:spPr>
          <a:xfrm>
            <a:off x="712381" y="365125"/>
            <a:ext cx="10802679" cy="1325563"/>
          </a:xfrm>
        </p:spPr>
        <p:txBody>
          <a:bodyPr>
            <a:noAutofit/>
          </a:bodyPr>
          <a:lstStyle/>
          <a:p>
            <a:r>
              <a:rPr kumimoji="1" lang="ja-JP" altLang="en-US" b="1" dirty="0" smtClean="0"/>
              <a:t>１か月の時間外労働</a:t>
            </a:r>
            <a:r>
              <a:rPr kumimoji="1" lang="en-US" altLang="ja-JP" b="1" dirty="0" smtClean="0"/>
              <a:t/>
            </a:r>
            <a:br>
              <a:rPr kumimoji="1" lang="en-US" altLang="ja-JP" b="1" dirty="0" smtClean="0"/>
            </a:br>
            <a:r>
              <a:rPr lang="ja-JP" altLang="en-US" b="1" dirty="0" smtClean="0"/>
              <a:t>看護師「過労死ライン」 超時間外労働</a:t>
            </a:r>
            <a:endParaRPr kumimoji="1" lang="ja-JP" altLang="en-US" b="1" dirty="0"/>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1629807143"/>
              </p:ext>
            </p:extLst>
          </p:nvPr>
        </p:nvGraphicFramePr>
        <p:xfrm>
          <a:off x="1054450" y="1857706"/>
          <a:ext cx="10118540" cy="4117791"/>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p:cNvSpPr/>
          <p:nvPr/>
        </p:nvSpPr>
        <p:spPr>
          <a:xfrm>
            <a:off x="8228972" y="3973114"/>
            <a:ext cx="2265364" cy="830997"/>
          </a:xfrm>
          <a:prstGeom prst="rect">
            <a:avLst/>
          </a:prstGeom>
          <a:noFill/>
        </p:spPr>
        <p:txBody>
          <a:bodyPr wrap="none">
            <a:spAutoFit/>
          </a:bodyPr>
          <a:lstStyle/>
          <a:p>
            <a:pPr algn="ctr"/>
            <a:r>
              <a:rPr lang="ja-JP" altLang="en-US" sz="2400" b="1" dirty="0">
                <a:solidFill>
                  <a:srgbClr val="FF0000"/>
                </a:solidFill>
              </a:rPr>
              <a:t>「過労死ライン」 </a:t>
            </a:r>
            <a:endParaRPr lang="en-US" altLang="ja-JP" sz="2400" b="1" dirty="0" smtClean="0">
              <a:solidFill>
                <a:srgbClr val="FF0000"/>
              </a:solidFill>
            </a:endParaRPr>
          </a:p>
          <a:p>
            <a:pPr algn="ctr"/>
            <a:r>
              <a:rPr lang="en-US" altLang="ja-JP" sz="2400" b="1" dirty="0" smtClean="0">
                <a:solidFill>
                  <a:srgbClr val="FF0000"/>
                </a:solidFill>
              </a:rPr>
              <a:t>0.8</a:t>
            </a:r>
            <a:r>
              <a:rPr lang="ja-JP" altLang="en-US" sz="2400" b="1" dirty="0" smtClean="0">
                <a:solidFill>
                  <a:srgbClr val="FF0000"/>
                </a:solidFill>
              </a:rPr>
              <a:t>％・</a:t>
            </a:r>
            <a:r>
              <a:rPr lang="en-US" altLang="ja-JP" sz="2400" b="1" dirty="0" smtClean="0">
                <a:solidFill>
                  <a:srgbClr val="FF0000"/>
                </a:solidFill>
              </a:rPr>
              <a:t>254</a:t>
            </a:r>
            <a:r>
              <a:rPr lang="ja-JP" altLang="en-US" sz="2400" b="1" dirty="0">
                <a:solidFill>
                  <a:srgbClr val="FF0000"/>
                </a:solidFill>
              </a:rPr>
              <a:t>人</a:t>
            </a:r>
            <a:endParaRPr lang="ja-JP" altLang="en-US" sz="2400" dirty="0">
              <a:solidFill>
                <a:srgbClr val="FF0000"/>
              </a:solidFill>
            </a:endParaRPr>
          </a:p>
        </p:txBody>
      </p:sp>
      <p:sp>
        <p:nvSpPr>
          <p:cNvPr id="3" name="正方形/長方形 2"/>
          <p:cNvSpPr/>
          <p:nvPr/>
        </p:nvSpPr>
        <p:spPr>
          <a:xfrm>
            <a:off x="9635961" y="850868"/>
            <a:ext cx="1576072" cy="923330"/>
          </a:xfrm>
          <a:prstGeom prst="rect">
            <a:avLst/>
          </a:prstGeom>
        </p:spPr>
        <p:txBody>
          <a:bodyPr wrap="none">
            <a:spAutoFit/>
          </a:bodyPr>
          <a:lstStyle/>
          <a:p>
            <a:r>
              <a:rPr lang="en-US" altLang="ja-JP" sz="5400" b="1" dirty="0" smtClean="0"/>
              <a:t>0.8%</a:t>
            </a:r>
            <a:endParaRPr lang="ja-JP" altLang="en-US" sz="5400" dirty="0"/>
          </a:p>
        </p:txBody>
      </p:sp>
      <p:sp>
        <p:nvSpPr>
          <p:cNvPr id="9" name="正方形/長方形 8"/>
          <p:cNvSpPr/>
          <p:nvPr/>
        </p:nvSpPr>
        <p:spPr>
          <a:xfrm>
            <a:off x="5934747" y="2544212"/>
            <a:ext cx="5085922" cy="1261884"/>
          </a:xfrm>
          <a:prstGeom prst="rect">
            <a:avLst/>
          </a:prstGeom>
          <a:solidFill>
            <a:srgbClr val="FFC000"/>
          </a:solidFill>
          <a:ln w="28575">
            <a:solidFill>
              <a:srgbClr val="FF0000"/>
            </a:solidFill>
          </a:ln>
        </p:spPr>
        <p:txBody>
          <a:bodyPr wrap="square">
            <a:spAutoFit/>
          </a:bodyPr>
          <a:lstStyle/>
          <a:p>
            <a:pPr algn="ctr"/>
            <a:r>
              <a:rPr lang="ja-JP" altLang="en-US" sz="2600" b="1" dirty="0" smtClean="0"/>
              <a:t>全国の看護職員 約１４２万人</a:t>
            </a:r>
            <a:endParaRPr lang="en-US" altLang="ja-JP" sz="2600" b="1" dirty="0" smtClean="0"/>
          </a:p>
          <a:p>
            <a:pPr algn="ctr"/>
            <a:r>
              <a:rPr lang="ja-JP" altLang="en-US" sz="2000" b="1" dirty="0" smtClean="0"/>
              <a:t>（常勤換算・厚労省平成</a:t>
            </a:r>
            <a:r>
              <a:rPr lang="en-US" altLang="ja-JP" sz="2000" b="1" dirty="0" smtClean="0"/>
              <a:t>28</a:t>
            </a:r>
            <a:r>
              <a:rPr lang="ja-JP" altLang="en-US" sz="2000" b="1" dirty="0" smtClean="0"/>
              <a:t>年衛生行政報告）</a:t>
            </a:r>
            <a:endParaRPr lang="en-US" altLang="ja-JP" sz="2000" b="1" dirty="0" smtClean="0"/>
          </a:p>
          <a:p>
            <a:pPr algn="ctr"/>
            <a:r>
              <a:rPr lang="ja-JP" altLang="en-US" sz="2600" b="1" dirty="0" smtClean="0"/>
              <a:t>の</a:t>
            </a:r>
            <a:r>
              <a:rPr lang="en-US" altLang="ja-JP" sz="2600" b="1" dirty="0" smtClean="0"/>
              <a:t>0.8</a:t>
            </a:r>
            <a:r>
              <a:rPr lang="ja-JP" altLang="en-US" sz="2600" b="1" dirty="0" smtClean="0"/>
              <a:t>％＝</a:t>
            </a:r>
            <a:r>
              <a:rPr lang="ja-JP" altLang="en-US" sz="3000" b="1" dirty="0" smtClean="0"/>
              <a:t>約１１</a:t>
            </a:r>
            <a:r>
              <a:rPr lang="en-US" altLang="ja-JP" sz="3000" b="1" dirty="0" smtClean="0"/>
              <a:t>,</a:t>
            </a:r>
            <a:r>
              <a:rPr lang="ja-JP" altLang="en-US" sz="3000" b="1" dirty="0" smtClean="0"/>
              <a:t>３６０人</a:t>
            </a:r>
            <a:endParaRPr lang="ja-JP" altLang="en-US" sz="3000" dirty="0"/>
          </a:p>
        </p:txBody>
      </p:sp>
      <p:sp>
        <p:nvSpPr>
          <p:cNvPr id="10" name="曲折矢印 9"/>
          <p:cNvSpPr/>
          <p:nvPr/>
        </p:nvSpPr>
        <p:spPr>
          <a:xfrm rot="16200000">
            <a:off x="7640221" y="3774737"/>
            <a:ext cx="506544" cy="790271"/>
          </a:xfrm>
          <a:prstGeom prst="bentArrow">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14539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6858000"/>
          </a:xfrm>
          <a:solidFill>
            <a:srgbClr val="CCFFFF"/>
          </a:solidFill>
        </p:spPr>
        <p:txBody>
          <a:bodyPr>
            <a:normAutofit/>
          </a:bodyPr>
          <a:lstStyle/>
          <a:p>
            <a:pPr algn="ctr"/>
            <a:r>
              <a:rPr kumimoji="1" lang="ja-JP" altLang="en-US" sz="12000" b="1" dirty="0" smtClean="0"/>
              <a:t>賃金</a:t>
            </a:r>
            <a:r>
              <a:rPr kumimoji="1" lang="en-US" altLang="ja-JP" sz="12000" b="1" dirty="0" smtClean="0"/>
              <a:t/>
            </a:r>
            <a:br>
              <a:rPr kumimoji="1" lang="en-US" altLang="ja-JP" sz="12000" b="1" dirty="0" smtClean="0"/>
            </a:br>
            <a:r>
              <a:rPr kumimoji="1" lang="ja-JP" altLang="en-US" sz="12000" b="1" dirty="0" smtClean="0">
                <a:solidFill>
                  <a:srgbClr val="FF0000"/>
                </a:solidFill>
              </a:rPr>
              <a:t>不払い労働</a:t>
            </a:r>
            <a:endParaRPr kumimoji="1" lang="ja-JP" altLang="en-US" sz="12000" b="1" dirty="0">
              <a:solidFill>
                <a:srgbClr val="FF0000"/>
              </a:solidFill>
            </a:endParaRPr>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Tree>
    <p:extLst>
      <p:ext uri="{BB962C8B-B14F-4D97-AF65-F5344CB8AC3E}">
        <p14:creationId xmlns:p14="http://schemas.microsoft.com/office/powerpoint/2010/main" val="83991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83712" y="1616095"/>
            <a:ext cx="7727211" cy="2796307"/>
          </a:xfrm>
          <a:prstGeom prst="roundRect">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365125"/>
            <a:ext cx="10515600" cy="783191"/>
          </a:xfrm>
        </p:spPr>
        <p:txBody>
          <a:bodyPr/>
          <a:lstStyle/>
          <a:p>
            <a:r>
              <a:rPr kumimoji="1" lang="ja-JP" altLang="en-US" b="1" dirty="0" smtClean="0"/>
              <a:t>約７割が賃金不払い労働</a:t>
            </a:r>
            <a:r>
              <a:rPr kumimoji="1" lang="ja-JP" altLang="en-US" sz="4000" b="1" dirty="0" smtClean="0"/>
              <a:t>（サービス残業）</a:t>
            </a:r>
            <a:endParaRPr kumimoji="1" lang="ja-JP" altLang="en-US" sz="4000" b="1" dirty="0"/>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2408566606"/>
              </p:ext>
            </p:extLst>
          </p:nvPr>
        </p:nvGraphicFramePr>
        <p:xfrm>
          <a:off x="838200" y="1148316"/>
          <a:ext cx="10631672" cy="3407731"/>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464458" y="4743020"/>
            <a:ext cx="10026502" cy="1754326"/>
          </a:xfrm>
          <a:prstGeom prst="rect">
            <a:avLst/>
          </a:prstGeom>
        </p:spPr>
        <p:txBody>
          <a:bodyPr wrap="square">
            <a:spAutoFit/>
          </a:bodyPr>
          <a:lstStyle/>
          <a:p>
            <a:r>
              <a:rPr kumimoji="1" lang="ja-JP" altLang="en-US" sz="3600" dirty="0" smtClean="0"/>
              <a:t>合計</a:t>
            </a:r>
            <a:r>
              <a:rPr kumimoji="1" lang="en-US" altLang="ja-JP" sz="3600" dirty="0" smtClean="0"/>
              <a:t>164,128</a:t>
            </a:r>
            <a:r>
              <a:rPr kumimoji="1" lang="ja-JP" altLang="en-US" sz="3600" dirty="0" smtClean="0"/>
              <a:t>時間（</a:t>
            </a:r>
            <a:r>
              <a:rPr kumimoji="1" lang="en-US" altLang="ja-JP" sz="3600" dirty="0" smtClean="0"/>
              <a:t>18,695</a:t>
            </a:r>
            <a:r>
              <a:rPr kumimoji="1" lang="ja-JP" altLang="en-US" sz="3600" dirty="0" smtClean="0"/>
              <a:t>人）の</a:t>
            </a:r>
            <a:r>
              <a:rPr kumimoji="1" lang="ja-JP" altLang="ja-JP" sz="3600" dirty="0" smtClean="0"/>
              <a:t>時間</a:t>
            </a:r>
            <a:r>
              <a:rPr kumimoji="1" lang="ja-JP" altLang="ja-JP" sz="3600" dirty="0"/>
              <a:t>単価を</a:t>
            </a:r>
            <a:r>
              <a:rPr kumimoji="1" lang="en-US" altLang="ja-JP" sz="3600" dirty="0"/>
              <a:t>2,000</a:t>
            </a:r>
            <a:r>
              <a:rPr kumimoji="1" lang="ja-JP" altLang="ja-JP" sz="3600" dirty="0" smtClean="0"/>
              <a:t>円と</a:t>
            </a:r>
            <a:r>
              <a:rPr kumimoji="1" lang="ja-JP" altLang="ja-JP" sz="3600" dirty="0"/>
              <a:t>し</a:t>
            </a:r>
            <a:r>
              <a:rPr kumimoji="1" lang="ja-JP" altLang="en-US" sz="3600" dirty="0"/>
              <a:t>た</a:t>
            </a:r>
            <a:r>
              <a:rPr kumimoji="1" lang="ja-JP" altLang="en-US" sz="3600" dirty="0" smtClean="0"/>
              <a:t>場合、不払い賃金の</a:t>
            </a:r>
            <a:r>
              <a:rPr kumimoji="1" lang="ja-JP" altLang="ja-JP" sz="3600" dirty="0" smtClean="0"/>
              <a:t>総額は約</a:t>
            </a:r>
            <a:r>
              <a:rPr kumimoji="1" lang="en-US" altLang="ja-JP" sz="3600" dirty="0"/>
              <a:t>3</a:t>
            </a:r>
            <a:r>
              <a:rPr kumimoji="1" lang="ja-JP" altLang="ja-JP" sz="3600" dirty="0"/>
              <a:t>億</a:t>
            </a:r>
            <a:r>
              <a:rPr kumimoji="1" lang="en-US" altLang="ja-JP" sz="3600" dirty="0"/>
              <a:t>2,826</a:t>
            </a:r>
            <a:r>
              <a:rPr kumimoji="1" lang="ja-JP" altLang="ja-JP" sz="3600" dirty="0"/>
              <a:t>万円に</a:t>
            </a:r>
            <a:r>
              <a:rPr kumimoji="1" lang="ja-JP" altLang="en-US" sz="3600" dirty="0" smtClean="0"/>
              <a:t>も</a:t>
            </a:r>
            <a:r>
              <a:rPr kumimoji="1" lang="ja-JP" altLang="ja-JP" sz="3600" dirty="0" smtClean="0"/>
              <a:t>の</a:t>
            </a:r>
            <a:r>
              <a:rPr kumimoji="1" lang="ja-JP" altLang="en-US" sz="3600" dirty="0" smtClean="0"/>
              <a:t>ぼり、１人平均</a:t>
            </a:r>
            <a:r>
              <a:rPr kumimoji="1" lang="en-US" altLang="ja-JP" sz="3600" dirty="0" smtClean="0"/>
              <a:t>17,559</a:t>
            </a:r>
            <a:r>
              <a:rPr kumimoji="1" lang="ja-JP" altLang="en-US" sz="3600" dirty="0" smtClean="0"/>
              <a:t>円</a:t>
            </a:r>
            <a:r>
              <a:rPr kumimoji="1" lang="en-US" altLang="ja-JP" sz="3600" dirty="0" smtClean="0"/>
              <a:t>/</a:t>
            </a:r>
            <a:r>
              <a:rPr kumimoji="1" lang="ja-JP" altLang="en-US" sz="3600" dirty="0" smtClean="0"/>
              <a:t>月となる。</a:t>
            </a:r>
            <a:endParaRPr lang="ja-JP" altLang="en-US" sz="3600" dirty="0"/>
          </a:p>
        </p:txBody>
      </p:sp>
      <p:sp>
        <p:nvSpPr>
          <p:cNvPr id="12" name="角丸四角形 11"/>
          <p:cNvSpPr/>
          <p:nvPr/>
        </p:nvSpPr>
        <p:spPr>
          <a:xfrm>
            <a:off x="464458" y="4700885"/>
            <a:ext cx="10026502" cy="1817018"/>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rot="232482">
            <a:off x="6907910" y="1967023"/>
            <a:ext cx="2408032" cy="830997"/>
          </a:xfrm>
          <a:prstGeom prst="rect">
            <a:avLst/>
          </a:prstGeom>
        </p:spPr>
        <p:txBody>
          <a:bodyPr wrap="none">
            <a:spAutoFit/>
          </a:bodyPr>
          <a:lstStyle/>
          <a:p>
            <a:r>
              <a:rPr kumimoji="1" lang="ja-JP" altLang="en-US" sz="4800" b="1" dirty="0" smtClean="0">
                <a:solidFill>
                  <a:srgbClr val="FF0000"/>
                </a:solidFill>
              </a:rPr>
              <a:t>不払い</a:t>
            </a:r>
            <a:r>
              <a:rPr kumimoji="1" lang="en-US" altLang="ja-JP" sz="4800" b="1" dirty="0" smtClean="0">
                <a:solidFill>
                  <a:srgbClr val="FF0000"/>
                </a:solidFill>
              </a:rPr>
              <a:t>!!</a:t>
            </a:r>
            <a:endParaRPr lang="ja-JP" altLang="en-US" sz="4800" b="1" dirty="0">
              <a:solidFill>
                <a:srgbClr val="FF0000"/>
              </a:solidFill>
            </a:endParaRPr>
          </a:p>
        </p:txBody>
      </p:sp>
      <p:sp>
        <p:nvSpPr>
          <p:cNvPr id="8" name="左カーブ矢印 7"/>
          <p:cNvSpPr/>
          <p:nvPr/>
        </p:nvSpPr>
        <p:spPr>
          <a:xfrm>
            <a:off x="10100931" y="2498651"/>
            <a:ext cx="1682932" cy="3537106"/>
          </a:xfrm>
          <a:prstGeom prst="curvedLeftArrow">
            <a:avLst>
              <a:gd name="adj1" fmla="val 25000"/>
              <a:gd name="adj2" fmla="val 52994"/>
              <a:gd name="adj3" fmla="val 2932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p:cNvSpPr/>
          <p:nvPr/>
        </p:nvSpPr>
        <p:spPr>
          <a:xfrm>
            <a:off x="6687700" y="2918584"/>
            <a:ext cx="3188693" cy="584775"/>
          </a:xfrm>
          <a:prstGeom prst="rect">
            <a:avLst/>
          </a:prstGeom>
        </p:spPr>
        <p:txBody>
          <a:bodyPr wrap="none">
            <a:spAutoFit/>
          </a:bodyPr>
          <a:lstStyle/>
          <a:p>
            <a:r>
              <a:rPr kumimoji="1" lang="ja-JP" altLang="ja-JP" sz="3200" b="1" dirty="0" smtClean="0">
                <a:solidFill>
                  <a:srgbClr val="FF0000"/>
                </a:solidFill>
              </a:rPr>
              <a:t>合計</a:t>
            </a:r>
            <a:r>
              <a:rPr kumimoji="1" lang="en-US" altLang="ja-JP" sz="3200" b="1" dirty="0" smtClean="0">
                <a:solidFill>
                  <a:srgbClr val="FF0000"/>
                </a:solidFill>
              </a:rPr>
              <a:t>164,128</a:t>
            </a:r>
            <a:r>
              <a:rPr kumimoji="1" lang="ja-JP" altLang="ja-JP" sz="3200" b="1" dirty="0">
                <a:solidFill>
                  <a:srgbClr val="FF0000"/>
                </a:solidFill>
              </a:rPr>
              <a:t>時間</a:t>
            </a:r>
            <a:endParaRPr lang="ja-JP" altLang="en-US" sz="3200" b="1" dirty="0">
              <a:solidFill>
                <a:srgbClr val="FF0000"/>
              </a:solidFill>
            </a:endParaRPr>
          </a:p>
        </p:txBody>
      </p:sp>
    </p:spTree>
    <p:extLst>
      <p:ext uri="{BB962C8B-B14F-4D97-AF65-F5344CB8AC3E}">
        <p14:creationId xmlns:p14="http://schemas.microsoft.com/office/powerpoint/2010/main" val="63999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調査実施の概要</a:t>
            </a:r>
            <a:endParaRPr kumimoji="1" lang="ja-JP" altLang="en-US" b="1" dirty="0"/>
          </a:p>
        </p:txBody>
      </p:sp>
      <p:sp>
        <p:nvSpPr>
          <p:cNvPr id="3" name="コンテンツ プレースホルダー 2"/>
          <p:cNvSpPr>
            <a:spLocks noGrp="1"/>
          </p:cNvSpPr>
          <p:nvPr>
            <p:ph idx="1"/>
          </p:nvPr>
        </p:nvSpPr>
        <p:spPr>
          <a:xfrm>
            <a:off x="659028" y="1825625"/>
            <a:ext cx="10849232" cy="1411845"/>
          </a:xfrm>
        </p:spPr>
        <p:txBody>
          <a:bodyPr/>
          <a:lstStyle/>
          <a:p>
            <a:pPr marL="0" indent="0">
              <a:buNone/>
            </a:pPr>
            <a:r>
              <a:rPr lang="ja-JP" altLang="en-US" dirty="0" smtClean="0"/>
              <a:t>■調査目的</a:t>
            </a:r>
            <a:endParaRPr lang="en-US" altLang="ja-JP" dirty="0" smtClean="0"/>
          </a:p>
          <a:p>
            <a:pPr marL="0" indent="0">
              <a:buNone/>
            </a:pPr>
            <a:r>
              <a:rPr lang="ja-JP" altLang="en-US" dirty="0" smtClean="0"/>
              <a:t>（</a:t>
            </a:r>
            <a:r>
              <a:rPr lang="en-US" altLang="ja-JP" dirty="0" smtClean="0"/>
              <a:t>1</a:t>
            </a:r>
            <a:r>
              <a:rPr lang="ja-JP" altLang="en-US" dirty="0" smtClean="0"/>
              <a:t>）看護職員の労働と健康の実態を明らかにする。</a:t>
            </a:r>
            <a:r>
              <a:rPr lang="en-US" altLang="ja-JP" dirty="0" smtClean="0"/>
              <a:t/>
            </a:r>
            <a:br>
              <a:rPr lang="en-US" altLang="ja-JP" dirty="0" smtClean="0"/>
            </a:br>
            <a:r>
              <a:rPr lang="ja-JP" altLang="en-US" dirty="0" smtClean="0"/>
              <a:t>（</a:t>
            </a:r>
            <a:r>
              <a:rPr lang="en-US" altLang="ja-JP" dirty="0" smtClean="0"/>
              <a:t>2</a:t>
            </a:r>
            <a:r>
              <a:rPr lang="ja-JP" altLang="en-US" dirty="0" smtClean="0"/>
              <a:t>）大幅増員と夜勤・交替制労働の改善のために役立てる。</a:t>
            </a:r>
            <a:endParaRPr lang="en-US" altLang="ja-JP" dirty="0"/>
          </a:p>
        </p:txBody>
      </p:sp>
      <p:sp>
        <p:nvSpPr>
          <p:cNvPr id="4" name="コンテンツ プレースホルダー 2"/>
          <p:cNvSpPr txBox="1">
            <a:spLocks/>
          </p:cNvSpPr>
          <p:nvPr/>
        </p:nvSpPr>
        <p:spPr>
          <a:xfrm>
            <a:off x="659027" y="3315729"/>
            <a:ext cx="10849232" cy="1812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t>■調査対象</a:t>
            </a:r>
            <a:endParaRPr lang="en-US" altLang="ja-JP" dirty="0" smtClean="0"/>
          </a:p>
          <a:p>
            <a:pPr marL="0" indent="0">
              <a:buFont typeface="Arial" panose="020B0604020202020204" pitchFamily="34" charset="0"/>
              <a:buNone/>
            </a:pPr>
            <a:r>
              <a:rPr lang="ja-JP" altLang="en-US" dirty="0" smtClean="0"/>
              <a:t>（</a:t>
            </a:r>
            <a:r>
              <a:rPr lang="en-US" altLang="ja-JP" dirty="0" smtClean="0"/>
              <a:t>1</a:t>
            </a:r>
            <a:r>
              <a:rPr lang="ja-JP" altLang="en-US" dirty="0" smtClean="0"/>
              <a:t>）病院、診療所はじめ、訪問看護や老健施設などの介護施設も含む。</a:t>
            </a:r>
            <a:r>
              <a:rPr lang="en-US" altLang="ja-JP" dirty="0" smtClean="0"/>
              <a:t/>
            </a:r>
            <a:br>
              <a:rPr lang="en-US" altLang="ja-JP" dirty="0" smtClean="0"/>
            </a:br>
            <a:r>
              <a:rPr lang="ja-JP" altLang="en-US" dirty="0" smtClean="0"/>
              <a:t>（</a:t>
            </a:r>
            <a:r>
              <a:rPr lang="en-US" altLang="ja-JP" dirty="0" smtClean="0"/>
              <a:t>2</a:t>
            </a:r>
            <a:r>
              <a:rPr lang="ja-JP" altLang="en-US" dirty="0" smtClean="0"/>
              <a:t>）看護職員（保健師、助産師、看護師、准看護師）</a:t>
            </a:r>
            <a:r>
              <a:rPr lang="en-US" altLang="ja-JP" dirty="0" smtClean="0"/>
              <a:t/>
            </a:r>
            <a:br>
              <a:rPr lang="en-US" altLang="ja-JP" dirty="0" smtClean="0"/>
            </a:br>
            <a:r>
              <a:rPr lang="ja-JP" altLang="en-US" dirty="0" smtClean="0"/>
              <a:t>（</a:t>
            </a:r>
            <a:r>
              <a:rPr lang="en-US" altLang="ja-JP" dirty="0" smtClean="0"/>
              <a:t>3</a:t>
            </a:r>
            <a:r>
              <a:rPr lang="ja-JP" altLang="en-US" dirty="0" smtClean="0"/>
              <a:t>）日本医労連の組合員を基本とする。</a:t>
            </a:r>
            <a:endParaRPr lang="en-US" altLang="ja-JP" dirty="0" smtClean="0"/>
          </a:p>
        </p:txBody>
      </p:sp>
      <p:sp>
        <p:nvSpPr>
          <p:cNvPr id="5" name="コンテンツ プレースホルダー 2"/>
          <p:cNvSpPr txBox="1">
            <a:spLocks/>
          </p:cNvSpPr>
          <p:nvPr/>
        </p:nvSpPr>
        <p:spPr>
          <a:xfrm>
            <a:off x="659027" y="5206314"/>
            <a:ext cx="10849232" cy="494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t>■調査期間　　　　２０１７年５月１日～２０１７年７月２５日</a:t>
            </a:r>
            <a:endParaRPr lang="en-US" altLang="ja-JP" dirty="0" smtClean="0"/>
          </a:p>
        </p:txBody>
      </p:sp>
      <p:sp>
        <p:nvSpPr>
          <p:cNvPr id="6" name="コンテンツ プレースホルダー 2"/>
          <p:cNvSpPr txBox="1">
            <a:spLocks/>
          </p:cNvSpPr>
          <p:nvPr/>
        </p:nvSpPr>
        <p:spPr>
          <a:xfrm>
            <a:off x="659027" y="5778844"/>
            <a:ext cx="10849232" cy="494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t>■回収枚数　　　　３３，４０２枚</a:t>
            </a:r>
            <a:endParaRPr lang="en-US" altLang="ja-JP" dirty="0" smtClean="0"/>
          </a:p>
        </p:txBody>
      </p:sp>
    </p:spTree>
    <p:extLst>
      <p:ext uri="{BB962C8B-B14F-4D97-AF65-F5344CB8AC3E}">
        <p14:creationId xmlns:p14="http://schemas.microsoft.com/office/powerpoint/2010/main" val="3872442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402466" y="4884668"/>
            <a:ext cx="11427340" cy="1672302"/>
          </a:xfrm>
          <a:prstGeom prst="roundRect">
            <a:avLst/>
          </a:prstGeom>
          <a:solidFill>
            <a:srgbClr val="FFFF66"/>
          </a:solid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797443" y="312016"/>
            <a:ext cx="11249246" cy="1319864"/>
          </a:xfrm>
        </p:spPr>
        <p:txBody>
          <a:bodyPr>
            <a:normAutofit fontScale="90000"/>
          </a:bodyPr>
          <a:lstStyle/>
          <a:p>
            <a:r>
              <a:rPr kumimoji="1" lang="ja-JP" altLang="en-US" sz="4900" b="1" dirty="0" smtClean="0">
                <a:latin typeface="+mj-ea"/>
              </a:rPr>
              <a:t>賃金不払い労働の主な業務</a:t>
            </a:r>
            <a:r>
              <a:rPr lang="en-US" altLang="ja-JP" sz="4900" b="1" dirty="0">
                <a:latin typeface="+mj-ea"/>
              </a:rPr>
              <a:t/>
            </a:r>
            <a:br>
              <a:rPr lang="en-US" altLang="ja-JP" sz="4900" b="1" dirty="0">
                <a:latin typeface="+mj-ea"/>
              </a:rPr>
            </a:br>
            <a:r>
              <a:rPr lang="ja-JP" altLang="en-US" sz="4200" b="1" dirty="0" smtClean="0">
                <a:latin typeface="+mj-ea"/>
              </a:rPr>
              <a:t>「記録」約６割、「情報収集」約５割、「患者対応」約４割</a:t>
            </a:r>
            <a:endParaRPr kumimoji="1" lang="ja-JP" altLang="en-US" sz="4200" b="1" dirty="0">
              <a:latin typeface="+mj-ea"/>
            </a:endParaRPr>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2201448496"/>
              </p:ext>
            </p:extLst>
          </p:nvPr>
        </p:nvGraphicFramePr>
        <p:xfrm>
          <a:off x="700854" y="1714338"/>
          <a:ext cx="10994064" cy="3058416"/>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468917" y="5218142"/>
            <a:ext cx="11360889" cy="1338828"/>
          </a:xfrm>
          <a:prstGeom prst="rect">
            <a:avLst/>
          </a:prstGeom>
        </p:spPr>
        <p:txBody>
          <a:bodyPr wrap="square">
            <a:spAutoFit/>
          </a:bodyPr>
          <a:lstStyle/>
          <a:p>
            <a:r>
              <a:rPr kumimoji="1" lang="ja-JP" altLang="en-US" sz="2700" dirty="0" smtClean="0">
                <a:latin typeface="+mn-ea"/>
              </a:rPr>
              <a:t>①</a:t>
            </a:r>
            <a:r>
              <a:rPr kumimoji="1" lang="ja-JP" altLang="en-US" sz="2700" dirty="0">
                <a:latin typeface="+mn-ea"/>
              </a:rPr>
              <a:t>業務に必要な準備</a:t>
            </a:r>
            <a:r>
              <a:rPr kumimoji="1" lang="ja-JP" altLang="en-US" sz="2700" dirty="0" smtClean="0">
                <a:latin typeface="+mn-ea"/>
              </a:rPr>
              <a:t>行為・後片付け</a:t>
            </a:r>
            <a:endParaRPr kumimoji="1" lang="en-US" altLang="ja-JP" sz="2700" dirty="0">
              <a:latin typeface="+mn-ea"/>
            </a:endParaRPr>
          </a:p>
          <a:p>
            <a:r>
              <a:rPr kumimoji="1" lang="ja-JP" altLang="en-US" sz="2700" dirty="0" smtClean="0">
                <a:latin typeface="+mn-ea"/>
              </a:rPr>
              <a:t>②</a:t>
            </a:r>
            <a:r>
              <a:rPr kumimoji="1" lang="ja-JP" altLang="en-US" sz="2700" dirty="0">
                <a:latin typeface="+mn-ea"/>
              </a:rPr>
              <a:t>指示</a:t>
            </a:r>
            <a:r>
              <a:rPr kumimoji="1" lang="ja-JP" altLang="en-US" sz="2700" dirty="0" smtClean="0">
                <a:latin typeface="+mn-ea"/>
              </a:rPr>
              <a:t>が</a:t>
            </a:r>
            <a:r>
              <a:rPr kumimoji="1" lang="ja-JP" altLang="en-US" sz="2700" dirty="0">
                <a:latin typeface="+mn-ea"/>
              </a:rPr>
              <a:t>あった場合、即時に業務につくことが求められる待機時間</a:t>
            </a:r>
            <a:endParaRPr kumimoji="1" lang="en-US" altLang="ja-JP" sz="2700" dirty="0">
              <a:latin typeface="+mn-ea"/>
            </a:endParaRPr>
          </a:p>
          <a:p>
            <a:r>
              <a:rPr kumimoji="1" lang="ja-JP" altLang="en-US" sz="2700" dirty="0">
                <a:latin typeface="+mn-ea"/>
              </a:rPr>
              <a:t>③実質的に参加が義務付けられている研修・教育訓練の</a:t>
            </a:r>
            <a:r>
              <a:rPr kumimoji="1" lang="ja-JP" altLang="en-US" sz="2700" dirty="0" smtClean="0">
                <a:latin typeface="+mn-ea"/>
              </a:rPr>
              <a:t>受講　など</a:t>
            </a:r>
            <a:endParaRPr lang="ja-JP" altLang="en-US" sz="2700" dirty="0">
              <a:latin typeface="+mn-ea"/>
            </a:endParaRPr>
          </a:p>
        </p:txBody>
      </p:sp>
      <p:sp>
        <p:nvSpPr>
          <p:cNvPr id="7" name="正方形/長方形 6"/>
          <p:cNvSpPr/>
          <p:nvPr/>
        </p:nvSpPr>
        <p:spPr>
          <a:xfrm>
            <a:off x="384676" y="4891697"/>
            <a:ext cx="5229317" cy="369332"/>
          </a:xfrm>
          <a:prstGeom prst="rect">
            <a:avLst/>
          </a:prstGeom>
        </p:spPr>
        <p:txBody>
          <a:bodyPr wrap="none">
            <a:spAutoFit/>
          </a:bodyPr>
          <a:lstStyle/>
          <a:p>
            <a:r>
              <a:rPr kumimoji="1" lang="ja-JP" altLang="en-US" dirty="0" smtClean="0">
                <a:latin typeface="+mn-ea"/>
              </a:rPr>
              <a:t>◎労働時間の考え方</a:t>
            </a:r>
            <a:r>
              <a:rPr kumimoji="1" lang="en-US" altLang="ja-JP" dirty="0" smtClean="0">
                <a:latin typeface="+mn-ea"/>
              </a:rPr>
              <a:t>--</a:t>
            </a:r>
            <a:r>
              <a:rPr kumimoji="1" lang="ja-JP" altLang="en-US" dirty="0" smtClean="0">
                <a:latin typeface="+mn-ea"/>
              </a:rPr>
              <a:t>厚生労働省「</a:t>
            </a:r>
            <a:r>
              <a:rPr kumimoji="1" lang="ja-JP" altLang="en-US" dirty="0">
                <a:latin typeface="+mn-ea"/>
              </a:rPr>
              <a:t>新ガイドライン</a:t>
            </a:r>
            <a:r>
              <a:rPr kumimoji="1" lang="ja-JP" altLang="en-US" dirty="0" smtClean="0">
                <a:latin typeface="+mn-ea"/>
              </a:rPr>
              <a:t>」</a:t>
            </a:r>
            <a:endParaRPr kumimoji="1" lang="en-US" altLang="ja-JP" dirty="0">
              <a:latin typeface="+mn-ea"/>
            </a:endParaRPr>
          </a:p>
        </p:txBody>
      </p:sp>
      <p:sp>
        <p:nvSpPr>
          <p:cNvPr id="3" name="正方形/長方形 2"/>
          <p:cNvSpPr/>
          <p:nvPr/>
        </p:nvSpPr>
        <p:spPr>
          <a:xfrm>
            <a:off x="5428091" y="4890507"/>
            <a:ext cx="1223412" cy="369332"/>
          </a:xfrm>
          <a:prstGeom prst="rect">
            <a:avLst/>
          </a:prstGeom>
        </p:spPr>
        <p:txBody>
          <a:bodyPr wrap="none">
            <a:spAutoFit/>
          </a:bodyPr>
          <a:lstStyle/>
          <a:p>
            <a:r>
              <a:rPr kumimoji="1" lang="en-US" altLang="ja-JP" dirty="0" smtClean="0">
                <a:latin typeface="+mn-ea"/>
              </a:rPr>
              <a:t>2017</a:t>
            </a:r>
            <a:r>
              <a:rPr kumimoji="1" lang="ja-JP" altLang="en-US" dirty="0" smtClean="0">
                <a:latin typeface="+mn-ea"/>
              </a:rPr>
              <a:t>年</a:t>
            </a:r>
            <a:r>
              <a:rPr kumimoji="1" lang="en-US" altLang="ja-JP" dirty="0" smtClean="0">
                <a:latin typeface="+mn-ea"/>
              </a:rPr>
              <a:t>1</a:t>
            </a:r>
            <a:r>
              <a:rPr kumimoji="1" lang="ja-JP" altLang="en-US" dirty="0" smtClean="0">
                <a:latin typeface="+mn-ea"/>
              </a:rPr>
              <a:t>月</a:t>
            </a:r>
            <a:endParaRPr lang="ja-JP" altLang="en-US" dirty="0"/>
          </a:p>
        </p:txBody>
      </p:sp>
      <p:sp>
        <p:nvSpPr>
          <p:cNvPr id="11" name="横巻き 10"/>
          <p:cNvSpPr/>
          <p:nvPr/>
        </p:nvSpPr>
        <p:spPr>
          <a:xfrm>
            <a:off x="6633713" y="4940176"/>
            <a:ext cx="5076640" cy="639325"/>
          </a:xfrm>
          <a:prstGeom prst="horizontalScroll">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687083" y="5052089"/>
            <a:ext cx="5160513" cy="415498"/>
          </a:xfrm>
          <a:prstGeom prst="rect">
            <a:avLst/>
          </a:prstGeom>
          <a:noFill/>
          <a:ln w="12700">
            <a:noFill/>
          </a:ln>
        </p:spPr>
        <p:txBody>
          <a:bodyPr wrap="square">
            <a:spAutoFit/>
          </a:bodyPr>
          <a:lstStyle/>
          <a:p>
            <a:r>
              <a:rPr kumimoji="1" lang="ja-JP" altLang="en-US" sz="2050" b="1" dirty="0">
                <a:solidFill>
                  <a:srgbClr val="FF0000"/>
                </a:solidFill>
              </a:rPr>
              <a:t>労働</a:t>
            </a:r>
            <a:r>
              <a:rPr kumimoji="1" lang="ja-JP" altLang="en-US" sz="2050" b="1" dirty="0" smtClean="0">
                <a:solidFill>
                  <a:srgbClr val="FF0000"/>
                </a:solidFill>
              </a:rPr>
              <a:t>時間として扱わなければならないと明記</a:t>
            </a:r>
            <a:endParaRPr lang="ja-JP" altLang="en-US" sz="2050" b="1" dirty="0">
              <a:solidFill>
                <a:srgbClr val="FF0000"/>
              </a:solidFill>
            </a:endParaRPr>
          </a:p>
        </p:txBody>
      </p:sp>
    </p:spTree>
    <p:extLst>
      <p:ext uri="{BB962C8B-B14F-4D97-AF65-F5344CB8AC3E}">
        <p14:creationId xmlns:p14="http://schemas.microsoft.com/office/powerpoint/2010/main" val="3296567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タイトル 1"/>
          <p:cNvSpPr txBox="1">
            <a:spLocks/>
          </p:cNvSpPr>
          <p:nvPr/>
        </p:nvSpPr>
        <p:spPr>
          <a:xfrm>
            <a:off x="0" y="1"/>
            <a:ext cx="12192000" cy="6858000"/>
          </a:xfrm>
          <a:prstGeom prst="rect">
            <a:avLst/>
          </a:prstGeom>
          <a:solidFill>
            <a:srgbClr val="CCFFFF"/>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2000" b="1" dirty="0" smtClean="0">
                <a:solidFill>
                  <a:srgbClr val="FF0000"/>
                </a:solidFill>
              </a:rPr>
              <a:t>年次有給</a:t>
            </a:r>
            <a:r>
              <a:rPr lang="ja-JP" altLang="en-US" sz="12000" b="1" dirty="0">
                <a:solidFill>
                  <a:srgbClr val="FF0000"/>
                </a:solidFill>
              </a:rPr>
              <a:t>休暇</a:t>
            </a:r>
            <a:endParaRPr lang="en-US" altLang="ja-JP" sz="12000" b="1" dirty="0" smtClean="0">
              <a:solidFill>
                <a:srgbClr val="FF0000"/>
              </a:solidFill>
            </a:endParaRPr>
          </a:p>
          <a:p>
            <a:pPr algn="ctr"/>
            <a:r>
              <a:rPr lang="ja-JP" altLang="en-US" sz="10000" b="1" dirty="0" smtClean="0"/>
              <a:t>取得</a:t>
            </a:r>
            <a:r>
              <a:rPr lang="ja-JP" altLang="en-US" sz="10000" b="1" dirty="0"/>
              <a:t>状況</a:t>
            </a:r>
          </a:p>
        </p:txBody>
      </p:sp>
      <p:sp>
        <p:nvSpPr>
          <p:cNvPr id="5" name="平行四辺形 4"/>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Tree>
    <p:extLst>
      <p:ext uri="{BB962C8B-B14F-4D97-AF65-F5344CB8AC3E}">
        <p14:creationId xmlns:p14="http://schemas.microsoft.com/office/powerpoint/2010/main" val="3264812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年次有給休暇の取得</a:t>
            </a:r>
            <a:r>
              <a:rPr lang="ja-JP" altLang="en-US" b="1" dirty="0"/>
              <a:t>　</a:t>
            </a:r>
            <a:r>
              <a:rPr kumimoji="1" lang="ja-JP" altLang="en-US" b="1" dirty="0" smtClean="0"/>
              <a:t>平均</a:t>
            </a:r>
            <a:r>
              <a:rPr lang="ja-JP" altLang="en-US" b="1" dirty="0" smtClean="0"/>
              <a:t>８</a:t>
            </a:r>
            <a:r>
              <a:rPr lang="en-US" altLang="ja-JP" b="1" dirty="0" smtClean="0"/>
              <a:t>.</a:t>
            </a:r>
            <a:r>
              <a:rPr lang="ja-JP" altLang="en-US" b="1" dirty="0" smtClean="0"/>
              <a:t>９</a:t>
            </a:r>
            <a:r>
              <a:rPr kumimoji="1" lang="ja-JP" altLang="en-US" b="1" dirty="0" smtClean="0"/>
              <a:t>日</a:t>
            </a:r>
            <a:r>
              <a:rPr kumimoji="1" lang="en-US" altLang="ja-JP" b="1" dirty="0" smtClean="0"/>
              <a:t/>
            </a:r>
            <a:br>
              <a:rPr kumimoji="1" lang="en-US" altLang="ja-JP" b="1" dirty="0" smtClean="0"/>
            </a:br>
            <a:r>
              <a:rPr lang="ja-JP" altLang="en-US" b="1" dirty="0" smtClean="0"/>
              <a:t>若年層で低い年休取得状況</a:t>
            </a:r>
            <a:endParaRPr kumimoji="1" lang="ja-JP" altLang="en-US" b="1" dirty="0"/>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9" name="グラフ 8">
            <a:extLst>
              <a:ext uri="{FF2B5EF4-FFF2-40B4-BE49-F238E27FC236}">
                <a16:creationId xmlns:lc="http://schemas.openxmlformats.org/drawingml/2006/lockedCanvas" xmlns="" xmlns:a16="http://schemas.microsoft.com/office/drawing/2014/main" xmlns:xdr="http://schemas.openxmlformats.org/drawingml/2006/spreadsheetDrawing" id="{B3F27875-7458-4915-9447-00303F88EADC}"/>
              </a:ext>
            </a:extLst>
          </p:cNvPr>
          <p:cNvGraphicFramePr>
            <a:graphicFrameLocks/>
          </p:cNvGraphicFramePr>
          <p:nvPr>
            <p:extLst>
              <p:ext uri="{D42A27DB-BD31-4B8C-83A1-F6EECF244321}">
                <p14:modId xmlns:p14="http://schemas.microsoft.com/office/powerpoint/2010/main" val="1385372122"/>
              </p:ext>
            </p:extLst>
          </p:nvPr>
        </p:nvGraphicFramePr>
        <p:xfrm>
          <a:off x="454908" y="1679027"/>
          <a:ext cx="11282178" cy="25208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表 12"/>
          <p:cNvGraphicFramePr>
            <a:graphicFrameLocks noGrp="1"/>
          </p:cNvGraphicFramePr>
          <p:nvPr>
            <p:extLst>
              <p:ext uri="{D42A27DB-BD31-4B8C-83A1-F6EECF244321}">
                <p14:modId xmlns:p14="http://schemas.microsoft.com/office/powerpoint/2010/main" val="1096847508"/>
              </p:ext>
            </p:extLst>
          </p:nvPr>
        </p:nvGraphicFramePr>
        <p:xfrm>
          <a:off x="4983119" y="4430690"/>
          <a:ext cx="6679539" cy="1912620"/>
        </p:xfrm>
        <a:graphic>
          <a:graphicData uri="http://schemas.openxmlformats.org/drawingml/2006/table">
            <a:tbl>
              <a:tblPr>
                <a:tableStyleId>{16D9F66E-5EB9-4882-86FB-DCBF35E3C3E4}</a:tableStyleId>
              </a:tblPr>
              <a:tblGrid>
                <a:gridCol w="2007858"/>
                <a:gridCol w="1333139"/>
                <a:gridCol w="2028192"/>
                <a:gridCol w="1310350"/>
              </a:tblGrid>
              <a:tr h="171450">
                <a:tc gridSpan="4">
                  <a:txBody>
                    <a:bodyPr/>
                    <a:lstStyle/>
                    <a:p>
                      <a:pPr algn="l" fontAlgn="ctr"/>
                      <a:r>
                        <a:rPr lang="ja-JP" altLang="en-US" sz="2400" u="none" strike="noStrike" dirty="0">
                          <a:effectLst/>
                        </a:rPr>
                        <a:t>年次有給休暇の前年度取得状況「ゼロ日」</a:t>
                      </a:r>
                      <a:r>
                        <a:rPr lang="en-US" altLang="ja-JP" sz="2400" u="none" strike="noStrike" dirty="0">
                          <a:effectLst/>
                        </a:rPr>
                        <a:t>(</a:t>
                      </a:r>
                      <a:r>
                        <a:rPr lang="ja-JP" altLang="en-US" sz="2400" u="none" strike="noStrike" dirty="0">
                          <a:effectLst/>
                        </a:rPr>
                        <a:t>年齢別</a:t>
                      </a:r>
                      <a:r>
                        <a:rPr lang="en-US" altLang="ja-JP" sz="2400" u="none" strike="noStrike" dirty="0">
                          <a:effectLst/>
                        </a:rPr>
                        <a:t>)</a:t>
                      </a:r>
                      <a:endParaRPr lang="en-US" altLang="ja-JP" sz="24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07221">
                <a:tc>
                  <a:txBody>
                    <a:bodyPr/>
                    <a:lstStyle/>
                    <a:p>
                      <a:pPr algn="l" fontAlgn="ctr"/>
                      <a:r>
                        <a:rPr lang="ja-JP" altLang="en-US" sz="3300" u="none" strike="noStrike" dirty="0" smtClean="0">
                          <a:effectLst/>
                        </a:rPr>
                        <a:t> </a:t>
                      </a:r>
                      <a:r>
                        <a:rPr lang="en-US" altLang="ja-JP" sz="3300" u="none" strike="noStrike" dirty="0" smtClean="0">
                          <a:effectLst/>
                        </a:rPr>
                        <a:t>20</a:t>
                      </a:r>
                      <a:r>
                        <a:rPr lang="ja-JP" altLang="en-US" sz="3300" u="none" strike="noStrike" dirty="0">
                          <a:effectLst/>
                        </a:rPr>
                        <a:t>～</a:t>
                      </a:r>
                      <a:r>
                        <a:rPr lang="en-US" altLang="ja-JP" sz="3300" u="none" strike="noStrike" dirty="0">
                          <a:effectLst/>
                        </a:rPr>
                        <a:t>24</a:t>
                      </a:r>
                      <a:r>
                        <a:rPr lang="ja-JP" altLang="en-US" sz="3300" u="none" strike="noStrike" dirty="0">
                          <a:effectLst/>
                        </a:rPr>
                        <a:t>歳</a:t>
                      </a:r>
                      <a:endParaRPr lang="ja-JP" altLang="en-US" sz="3300" b="0" i="0" u="none" strike="noStrike" dirty="0">
                        <a:solidFill>
                          <a:srgbClr val="000000"/>
                        </a:solidFill>
                        <a:effectLst/>
                        <a:latin typeface="游ゴシック"/>
                      </a:endParaRPr>
                    </a:p>
                  </a:txBody>
                  <a:tcPr marL="9525" marR="9525" marT="9525" marB="0" anchor="ctr">
                    <a:solidFill>
                      <a:schemeClr val="accent6">
                        <a:lumMod val="60000"/>
                        <a:lumOff val="40000"/>
                      </a:schemeClr>
                    </a:solidFill>
                  </a:tcPr>
                </a:tc>
                <a:tc>
                  <a:txBody>
                    <a:bodyPr/>
                    <a:lstStyle/>
                    <a:p>
                      <a:pPr algn="l" fontAlgn="ctr"/>
                      <a:r>
                        <a:rPr lang="ja-JP" altLang="en-US" sz="3300" u="none" strike="noStrike" dirty="0" smtClean="0">
                          <a:effectLst/>
                        </a:rPr>
                        <a:t> </a:t>
                      </a:r>
                      <a:r>
                        <a:rPr lang="en-US" altLang="ja-JP" sz="3300" u="none" strike="noStrike" dirty="0" smtClean="0">
                          <a:effectLst/>
                        </a:rPr>
                        <a:t>4.8%</a:t>
                      </a:r>
                      <a:r>
                        <a:rPr lang="ja-JP" altLang="en-US" sz="3300" u="none" strike="noStrike" dirty="0" smtClean="0">
                          <a:effectLst/>
                        </a:rPr>
                        <a:t>　</a:t>
                      </a:r>
                      <a:endParaRPr lang="en-US" altLang="ja-JP" sz="3300" b="0" i="0" u="none" strike="noStrike" dirty="0">
                        <a:solidFill>
                          <a:srgbClr val="000000"/>
                        </a:solidFill>
                        <a:effectLst/>
                        <a:latin typeface="游ゴシック"/>
                      </a:endParaRPr>
                    </a:p>
                  </a:txBody>
                  <a:tcPr marL="9525" marR="9525" marT="9525" marB="0" anchor="ctr">
                    <a:solidFill>
                      <a:schemeClr val="accent6">
                        <a:lumMod val="60000"/>
                        <a:lumOff val="40000"/>
                      </a:schemeClr>
                    </a:solidFill>
                  </a:tcPr>
                </a:tc>
                <a:tc>
                  <a:txBody>
                    <a:bodyPr/>
                    <a:lstStyle/>
                    <a:p>
                      <a:pPr algn="l" fontAlgn="ctr"/>
                      <a:r>
                        <a:rPr lang="ja-JP" altLang="en-US" sz="3300" u="none" strike="noStrike" dirty="0" smtClean="0">
                          <a:effectLst/>
                        </a:rPr>
                        <a:t> </a:t>
                      </a:r>
                      <a:r>
                        <a:rPr lang="en-US" altLang="ja-JP" sz="3300" u="none" strike="noStrike" dirty="0" smtClean="0">
                          <a:effectLst/>
                        </a:rPr>
                        <a:t>35</a:t>
                      </a:r>
                      <a:r>
                        <a:rPr lang="ja-JP" altLang="en-US" sz="3300" u="none" strike="noStrike" dirty="0">
                          <a:effectLst/>
                        </a:rPr>
                        <a:t>～</a:t>
                      </a:r>
                      <a:r>
                        <a:rPr lang="en-US" altLang="ja-JP" sz="3300" u="none" strike="noStrike" dirty="0">
                          <a:effectLst/>
                        </a:rPr>
                        <a:t>39</a:t>
                      </a:r>
                      <a:r>
                        <a:rPr lang="ja-JP" altLang="en-US" sz="3300" u="none" strike="noStrike" dirty="0">
                          <a:effectLst/>
                        </a:rPr>
                        <a:t>歳</a:t>
                      </a:r>
                      <a:endParaRPr lang="ja-JP" altLang="en-US" sz="3300" b="0" i="0" u="none" strike="noStrike" dirty="0">
                        <a:solidFill>
                          <a:srgbClr val="000000"/>
                        </a:solidFill>
                        <a:effectLst/>
                        <a:latin typeface="游ゴシック"/>
                      </a:endParaRPr>
                    </a:p>
                  </a:txBody>
                  <a:tcPr marL="9525" marR="9525" marT="9525" marB="0" anchor="ctr"/>
                </a:tc>
                <a:tc>
                  <a:txBody>
                    <a:bodyPr/>
                    <a:lstStyle/>
                    <a:p>
                      <a:pPr algn="l" fontAlgn="ctr"/>
                      <a:r>
                        <a:rPr lang="ja-JP" altLang="en-US" sz="3300" u="none" strike="noStrike" dirty="0" smtClean="0">
                          <a:effectLst/>
                        </a:rPr>
                        <a:t> </a:t>
                      </a:r>
                      <a:r>
                        <a:rPr lang="en-US" altLang="ja-JP" sz="3300" u="none" strike="noStrike" dirty="0" smtClean="0">
                          <a:effectLst/>
                        </a:rPr>
                        <a:t>2.4%</a:t>
                      </a:r>
                      <a:endParaRPr lang="en-US" altLang="ja-JP" sz="3300" b="0" i="0" u="none" strike="noStrike" dirty="0">
                        <a:solidFill>
                          <a:srgbClr val="000000"/>
                        </a:solidFill>
                        <a:effectLst/>
                        <a:latin typeface="游ゴシック"/>
                      </a:endParaRPr>
                    </a:p>
                  </a:txBody>
                  <a:tcPr marL="9525" marR="9525" marT="9525" marB="0" anchor="ctr"/>
                </a:tc>
              </a:tr>
              <a:tr h="171450">
                <a:tc>
                  <a:txBody>
                    <a:bodyPr/>
                    <a:lstStyle/>
                    <a:p>
                      <a:pPr algn="l" fontAlgn="ctr"/>
                      <a:r>
                        <a:rPr lang="ja-JP" altLang="en-US" sz="3300" u="none" strike="noStrike" dirty="0" smtClean="0">
                          <a:effectLst/>
                        </a:rPr>
                        <a:t> </a:t>
                      </a:r>
                      <a:r>
                        <a:rPr lang="en-US" altLang="ja-JP" sz="3300" u="none" strike="noStrike" dirty="0" smtClean="0">
                          <a:effectLst/>
                        </a:rPr>
                        <a:t>25</a:t>
                      </a:r>
                      <a:r>
                        <a:rPr lang="ja-JP" altLang="en-US" sz="3300" u="none" strike="noStrike" dirty="0">
                          <a:effectLst/>
                        </a:rPr>
                        <a:t>～</a:t>
                      </a:r>
                      <a:r>
                        <a:rPr lang="en-US" altLang="ja-JP" sz="3300" u="none" strike="noStrike" dirty="0">
                          <a:effectLst/>
                        </a:rPr>
                        <a:t>29</a:t>
                      </a:r>
                      <a:r>
                        <a:rPr lang="ja-JP" altLang="en-US" sz="3300" u="none" strike="noStrike" dirty="0">
                          <a:effectLst/>
                        </a:rPr>
                        <a:t>歳</a:t>
                      </a:r>
                      <a:endParaRPr lang="ja-JP" altLang="en-US" sz="3300" b="0" i="0" u="none" strike="noStrike" dirty="0">
                        <a:solidFill>
                          <a:srgbClr val="000000"/>
                        </a:solidFill>
                        <a:effectLst/>
                        <a:latin typeface="游ゴシック"/>
                      </a:endParaRPr>
                    </a:p>
                  </a:txBody>
                  <a:tcPr marL="9525" marR="9525" marT="9525" marB="0" anchor="ctr"/>
                </a:tc>
                <a:tc>
                  <a:txBody>
                    <a:bodyPr/>
                    <a:lstStyle/>
                    <a:p>
                      <a:pPr algn="l" fontAlgn="ctr"/>
                      <a:r>
                        <a:rPr lang="ja-JP" altLang="en-US" sz="3300" u="none" strike="noStrike" dirty="0" smtClean="0">
                          <a:effectLst/>
                        </a:rPr>
                        <a:t> </a:t>
                      </a:r>
                      <a:r>
                        <a:rPr lang="en-US" altLang="ja-JP" sz="3300" u="none" strike="noStrike" dirty="0" smtClean="0">
                          <a:effectLst/>
                        </a:rPr>
                        <a:t>2.8%</a:t>
                      </a:r>
                      <a:endParaRPr lang="en-US" altLang="ja-JP" sz="3300" b="0" i="0" u="none" strike="noStrike" dirty="0">
                        <a:solidFill>
                          <a:srgbClr val="000000"/>
                        </a:solidFill>
                        <a:effectLst/>
                        <a:latin typeface="游ゴシック"/>
                      </a:endParaRPr>
                    </a:p>
                  </a:txBody>
                  <a:tcPr marL="9525" marR="9525" marT="9525" marB="0" anchor="ctr"/>
                </a:tc>
                <a:tc>
                  <a:txBody>
                    <a:bodyPr/>
                    <a:lstStyle/>
                    <a:p>
                      <a:pPr algn="l" fontAlgn="ctr"/>
                      <a:r>
                        <a:rPr lang="ja-JP" altLang="en-US" sz="3300" u="none" strike="noStrike" dirty="0" smtClean="0">
                          <a:effectLst/>
                        </a:rPr>
                        <a:t> </a:t>
                      </a:r>
                      <a:r>
                        <a:rPr lang="en-US" altLang="ja-JP" sz="3300" u="none" strike="noStrike" dirty="0" smtClean="0">
                          <a:effectLst/>
                        </a:rPr>
                        <a:t>40</a:t>
                      </a:r>
                      <a:r>
                        <a:rPr lang="ja-JP" altLang="en-US" sz="3300" u="none" strike="noStrike" dirty="0">
                          <a:effectLst/>
                        </a:rPr>
                        <a:t>～</a:t>
                      </a:r>
                      <a:r>
                        <a:rPr lang="en-US" altLang="ja-JP" sz="3300" u="none" strike="noStrike" dirty="0">
                          <a:effectLst/>
                        </a:rPr>
                        <a:t>49</a:t>
                      </a:r>
                      <a:r>
                        <a:rPr lang="ja-JP" altLang="en-US" sz="3300" u="none" strike="noStrike" dirty="0">
                          <a:effectLst/>
                        </a:rPr>
                        <a:t>歳</a:t>
                      </a:r>
                      <a:endParaRPr lang="ja-JP" altLang="en-US" sz="3300" b="0" i="0" u="none" strike="noStrike" dirty="0">
                        <a:solidFill>
                          <a:srgbClr val="000000"/>
                        </a:solidFill>
                        <a:effectLst/>
                        <a:latin typeface="游ゴシック"/>
                      </a:endParaRPr>
                    </a:p>
                  </a:txBody>
                  <a:tcPr marL="9525" marR="9525" marT="9525" marB="0" anchor="ctr"/>
                </a:tc>
                <a:tc>
                  <a:txBody>
                    <a:bodyPr/>
                    <a:lstStyle/>
                    <a:p>
                      <a:pPr algn="l" fontAlgn="ctr"/>
                      <a:r>
                        <a:rPr lang="ja-JP" altLang="en-US" sz="3300" u="none" strike="noStrike" dirty="0" smtClean="0">
                          <a:effectLst/>
                        </a:rPr>
                        <a:t> </a:t>
                      </a:r>
                      <a:r>
                        <a:rPr lang="en-US" altLang="ja-JP" sz="3300" u="none" strike="noStrike" dirty="0" smtClean="0">
                          <a:effectLst/>
                        </a:rPr>
                        <a:t>2.2%</a:t>
                      </a:r>
                      <a:endParaRPr lang="en-US" altLang="ja-JP" sz="3300" b="0" i="0" u="none" strike="noStrike" dirty="0">
                        <a:solidFill>
                          <a:srgbClr val="000000"/>
                        </a:solidFill>
                        <a:effectLst/>
                        <a:latin typeface="游ゴシック"/>
                      </a:endParaRPr>
                    </a:p>
                  </a:txBody>
                  <a:tcPr marL="9525" marR="9525" marT="9525" marB="0" anchor="ctr"/>
                </a:tc>
              </a:tr>
              <a:tr h="171450">
                <a:tc>
                  <a:txBody>
                    <a:bodyPr/>
                    <a:lstStyle/>
                    <a:p>
                      <a:pPr algn="l" fontAlgn="ctr"/>
                      <a:r>
                        <a:rPr lang="ja-JP" altLang="en-US" sz="3300" u="none" strike="noStrike" dirty="0" smtClean="0">
                          <a:effectLst/>
                        </a:rPr>
                        <a:t> </a:t>
                      </a:r>
                      <a:r>
                        <a:rPr lang="en-US" altLang="ja-JP" sz="3300" u="none" strike="noStrike" dirty="0" smtClean="0">
                          <a:effectLst/>
                        </a:rPr>
                        <a:t>30</a:t>
                      </a:r>
                      <a:r>
                        <a:rPr lang="ja-JP" altLang="en-US" sz="3300" u="none" strike="noStrike" dirty="0">
                          <a:effectLst/>
                        </a:rPr>
                        <a:t>～</a:t>
                      </a:r>
                      <a:r>
                        <a:rPr lang="en-US" altLang="ja-JP" sz="3300" u="none" strike="noStrike" dirty="0">
                          <a:effectLst/>
                        </a:rPr>
                        <a:t>34</a:t>
                      </a:r>
                      <a:r>
                        <a:rPr lang="ja-JP" altLang="en-US" sz="3300" u="none" strike="noStrike" dirty="0">
                          <a:effectLst/>
                        </a:rPr>
                        <a:t>歳</a:t>
                      </a:r>
                      <a:endParaRPr lang="ja-JP" altLang="en-US" sz="3300" b="0" i="0" u="none" strike="noStrike" dirty="0">
                        <a:solidFill>
                          <a:srgbClr val="000000"/>
                        </a:solidFill>
                        <a:effectLst/>
                        <a:latin typeface="游ゴシック"/>
                      </a:endParaRPr>
                    </a:p>
                  </a:txBody>
                  <a:tcPr marL="9525" marR="9525" marT="9525" marB="0" anchor="ctr"/>
                </a:tc>
                <a:tc>
                  <a:txBody>
                    <a:bodyPr/>
                    <a:lstStyle/>
                    <a:p>
                      <a:pPr algn="l" fontAlgn="ctr"/>
                      <a:r>
                        <a:rPr lang="ja-JP" altLang="en-US" sz="3300" u="none" strike="noStrike" dirty="0" smtClean="0">
                          <a:effectLst/>
                        </a:rPr>
                        <a:t> </a:t>
                      </a:r>
                      <a:r>
                        <a:rPr lang="en-US" altLang="ja-JP" sz="3300" u="none" strike="noStrike" dirty="0" smtClean="0">
                          <a:effectLst/>
                        </a:rPr>
                        <a:t>2.5%</a:t>
                      </a:r>
                      <a:r>
                        <a:rPr lang="ja-JP" altLang="en-US" sz="3300" u="none" strike="noStrike" dirty="0" smtClean="0">
                          <a:effectLst/>
                        </a:rPr>
                        <a:t>　　</a:t>
                      </a:r>
                      <a:endParaRPr lang="en-US" altLang="ja-JP" sz="3300" b="0" i="0" u="none" strike="noStrike" dirty="0">
                        <a:solidFill>
                          <a:srgbClr val="000000"/>
                        </a:solidFill>
                        <a:effectLst/>
                        <a:latin typeface="游ゴシック"/>
                      </a:endParaRPr>
                    </a:p>
                  </a:txBody>
                  <a:tcPr marL="9525" marR="9525" marT="9525" marB="0" anchor="ctr"/>
                </a:tc>
                <a:tc>
                  <a:txBody>
                    <a:bodyPr/>
                    <a:lstStyle/>
                    <a:p>
                      <a:pPr algn="l" fontAlgn="ctr"/>
                      <a:r>
                        <a:rPr lang="ja-JP" altLang="en-US" sz="3300" u="none" strike="noStrike" dirty="0" smtClean="0">
                          <a:effectLst/>
                        </a:rPr>
                        <a:t> </a:t>
                      </a:r>
                      <a:r>
                        <a:rPr lang="en-US" altLang="ja-JP" sz="3300" u="none" strike="noStrike" dirty="0" smtClean="0">
                          <a:effectLst/>
                        </a:rPr>
                        <a:t>50</a:t>
                      </a:r>
                      <a:r>
                        <a:rPr lang="ja-JP" altLang="en-US" sz="3300" u="none" strike="noStrike" dirty="0">
                          <a:effectLst/>
                        </a:rPr>
                        <a:t>～</a:t>
                      </a:r>
                      <a:r>
                        <a:rPr lang="en-US" altLang="ja-JP" sz="3300" u="none" strike="noStrike" dirty="0">
                          <a:effectLst/>
                        </a:rPr>
                        <a:t>59</a:t>
                      </a:r>
                      <a:r>
                        <a:rPr lang="ja-JP" altLang="en-US" sz="3300" u="none" strike="noStrike" dirty="0">
                          <a:effectLst/>
                        </a:rPr>
                        <a:t>歳</a:t>
                      </a:r>
                      <a:endParaRPr lang="ja-JP" altLang="en-US" sz="3300" b="0" i="0" u="none" strike="noStrike" dirty="0">
                        <a:solidFill>
                          <a:srgbClr val="000000"/>
                        </a:solidFill>
                        <a:effectLst/>
                        <a:latin typeface="游ゴシック"/>
                      </a:endParaRPr>
                    </a:p>
                  </a:txBody>
                  <a:tcPr marL="9525" marR="9525" marT="9525" marB="0" anchor="ctr"/>
                </a:tc>
                <a:tc>
                  <a:txBody>
                    <a:bodyPr/>
                    <a:lstStyle/>
                    <a:p>
                      <a:pPr algn="l" fontAlgn="ctr"/>
                      <a:r>
                        <a:rPr lang="ja-JP" altLang="en-US" sz="3300" u="none" strike="noStrike" dirty="0" smtClean="0">
                          <a:effectLst/>
                        </a:rPr>
                        <a:t> </a:t>
                      </a:r>
                      <a:r>
                        <a:rPr lang="en-US" altLang="ja-JP" sz="3300" u="none" strike="noStrike" dirty="0" smtClean="0">
                          <a:effectLst/>
                        </a:rPr>
                        <a:t>2.0%</a:t>
                      </a:r>
                      <a:endParaRPr lang="en-US" altLang="ja-JP" sz="3300" b="0" i="0" u="none" strike="noStrike" dirty="0">
                        <a:solidFill>
                          <a:srgbClr val="000000"/>
                        </a:solidFill>
                        <a:effectLst/>
                        <a:latin typeface="游ゴシック"/>
                      </a:endParaRPr>
                    </a:p>
                  </a:txBody>
                  <a:tcPr marL="9525" marR="9525" marT="9525" marB="0" anchor="ctr"/>
                </a:tc>
              </a:tr>
            </a:tbl>
          </a:graphicData>
        </a:graphic>
      </p:graphicFrame>
      <p:sp>
        <p:nvSpPr>
          <p:cNvPr id="14" name="正方形/長方形 13"/>
          <p:cNvSpPr/>
          <p:nvPr/>
        </p:nvSpPr>
        <p:spPr>
          <a:xfrm>
            <a:off x="455942" y="4337113"/>
            <a:ext cx="4189229" cy="1754326"/>
          </a:xfrm>
          <a:prstGeom prst="rect">
            <a:avLst/>
          </a:prstGeom>
        </p:spPr>
        <p:txBody>
          <a:bodyPr wrap="square">
            <a:spAutoFit/>
          </a:bodyPr>
          <a:lstStyle/>
          <a:p>
            <a:r>
              <a:rPr lang="ja-JP" altLang="en-US" sz="3600" dirty="0" smtClean="0"/>
              <a:t>若年層は年次有給休暇が取れていない傾向にある。</a:t>
            </a:r>
            <a:endParaRPr lang="ja-JP" altLang="en-US" sz="3600" dirty="0"/>
          </a:p>
        </p:txBody>
      </p:sp>
      <p:sp>
        <p:nvSpPr>
          <p:cNvPr id="15" name="角丸四角形吹き出し 14"/>
          <p:cNvSpPr/>
          <p:nvPr/>
        </p:nvSpPr>
        <p:spPr>
          <a:xfrm>
            <a:off x="454908" y="4337113"/>
            <a:ext cx="4190263" cy="1722474"/>
          </a:xfrm>
          <a:prstGeom prst="wedgeRoundRectCallout">
            <a:avLst>
              <a:gd name="adj1" fmla="val 56601"/>
              <a:gd name="adj2" fmla="val 294"/>
              <a:gd name="adj3" fmla="val 16667"/>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9099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6858000"/>
          </a:xfrm>
          <a:solidFill>
            <a:srgbClr val="CCFFFF"/>
          </a:solidFill>
        </p:spPr>
        <p:txBody>
          <a:bodyPr>
            <a:noAutofit/>
          </a:bodyPr>
          <a:lstStyle/>
          <a:p>
            <a:pPr algn="ctr"/>
            <a:r>
              <a:rPr kumimoji="1" lang="ja-JP" altLang="en-US" sz="12000" b="1" dirty="0" smtClean="0">
                <a:solidFill>
                  <a:srgbClr val="FF0000"/>
                </a:solidFill>
              </a:rPr>
              <a:t>休日</a:t>
            </a:r>
            <a:r>
              <a:rPr kumimoji="1" lang="ja-JP" altLang="en-US" sz="12000" b="1" dirty="0" smtClean="0"/>
              <a:t>の過ごし方</a:t>
            </a:r>
            <a:endParaRPr kumimoji="1" lang="ja-JP" altLang="en-US" sz="12000" b="1" dirty="0"/>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Tree>
    <p:extLst>
      <p:ext uri="{BB962C8B-B14F-4D97-AF65-F5344CB8AC3E}">
        <p14:creationId xmlns:p14="http://schemas.microsoft.com/office/powerpoint/2010/main" val="3057202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b="1" dirty="0" smtClean="0"/>
              <a:t>休日の過ごし方　</a:t>
            </a:r>
            <a:r>
              <a:rPr kumimoji="1" lang="en-US" altLang="ja-JP" b="1" dirty="0" smtClean="0"/>
              <a:t/>
            </a:r>
            <a:br>
              <a:rPr kumimoji="1" lang="en-US" altLang="ja-JP" b="1" dirty="0" smtClean="0"/>
            </a:br>
            <a:r>
              <a:rPr kumimoji="1" lang="ja-JP" altLang="en-US" b="1" dirty="0" smtClean="0"/>
              <a:t>「家事」６割　「睡眠」５割　消極的な休日</a:t>
            </a:r>
            <a:endParaRPr kumimoji="1" lang="ja-JP" altLang="en-US" b="1" dirty="0"/>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3179160888"/>
              </p:ext>
            </p:extLst>
          </p:nvPr>
        </p:nvGraphicFramePr>
        <p:xfrm>
          <a:off x="691115" y="1743798"/>
          <a:ext cx="10781415" cy="3317300"/>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606057" y="5192284"/>
            <a:ext cx="10983431" cy="1200329"/>
          </a:xfrm>
          <a:prstGeom prst="rect">
            <a:avLst/>
          </a:prstGeom>
        </p:spPr>
        <p:txBody>
          <a:bodyPr wrap="square">
            <a:spAutoFit/>
          </a:bodyPr>
          <a:lstStyle/>
          <a:p>
            <a:r>
              <a:rPr lang="ja-JP" altLang="en-US" sz="3600" dirty="0"/>
              <a:t>休日</a:t>
            </a:r>
            <a:r>
              <a:rPr lang="ja-JP" altLang="en-US" sz="3600" dirty="0" smtClean="0"/>
              <a:t>は寝て過ごす人が多く、趣味に</a:t>
            </a:r>
            <a:r>
              <a:rPr lang="ja-JP" altLang="en-US" sz="3600" dirty="0"/>
              <a:t>時間</a:t>
            </a:r>
            <a:r>
              <a:rPr lang="ja-JP" altLang="en-US" sz="3600" dirty="0" smtClean="0"/>
              <a:t>を使えている</a:t>
            </a:r>
            <a:r>
              <a:rPr lang="ja-JP" altLang="en-US" sz="3600" dirty="0"/>
              <a:t>人</a:t>
            </a:r>
            <a:r>
              <a:rPr lang="ja-JP" altLang="en-US" sz="3600" dirty="0" smtClean="0"/>
              <a:t>は、３～４人に１人と少ない結果になった。</a:t>
            </a:r>
            <a:endParaRPr lang="ja-JP" altLang="en-US" sz="3600" dirty="0"/>
          </a:p>
        </p:txBody>
      </p:sp>
      <p:sp>
        <p:nvSpPr>
          <p:cNvPr id="7" name="角丸四角形 6"/>
          <p:cNvSpPr/>
          <p:nvPr/>
        </p:nvSpPr>
        <p:spPr>
          <a:xfrm>
            <a:off x="606056" y="5192284"/>
            <a:ext cx="10983432" cy="1200328"/>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5193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12015"/>
            <a:ext cx="10515600" cy="793771"/>
          </a:xfrm>
        </p:spPr>
        <p:txBody>
          <a:bodyPr>
            <a:normAutofit/>
          </a:bodyPr>
          <a:lstStyle/>
          <a:p>
            <a:r>
              <a:rPr kumimoji="1" lang="ja-JP" altLang="en-US" b="1" dirty="0" smtClean="0"/>
              <a:t>休日の過ごし方</a:t>
            </a:r>
            <a:r>
              <a:rPr kumimoji="1" lang="ja-JP" altLang="en-US" sz="3200" b="1" dirty="0" smtClean="0"/>
              <a:t>（年齢別）</a:t>
            </a:r>
            <a:endParaRPr kumimoji="1" lang="ja-JP" altLang="en-US" sz="3200" b="1" dirty="0"/>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018164434"/>
              </p:ext>
            </p:extLst>
          </p:nvPr>
        </p:nvGraphicFramePr>
        <p:xfrm>
          <a:off x="552007" y="1081230"/>
          <a:ext cx="11087986" cy="4489053"/>
        </p:xfrm>
        <a:graphic>
          <a:graphicData uri="http://schemas.openxmlformats.org/drawingml/2006/table">
            <a:tbl>
              <a:tblPr>
                <a:tableStyleId>{16D9F66E-5EB9-4882-86FB-DCBF35E3C3E4}</a:tableStyleId>
              </a:tblPr>
              <a:tblGrid>
                <a:gridCol w="1340588"/>
                <a:gridCol w="1041991"/>
                <a:gridCol w="1084521"/>
                <a:gridCol w="1105786"/>
                <a:gridCol w="1020726"/>
                <a:gridCol w="1073888"/>
                <a:gridCol w="1041991"/>
                <a:gridCol w="1347676"/>
                <a:gridCol w="1063256"/>
                <a:gridCol w="967563"/>
              </a:tblGrid>
              <a:tr h="361765">
                <a:tc gridSpan="10">
                  <a:txBody>
                    <a:bodyPr/>
                    <a:lstStyle/>
                    <a:p>
                      <a:pPr algn="l" fontAlgn="ctr"/>
                      <a:r>
                        <a:rPr lang="ja-JP" altLang="en-US" sz="2800" u="none" strike="noStrike" dirty="0" smtClean="0">
                          <a:effectLst/>
                        </a:rPr>
                        <a:t> </a:t>
                      </a:r>
                      <a:r>
                        <a:rPr lang="ja-JP" altLang="en-US" sz="2400" u="none" strike="noStrike" dirty="0" smtClean="0">
                          <a:effectLst/>
                        </a:rPr>
                        <a:t>休日</a:t>
                      </a:r>
                      <a:r>
                        <a:rPr lang="ja-JP" altLang="en-US" sz="2400" u="none" strike="noStrike" dirty="0">
                          <a:effectLst/>
                        </a:rPr>
                        <a:t>の過ごし方（年齢別）</a:t>
                      </a:r>
                      <a:endParaRPr lang="ja-JP" altLang="en-US" sz="2400" b="0" i="0" u="none" strike="noStrike" dirty="0">
                        <a:solidFill>
                          <a:srgbClr val="000000"/>
                        </a:solidFill>
                        <a:effectLst/>
                        <a:latin typeface="游ゴシック"/>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999093">
                <a:tc>
                  <a:txBody>
                    <a:bodyPr/>
                    <a:lstStyle/>
                    <a:p>
                      <a:pPr algn="l" fontAlgn="ctr"/>
                      <a:r>
                        <a:rPr lang="ja-JP" altLang="en-US" sz="2000" u="none" strike="noStrike" dirty="0">
                          <a:effectLst/>
                        </a:rPr>
                        <a:t>　</a:t>
                      </a:r>
                      <a:endParaRPr lang="ja-JP" altLang="en-US" sz="20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100" u="none" strike="noStrike" dirty="0">
                          <a:effectLst/>
                        </a:rPr>
                        <a:t>①睡眠</a:t>
                      </a:r>
                      <a:endParaRPr lang="ja-JP" altLang="en-US" sz="21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100" u="none" strike="noStrike" dirty="0">
                          <a:effectLst/>
                        </a:rPr>
                        <a:t>②家事</a:t>
                      </a:r>
                      <a:endParaRPr lang="ja-JP" altLang="en-US" sz="21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100" u="none" strike="noStrike" dirty="0">
                          <a:effectLst/>
                        </a:rPr>
                        <a:t>③育児</a:t>
                      </a:r>
                      <a:r>
                        <a:rPr lang="ja-JP" altLang="en-US" sz="2100" u="none" strike="noStrike" dirty="0" smtClean="0">
                          <a:effectLst/>
                        </a:rPr>
                        <a:t>・</a:t>
                      </a:r>
                      <a:endParaRPr lang="en-US" altLang="ja-JP" sz="2100" u="none" strike="noStrike" dirty="0" smtClean="0">
                        <a:effectLst/>
                      </a:endParaRPr>
                    </a:p>
                    <a:p>
                      <a:pPr algn="ctr" fontAlgn="ctr"/>
                      <a:r>
                        <a:rPr lang="ja-JP" altLang="en-US" sz="2100" u="none" strike="noStrike" dirty="0" smtClean="0">
                          <a:effectLst/>
                        </a:rPr>
                        <a:t>子ども</a:t>
                      </a:r>
                      <a:endParaRPr lang="en-US" altLang="ja-JP" sz="2100" u="none" strike="noStrike" dirty="0" smtClean="0">
                        <a:effectLst/>
                      </a:endParaRPr>
                    </a:p>
                    <a:p>
                      <a:pPr algn="ctr" fontAlgn="ctr"/>
                      <a:r>
                        <a:rPr lang="ja-JP" altLang="en-US" sz="2100" u="none" strike="noStrike" dirty="0" smtClean="0">
                          <a:effectLst/>
                        </a:rPr>
                        <a:t>関係</a:t>
                      </a:r>
                      <a:endParaRPr lang="ja-JP" altLang="en-US" sz="21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100" u="none" strike="noStrike" dirty="0">
                          <a:effectLst/>
                        </a:rPr>
                        <a:t>④介護</a:t>
                      </a:r>
                      <a:endParaRPr lang="ja-JP" altLang="en-US" sz="21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100" u="none" strike="noStrike" dirty="0">
                          <a:effectLst/>
                        </a:rPr>
                        <a:t>⑤趣味</a:t>
                      </a:r>
                      <a:br>
                        <a:rPr lang="ja-JP" altLang="en-US" sz="2100" u="none" strike="noStrike" dirty="0">
                          <a:effectLst/>
                        </a:rPr>
                      </a:br>
                      <a:r>
                        <a:rPr lang="en-US" altLang="ja-JP" sz="2100" u="none" strike="noStrike" dirty="0">
                          <a:effectLst/>
                        </a:rPr>
                        <a:t>(</a:t>
                      </a:r>
                      <a:r>
                        <a:rPr lang="ja-JP" altLang="en-US" sz="2100" u="none" strike="noStrike" dirty="0">
                          <a:effectLst/>
                        </a:rPr>
                        <a:t>屋内</a:t>
                      </a:r>
                      <a:r>
                        <a:rPr lang="en-US" altLang="ja-JP" sz="2100" u="none" strike="noStrike" dirty="0">
                          <a:effectLst/>
                        </a:rPr>
                        <a:t>)</a:t>
                      </a:r>
                      <a:endParaRPr lang="en-US" altLang="ja-JP" sz="21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100" u="none" strike="noStrike" dirty="0">
                          <a:effectLst/>
                        </a:rPr>
                        <a:t>⑥趣味</a:t>
                      </a:r>
                      <a:br>
                        <a:rPr lang="ja-JP" altLang="en-US" sz="2100" u="none" strike="noStrike" dirty="0">
                          <a:effectLst/>
                        </a:rPr>
                      </a:br>
                      <a:r>
                        <a:rPr lang="en-US" altLang="ja-JP" sz="2100" u="none" strike="noStrike" dirty="0">
                          <a:effectLst/>
                        </a:rPr>
                        <a:t>(</a:t>
                      </a:r>
                      <a:r>
                        <a:rPr lang="ja-JP" altLang="en-US" sz="2100" u="none" strike="noStrike" dirty="0">
                          <a:effectLst/>
                        </a:rPr>
                        <a:t>屋外</a:t>
                      </a:r>
                      <a:r>
                        <a:rPr lang="en-US" altLang="ja-JP" sz="2100" u="none" strike="noStrike" dirty="0">
                          <a:effectLst/>
                        </a:rPr>
                        <a:t>)</a:t>
                      </a:r>
                      <a:endParaRPr lang="en-US" altLang="ja-JP" sz="21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100" u="none" strike="noStrike" dirty="0">
                          <a:effectLst/>
                        </a:rPr>
                        <a:t>⑦業務に</a:t>
                      </a:r>
                      <a:br>
                        <a:rPr lang="ja-JP" altLang="en-US" sz="2100" u="none" strike="noStrike" dirty="0">
                          <a:effectLst/>
                        </a:rPr>
                      </a:br>
                      <a:r>
                        <a:rPr lang="ja-JP" altLang="en-US" sz="2100" u="none" strike="noStrike" dirty="0">
                          <a:effectLst/>
                        </a:rPr>
                        <a:t>関する</a:t>
                      </a:r>
                      <a:br>
                        <a:rPr lang="ja-JP" altLang="en-US" sz="2100" u="none" strike="noStrike" dirty="0">
                          <a:effectLst/>
                        </a:rPr>
                      </a:br>
                      <a:r>
                        <a:rPr lang="ja-JP" altLang="en-US" sz="2100" u="none" strike="noStrike" dirty="0">
                          <a:effectLst/>
                        </a:rPr>
                        <a:t>研修・学習</a:t>
                      </a:r>
                      <a:endParaRPr lang="ja-JP" altLang="en-US" sz="21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100" u="none" strike="noStrike" dirty="0">
                          <a:effectLst/>
                        </a:rPr>
                        <a:t>⑧</a:t>
                      </a:r>
                      <a:r>
                        <a:rPr lang="ja-JP" altLang="en-US" sz="2100" u="none" strike="noStrike" dirty="0" smtClean="0">
                          <a:effectLst/>
                        </a:rPr>
                        <a:t>自分の受診</a:t>
                      </a:r>
                      <a:endParaRPr lang="ja-JP" altLang="en-US" sz="21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100" u="none" strike="noStrike" dirty="0">
                          <a:effectLst/>
                        </a:rPr>
                        <a:t>⑨何</a:t>
                      </a:r>
                      <a:r>
                        <a:rPr lang="ja-JP" altLang="en-US" sz="2100" u="none" strike="noStrike" dirty="0" smtClean="0">
                          <a:effectLst/>
                        </a:rPr>
                        <a:t>も</a:t>
                      </a:r>
                      <a:endParaRPr lang="en-US" altLang="ja-JP" sz="2100" u="none" strike="noStrike" dirty="0" smtClean="0">
                        <a:effectLst/>
                      </a:endParaRPr>
                    </a:p>
                    <a:p>
                      <a:pPr algn="ctr" fontAlgn="ctr"/>
                      <a:r>
                        <a:rPr lang="ja-JP" altLang="en-US" sz="2100" u="none" strike="noStrike" dirty="0" smtClean="0">
                          <a:effectLst/>
                        </a:rPr>
                        <a:t>しない</a:t>
                      </a:r>
                      <a:endParaRPr lang="ja-JP" altLang="en-US" sz="2100" b="0" i="0" u="none" strike="noStrike" dirty="0">
                        <a:solidFill>
                          <a:srgbClr val="000000"/>
                        </a:solidFill>
                        <a:effectLst/>
                        <a:latin typeface="游ゴシック"/>
                      </a:endParaRPr>
                    </a:p>
                  </a:txBody>
                  <a:tcPr marL="9525" marR="9525" marT="9525" marB="0" anchor="ctr"/>
                </a:tc>
              </a:tr>
              <a:tr h="396884">
                <a:tc>
                  <a:txBody>
                    <a:bodyPr/>
                    <a:lstStyle/>
                    <a:p>
                      <a:pPr algn="ctr" fontAlgn="ctr"/>
                      <a:r>
                        <a:rPr lang="en-US" altLang="ja-JP" sz="2400" u="none" strike="noStrike" dirty="0" smtClean="0">
                          <a:effectLst/>
                        </a:rPr>
                        <a:t>20</a:t>
                      </a:r>
                      <a:r>
                        <a:rPr lang="ja-JP" altLang="en-US" sz="2400" u="none" strike="noStrike" dirty="0">
                          <a:effectLst/>
                        </a:rPr>
                        <a:t>～</a:t>
                      </a:r>
                      <a:r>
                        <a:rPr lang="en-US" altLang="ja-JP" sz="2400" u="none" strike="noStrike" dirty="0">
                          <a:effectLst/>
                        </a:rPr>
                        <a:t>24</a:t>
                      </a:r>
                      <a:r>
                        <a:rPr lang="ja-JP" altLang="en-US" sz="2400" u="none" strike="noStrike" dirty="0">
                          <a:effectLst/>
                        </a:rPr>
                        <a:t>歳</a:t>
                      </a:r>
                      <a:endParaRPr lang="ja-JP" altLang="en-US" sz="24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84.9%</a:t>
                      </a:r>
                      <a:endParaRPr lang="en-US" altLang="ja-JP" sz="2800" b="0" i="0" u="none" strike="noStrike" dirty="0">
                        <a:solidFill>
                          <a:srgbClr val="000000"/>
                        </a:solidFill>
                        <a:effectLst/>
                        <a:latin typeface="游ゴシック"/>
                      </a:endParaRPr>
                    </a:p>
                  </a:txBody>
                  <a:tcPr marL="9525" marR="9525" marT="9525" marB="0" anchor="ctr">
                    <a:solidFill>
                      <a:srgbClr val="92D050"/>
                    </a:solidFill>
                  </a:tcPr>
                </a:tc>
                <a:tc>
                  <a:txBody>
                    <a:bodyPr/>
                    <a:lstStyle/>
                    <a:p>
                      <a:pPr algn="ctr" fontAlgn="ctr"/>
                      <a:r>
                        <a:rPr lang="en-US" altLang="ja-JP" sz="2800" u="none" strike="noStrike" dirty="0">
                          <a:effectLst/>
                        </a:rPr>
                        <a:t>34.1%</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1.4%</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0.4%</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46.7%</a:t>
                      </a:r>
                      <a:endParaRPr lang="en-US" altLang="ja-JP" sz="2800" b="0" i="0" u="none" strike="noStrike" dirty="0">
                        <a:solidFill>
                          <a:srgbClr val="000000"/>
                        </a:solidFill>
                        <a:effectLst/>
                        <a:latin typeface="游ゴシック"/>
                      </a:endParaRPr>
                    </a:p>
                  </a:txBody>
                  <a:tcPr marL="9525" marR="9525" marT="9525" marB="0" anchor="ctr">
                    <a:solidFill>
                      <a:srgbClr val="92D050"/>
                    </a:solidFill>
                  </a:tcPr>
                </a:tc>
                <a:tc>
                  <a:txBody>
                    <a:bodyPr/>
                    <a:lstStyle/>
                    <a:p>
                      <a:pPr algn="ctr" fontAlgn="ctr"/>
                      <a:r>
                        <a:rPr lang="en-US" altLang="ja-JP" sz="2800" u="none" strike="noStrike" dirty="0">
                          <a:effectLst/>
                        </a:rPr>
                        <a:t>59.2%</a:t>
                      </a:r>
                      <a:endParaRPr lang="en-US" altLang="ja-JP" sz="2800" b="0" i="0" u="none" strike="noStrike" dirty="0">
                        <a:solidFill>
                          <a:srgbClr val="000000"/>
                        </a:solidFill>
                        <a:effectLst/>
                        <a:latin typeface="游ゴシック"/>
                      </a:endParaRPr>
                    </a:p>
                  </a:txBody>
                  <a:tcPr marL="9525" marR="9525" marT="9525" marB="0" anchor="ctr">
                    <a:solidFill>
                      <a:srgbClr val="92D050"/>
                    </a:solidFill>
                  </a:tcPr>
                </a:tc>
                <a:tc>
                  <a:txBody>
                    <a:bodyPr/>
                    <a:lstStyle/>
                    <a:p>
                      <a:pPr algn="ctr" fontAlgn="ctr"/>
                      <a:r>
                        <a:rPr lang="en-US" altLang="ja-JP" sz="2800" u="none" strike="noStrike">
                          <a:effectLst/>
                        </a:rPr>
                        <a:t>11.9%</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5.5%</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8.7%</a:t>
                      </a:r>
                      <a:endParaRPr lang="en-US" altLang="ja-JP" sz="2800" b="0" i="0" u="none" strike="noStrike">
                        <a:solidFill>
                          <a:srgbClr val="000000"/>
                        </a:solidFill>
                        <a:effectLst/>
                        <a:latin typeface="游ゴシック"/>
                      </a:endParaRPr>
                    </a:p>
                  </a:txBody>
                  <a:tcPr marL="9525" marR="9525" marT="9525" marB="0" anchor="ctr"/>
                </a:tc>
              </a:tr>
              <a:tr h="396884">
                <a:tc>
                  <a:txBody>
                    <a:bodyPr/>
                    <a:lstStyle/>
                    <a:p>
                      <a:pPr algn="ctr" fontAlgn="ctr"/>
                      <a:r>
                        <a:rPr lang="en-US" altLang="ja-JP" sz="2400" u="none" strike="noStrike" dirty="0" smtClean="0">
                          <a:effectLst/>
                        </a:rPr>
                        <a:t>25</a:t>
                      </a:r>
                      <a:r>
                        <a:rPr lang="ja-JP" altLang="en-US" sz="2400" u="none" strike="noStrike" dirty="0">
                          <a:effectLst/>
                        </a:rPr>
                        <a:t>～</a:t>
                      </a:r>
                      <a:r>
                        <a:rPr lang="en-US" altLang="ja-JP" sz="2400" u="none" strike="noStrike" dirty="0">
                          <a:effectLst/>
                        </a:rPr>
                        <a:t>29</a:t>
                      </a:r>
                      <a:r>
                        <a:rPr lang="ja-JP" altLang="en-US" sz="2400" u="none" strike="noStrike" dirty="0">
                          <a:effectLst/>
                        </a:rPr>
                        <a:t>歳</a:t>
                      </a:r>
                      <a:endParaRPr lang="ja-JP" altLang="en-US" sz="24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75.1%</a:t>
                      </a:r>
                      <a:endParaRPr lang="en-US" altLang="ja-JP" sz="2800" b="0" i="0" u="none" strike="noStrike" dirty="0">
                        <a:solidFill>
                          <a:srgbClr val="000000"/>
                        </a:solidFill>
                        <a:effectLst/>
                        <a:latin typeface="游ゴシック"/>
                      </a:endParaRPr>
                    </a:p>
                  </a:txBody>
                  <a:tcPr marL="9525" marR="9525" marT="9525" marB="0" anchor="ctr">
                    <a:solidFill>
                      <a:srgbClr val="92D050"/>
                    </a:solidFill>
                  </a:tcPr>
                </a:tc>
                <a:tc>
                  <a:txBody>
                    <a:bodyPr/>
                    <a:lstStyle/>
                    <a:p>
                      <a:pPr algn="ctr" fontAlgn="ctr"/>
                      <a:r>
                        <a:rPr lang="en-US" altLang="ja-JP" sz="2800" u="none" strike="noStrike" dirty="0">
                          <a:effectLst/>
                        </a:rPr>
                        <a:t>52.2%</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13.3%</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0.7%</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38.8%</a:t>
                      </a:r>
                      <a:endParaRPr lang="en-US" altLang="ja-JP" sz="2800" b="0" i="0" u="none" strike="noStrike" dirty="0">
                        <a:solidFill>
                          <a:srgbClr val="000000"/>
                        </a:solidFill>
                        <a:effectLst/>
                        <a:latin typeface="游ゴシック"/>
                      </a:endParaRPr>
                    </a:p>
                  </a:txBody>
                  <a:tcPr marL="9525" marR="9525" marT="9525" marB="0" anchor="ctr">
                    <a:solidFill>
                      <a:srgbClr val="92D050"/>
                    </a:solidFill>
                  </a:tcPr>
                </a:tc>
                <a:tc>
                  <a:txBody>
                    <a:bodyPr/>
                    <a:lstStyle/>
                    <a:p>
                      <a:pPr algn="ctr" fontAlgn="ctr"/>
                      <a:r>
                        <a:rPr lang="en-US" altLang="ja-JP" sz="2800" u="none" strike="noStrike" dirty="0">
                          <a:effectLst/>
                        </a:rPr>
                        <a:t>48.4%</a:t>
                      </a:r>
                      <a:endParaRPr lang="en-US" altLang="ja-JP" sz="2800" b="0" i="0" u="none" strike="noStrike" dirty="0">
                        <a:solidFill>
                          <a:srgbClr val="000000"/>
                        </a:solidFill>
                        <a:effectLst/>
                        <a:latin typeface="游ゴシック"/>
                      </a:endParaRPr>
                    </a:p>
                  </a:txBody>
                  <a:tcPr marL="9525" marR="9525" marT="9525" marB="0" anchor="ctr">
                    <a:solidFill>
                      <a:srgbClr val="92D050"/>
                    </a:solidFill>
                  </a:tcPr>
                </a:tc>
                <a:tc>
                  <a:txBody>
                    <a:bodyPr/>
                    <a:lstStyle/>
                    <a:p>
                      <a:pPr algn="ctr" fontAlgn="ctr"/>
                      <a:r>
                        <a:rPr lang="en-US" altLang="ja-JP" sz="2800" u="none" strike="noStrike" dirty="0">
                          <a:effectLst/>
                        </a:rPr>
                        <a:t>8.5%</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7.1%</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8.5%</a:t>
                      </a:r>
                      <a:endParaRPr lang="en-US" altLang="ja-JP" sz="2800" b="0" i="0" u="none" strike="noStrike" dirty="0">
                        <a:solidFill>
                          <a:srgbClr val="000000"/>
                        </a:solidFill>
                        <a:effectLst/>
                        <a:latin typeface="游ゴシック"/>
                      </a:endParaRPr>
                    </a:p>
                  </a:txBody>
                  <a:tcPr marL="9525" marR="9525" marT="9525" marB="0" anchor="ctr"/>
                </a:tc>
              </a:tr>
              <a:tr h="396884">
                <a:tc>
                  <a:txBody>
                    <a:bodyPr/>
                    <a:lstStyle/>
                    <a:p>
                      <a:pPr algn="ctr" fontAlgn="ctr"/>
                      <a:r>
                        <a:rPr lang="en-US" altLang="ja-JP" sz="2400" u="none" strike="noStrike" dirty="0" smtClean="0">
                          <a:effectLst/>
                        </a:rPr>
                        <a:t>30</a:t>
                      </a:r>
                      <a:r>
                        <a:rPr lang="ja-JP" altLang="en-US" sz="2400" u="none" strike="noStrike" dirty="0">
                          <a:effectLst/>
                        </a:rPr>
                        <a:t>～</a:t>
                      </a:r>
                      <a:r>
                        <a:rPr lang="en-US" altLang="ja-JP" sz="2400" u="none" strike="noStrike" dirty="0" smtClean="0">
                          <a:effectLst/>
                        </a:rPr>
                        <a:t>34</a:t>
                      </a:r>
                      <a:r>
                        <a:rPr lang="ja-JP" altLang="en-US" sz="2400" u="none" strike="noStrike" dirty="0" smtClean="0">
                          <a:effectLst/>
                        </a:rPr>
                        <a:t>歳</a:t>
                      </a:r>
                      <a:endParaRPr lang="ja-JP" altLang="en-US" sz="24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54.9%</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64.6%</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45.0%</a:t>
                      </a:r>
                      <a:endParaRPr lang="en-US" altLang="ja-JP" sz="2800" b="0" i="0" u="none" strike="noStrike" dirty="0">
                        <a:solidFill>
                          <a:srgbClr val="000000"/>
                        </a:solidFill>
                        <a:effectLst/>
                        <a:latin typeface="游ゴシック"/>
                      </a:endParaRPr>
                    </a:p>
                  </a:txBody>
                  <a:tcPr marL="9525" marR="9525" marT="9525" marB="0" anchor="ctr">
                    <a:solidFill>
                      <a:srgbClr val="92D050"/>
                    </a:solidFill>
                  </a:tcPr>
                </a:tc>
                <a:tc>
                  <a:txBody>
                    <a:bodyPr/>
                    <a:lstStyle/>
                    <a:p>
                      <a:pPr algn="ctr" fontAlgn="ctr"/>
                      <a:r>
                        <a:rPr lang="en-US" altLang="ja-JP" sz="2800" u="none" strike="noStrike">
                          <a:effectLst/>
                        </a:rPr>
                        <a:t>0.8%</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25.5%</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29.8%</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9.4%</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8.5%</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7.3%</a:t>
                      </a:r>
                      <a:endParaRPr lang="en-US" altLang="ja-JP" sz="2800" b="0" i="0" u="none" strike="noStrike" dirty="0">
                        <a:solidFill>
                          <a:srgbClr val="000000"/>
                        </a:solidFill>
                        <a:effectLst/>
                        <a:latin typeface="游ゴシック"/>
                      </a:endParaRPr>
                    </a:p>
                  </a:txBody>
                  <a:tcPr marL="9525" marR="9525" marT="9525" marB="0" anchor="ctr"/>
                </a:tc>
              </a:tr>
              <a:tr h="396884">
                <a:tc>
                  <a:txBody>
                    <a:bodyPr/>
                    <a:lstStyle/>
                    <a:p>
                      <a:pPr algn="ctr" fontAlgn="ctr"/>
                      <a:r>
                        <a:rPr lang="en-US" altLang="ja-JP" sz="2400" u="none" strike="noStrike" dirty="0" smtClean="0">
                          <a:effectLst/>
                        </a:rPr>
                        <a:t>35</a:t>
                      </a:r>
                      <a:r>
                        <a:rPr lang="ja-JP" altLang="en-US" sz="2400" u="none" strike="noStrike" dirty="0">
                          <a:effectLst/>
                        </a:rPr>
                        <a:t>～</a:t>
                      </a:r>
                      <a:r>
                        <a:rPr lang="en-US" altLang="ja-JP" sz="2400" u="none" strike="noStrike" dirty="0">
                          <a:effectLst/>
                        </a:rPr>
                        <a:t>39</a:t>
                      </a:r>
                      <a:r>
                        <a:rPr lang="ja-JP" altLang="en-US" sz="2400" u="none" strike="noStrike" dirty="0">
                          <a:effectLst/>
                        </a:rPr>
                        <a:t>歳</a:t>
                      </a:r>
                      <a:endParaRPr lang="ja-JP" altLang="en-US" sz="24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43.7%</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68.3%</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61.6%</a:t>
                      </a:r>
                      <a:endParaRPr lang="en-US" altLang="ja-JP" sz="2800" b="0" i="0" u="none" strike="noStrike" dirty="0">
                        <a:solidFill>
                          <a:srgbClr val="000000"/>
                        </a:solidFill>
                        <a:effectLst/>
                        <a:latin typeface="游ゴシック"/>
                      </a:endParaRPr>
                    </a:p>
                  </a:txBody>
                  <a:tcPr marL="9525" marR="9525" marT="9525" marB="0" anchor="ctr">
                    <a:solidFill>
                      <a:srgbClr val="92D050"/>
                    </a:solidFill>
                  </a:tcPr>
                </a:tc>
                <a:tc>
                  <a:txBody>
                    <a:bodyPr/>
                    <a:lstStyle/>
                    <a:p>
                      <a:pPr algn="ctr" fontAlgn="ctr"/>
                      <a:r>
                        <a:rPr lang="en-US" altLang="ja-JP" sz="2800" u="none" strike="noStrike" dirty="0">
                          <a:effectLst/>
                        </a:rPr>
                        <a:t>1.2%</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17.0%</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20.8%</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11.0%</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8.9%</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6.6%</a:t>
                      </a:r>
                      <a:endParaRPr lang="en-US" altLang="ja-JP" sz="2800" b="0" i="0" u="none" strike="noStrike" dirty="0">
                        <a:solidFill>
                          <a:srgbClr val="000000"/>
                        </a:solidFill>
                        <a:effectLst/>
                        <a:latin typeface="游ゴシック"/>
                      </a:endParaRPr>
                    </a:p>
                  </a:txBody>
                  <a:tcPr marL="9525" marR="9525" marT="9525" marB="0" anchor="ctr"/>
                </a:tc>
              </a:tr>
              <a:tr h="396884">
                <a:tc>
                  <a:txBody>
                    <a:bodyPr/>
                    <a:lstStyle/>
                    <a:p>
                      <a:pPr algn="ctr" fontAlgn="ctr"/>
                      <a:r>
                        <a:rPr lang="en-US" altLang="ja-JP" sz="2400" u="none" strike="noStrike" dirty="0" smtClean="0">
                          <a:effectLst/>
                        </a:rPr>
                        <a:t>40</a:t>
                      </a:r>
                      <a:r>
                        <a:rPr lang="ja-JP" altLang="en-US" sz="2400" u="none" strike="noStrike" dirty="0">
                          <a:effectLst/>
                        </a:rPr>
                        <a:t>～</a:t>
                      </a:r>
                      <a:r>
                        <a:rPr lang="en-US" altLang="ja-JP" sz="2400" u="none" strike="noStrike" dirty="0">
                          <a:effectLst/>
                        </a:rPr>
                        <a:t>49</a:t>
                      </a:r>
                      <a:r>
                        <a:rPr lang="ja-JP" altLang="en-US" sz="2400" u="none" strike="noStrike" dirty="0">
                          <a:effectLst/>
                        </a:rPr>
                        <a:t>歳</a:t>
                      </a:r>
                      <a:endParaRPr lang="ja-JP" altLang="en-US" sz="24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47.4%</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71.9%</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53.4%</a:t>
                      </a:r>
                      <a:endParaRPr lang="en-US" altLang="ja-JP" sz="2800" b="0" i="0" u="none" strike="noStrike" dirty="0">
                        <a:solidFill>
                          <a:srgbClr val="000000"/>
                        </a:solidFill>
                        <a:effectLst/>
                        <a:latin typeface="游ゴシック"/>
                      </a:endParaRPr>
                    </a:p>
                  </a:txBody>
                  <a:tcPr marL="9525" marR="9525" marT="9525" marB="0" anchor="ctr">
                    <a:solidFill>
                      <a:srgbClr val="92D050"/>
                    </a:solidFill>
                  </a:tcPr>
                </a:tc>
                <a:tc>
                  <a:txBody>
                    <a:bodyPr/>
                    <a:lstStyle/>
                    <a:p>
                      <a:pPr algn="ctr" fontAlgn="ctr"/>
                      <a:r>
                        <a:rPr lang="en-US" altLang="ja-JP" sz="2800" u="none" strike="noStrike">
                          <a:effectLst/>
                        </a:rPr>
                        <a:t>3.6%</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16.9%</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20.5%</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12.5%</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10.9%</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8.2%</a:t>
                      </a:r>
                      <a:endParaRPr lang="en-US" altLang="ja-JP" sz="2800" b="0" i="0" u="none" strike="noStrike" dirty="0">
                        <a:solidFill>
                          <a:srgbClr val="000000"/>
                        </a:solidFill>
                        <a:effectLst/>
                        <a:latin typeface="游ゴシック"/>
                      </a:endParaRPr>
                    </a:p>
                  </a:txBody>
                  <a:tcPr marL="9525" marR="9525" marT="9525" marB="0" anchor="ctr"/>
                </a:tc>
              </a:tr>
              <a:tr h="396884">
                <a:tc>
                  <a:txBody>
                    <a:bodyPr/>
                    <a:lstStyle/>
                    <a:p>
                      <a:pPr algn="ctr" fontAlgn="ctr"/>
                      <a:r>
                        <a:rPr lang="en-US" altLang="ja-JP" sz="2400" u="none" strike="noStrike" dirty="0" smtClean="0">
                          <a:effectLst/>
                        </a:rPr>
                        <a:t>50</a:t>
                      </a:r>
                      <a:r>
                        <a:rPr lang="ja-JP" altLang="en-US" sz="2400" u="none" strike="noStrike" dirty="0">
                          <a:effectLst/>
                        </a:rPr>
                        <a:t>～</a:t>
                      </a:r>
                      <a:r>
                        <a:rPr lang="en-US" altLang="ja-JP" sz="2400" u="none" strike="noStrike" dirty="0">
                          <a:effectLst/>
                        </a:rPr>
                        <a:t>59</a:t>
                      </a:r>
                      <a:r>
                        <a:rPr lang="ja-JP" altLang="en-US" sz="2400" u="none" strike="noStrike" dirty="0">
                          <a:effectLst/>
                        </a:rPr>
                        <a:t>歳</a:t>
                      </a:r>
                      <a:endParaRPr lang="ja-JP" altLang="en-US" sz="24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44.3%</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77.4%</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16.2%</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12.6%</a:t>
                      </a:r>
                      <a:endParaRPr lang="en-US" altLang="ja-JP" sz="2800" b="0" i="0" u="none" strike="noStrike" dirty="0">
                        <a:solidFill>
                          <a:srgbClr val="000000"/>
                        </a:solidFill>
                        <a:effectLst/>
                        <a:latin typeface="游ゴシック"/>
                      </a:endParaRPr>
                    </a:p>
                  </a:txBody>
                  <a:tcPr marL="9525" marR="9525" marT="9525" marB="0" anchor="ctr">
                    <a:solidFill>
                      <a:srgbClr val="92D050"/>
                    </a:solidFill>
                  </a:tcPr>
                </a:tc>
                <a:tc>
                  <a:txBody>
                    <a:bodyPr/>
                    <a:lstStyle/>
                    <a:p>
                      <a:pPr algn="ctr" fontAlgn="ctr"/>
                      <a:r>
                        <a:rPr lang="en-US" altLang="ja-JP" sz="2800" u="none" strike="noStrike" dirty="0">
                          <a:effectLst/>
                        </a:rPr>
                        <a:t>20.9%</a:t>
                      </a:r>
                      <a:endParaRPr lang="en-US" altLang="ja-JP" sz="2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25.9%</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10.9%</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18.5%</a:t>
                      </a:r>
                      <a:endParaRPr lang="en-US" altLang="ja-JP" sz="2800" b="0" i="0" u="none" strike="noStrike" dirty="0">
                        <a:solidFill>
                          <a:srgbClr val="000000"/>
                        </a:solidFill>
                        <a:effectLst/>
                        <a:latin typeface="游ゴシック"/>
                      </a:endParaRPr>
                    </a:p>
                  </a:txBody>
                  <a:tcPr marL="9525" marR="9525" marT="9525" marB="0" anchor="ctr">
                    <a:solidFill>
                      <a:srgbClr val="92D050"/>
                    </a:solidFill>
                  </a:tcPr>
                </a:tc>
                <a:tc>
                  <a:txBody>
                    <a:bodyPr/>
                    <a:lstStyle/>
                    <a:p>
                      <a:pPr algn="ctr" fontAlgn="ctr"/>
                      <a:r>
                        <a:rPr lang="en-US" altLang="ja-JP" sz="2800" u="none" strike="noStrike" dirty="0">
                          <a:effectLst/>
                        </a:rPr>
                        <a:t>11.0%</a:t>
                      </a:r>
                      <a:endParaRPr lang="en-US" altLang="ja-JP" sz="2800" b="0" i="0" u="none" strike="noStrike" dirty="0">
                        <a:solidFill>
                          <a:srgbClr val="000000"/>
                        </a:solidFill>
                        <a:effectLst/>
                        <a:latin typeface="游ゴシック"/>
                      </a:endParaRPr>
                    </a:p>
                  </a:txBody>
                  <a:tcPr marL="9525" marR="9525" marT="9525" marB="0" anchor="ctr"/>
                </a:tc>
              </a:tr>
              <a:tr h="396884">
                <a:tc>
                  <a:txBody>
                    <a:bodyPr/>
                    <a:lstStyle/>
                    <a:p>
                      <a:pPr algn="ctr" fontAlgn="ctr"/>
                      <a:r>
                        <a:rPr lang="en-US" altLang="ja-JP" sz="2400" u="none" strike="noStrike" dirty="0" smtClean="0">
                          <a:effectLst/>
                        </a:rPr>
                        <a:t>60</a:t>
                      </a:r>
                      <a:r>
                        <a:rPr lang="ja-JP" altLang="en-US" sz="2400" u="none" strike="noStrike" dirty="0">
                          <a:effectLst/>
                        </a:rPr>
                        <a:t>～</a:t>
                      </a:r>
                      <a:r>
                        <a:rPr lang="en-US" altLang="ja-JP" sz="2400" u="none" strike="noStrike" dirty="0">
                          <a:effectLst/>
                        </a:rPr>
                        <a:t>64</a:t>
                      </a:r>
                      <a:r>
                        <a:rPr lang="ja-JP" altLang="en-US" sz="2400" u="none" strike="noStrike" dirty="0">
                          <a:effectLst/>
                        </a:rPr>
                        <a:t>歳</a:t>
                      </a:r>
                      <a:endParaRPr lang="ja-JP" altLang="en-US" sz="24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29.4%</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78.8%</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8.7%</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12.7%</a:t>
                      </a:r>
                      <a:endParaRPr lang="en-US" altLang="ja-JP" sz="2800" b="0" i="0" u="none" strike="noStrike" dirty="0">
                        <a:solidFill>
                          <a:srgbClr val="000000"/>
                        </a:solidFill>
                        <a:effectLst/>
                        <a:latin typeface="游ゴシック"/>
                      </a:endParaRPr>
                    </a:p>
                  </a:txBody>
                  <a:tcPr marL="9525" marR="9525" marT="9525" marB="0" anchor="ctr">
                    <a:solidFill>
                      <a:srgbClr val="92D050"/>
                    </a:solidFill>
                  </a:tcPr>
                </a:tc>
                <a:tc>
                  <a:txBody>
                    <a:bodyPr/>
                    <a:lstStyle/>
                    <a:p>
                      <a:pPr algn="ctr" fontAlgn="ctr"/>
                      <a:r>
                        <a:rPr lang="en-US" altLang="ja-JP" sz="2800" u="none" strike="noStrike">
                          <a:effectLst/>
                        </a:rPr>
                        <a:t>23.9%</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29.1%</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a:effectLst/>
                        </a:rPr>
                        <a:t>4.0%</a:t>
                      </a:r>
                      <a:endParaRPr lang="en-US" altLang="ja-JP" sz="2800" b="0" i="0" u="none" strike="noStrike">
                        <a:solidFill>
                          <a:srgbClr val="000000"/>
                        </a:solidFill>
                        <a:effectLst/>
                        <a:latin typeface="游ゴシック"/>
                      </a:endParaRPr>
                    </a:p>
                  </a:txBody>
                  <a:tcPr marL="9525" marR="9525" marT="9525" marB="0" anchor="ctr"/>
                </a:tc>
                <a:tc>
                  <a:txBody>
                    <a:bodyPr/>
                    <a:lstStyle/>
                    <a:p>
                      <a:pPr algn="ctr" fontAlgn="ctr"/>
                      <a:r>
                        <a:rPr lang="en-US" altLang="ja-JP" sz="2800" u="none" strike="noStrike" dirty="0">
                          <a:effectLst/>
                        </a:rPr>
                        <a:t>23.0%</a:t>
                      </a:r>
                      <a:endParaRPr lang="en-US" altLang="ja-JP" sz="2800" b="0" i="0" u="none" strike="noStrike" dirty="0">
                        <a:solidFill>
                          <a:srgbClr val="000000"/>
                        </a:solidFill>
                        <a:effectLst/>
                        <a:latin typeface="游ゴシック"/>
                      </a:endParaRPr>
                    </a:p>
                  </a:txBody>
                  <a:tcPr marL="9525" marR="9525" marT="9525" marB="0" anchor="ctr">
                    <a:solidFill>
                      <a:srgbClr val="92D050"/>
                    </a:solidFill>
                  </a:tcPr>
                </a:tc>
                <a:tc>
                  <a:txBody>
                    <a:bodyPr/>
                    <a:lstStyle/>
                    <a:p>
                      <a:pPr algn="ctr" fontAlgn="ctr"/>
                      <a:r>
                        <a:rPr lang="en-US" altLang="ja-JP" sz="2800" u="none" strike="noStrike" dirty="0">
                          <a:effectLst/>
                        </a:rPr>
                        <a:t>8.6%</a:t>
                      </a:r>
                      <a:endParaRPr lang="en-US" altLang="ja-JP" sz="2800" b="0" i="0" u="none" strike="noStrike" dirty="0">
                        <a:solidFill>
                          <a:srgbClr val="000000"/>
                        </a:solidFill>
                        <a:effectLst/>
                        <a:latin typeface="游ゴシック"/>
                      </a:endParaRPr>
                    </a:p>
                  </a:txBody>
                  <a:tcPr marL="9525" marR="9525" marT="9525" marB="0" anchor="ctr"/>
                </a:tc>
              </a:tr>
            </a:tbl>
          </a:graphicData>
        </a:graphic>
      </p:graphicFrame>
      <p:sp>
        <p:nvSpPr>
          <p:cNvPr id="6" name="正方形/長方形 5"/>
          <p:cNvSpPr/>
          <p:nvPr/>
        </p:nvSpPr>
        <p:spPr>
          <a:xfrm>
            <a:off x="2073346" y="5713041"/>
            <a:ext cx="7923031" cy="646331"/>
          </a:xfrm>
          <a:prstGeom prst="rect">
            <a:avLst/>
          </a:prstGeom>
        </p:spPr>
        <p:txBody>
          <a:bodyPr wrap="square">
            <a:spAutoFit/>
          </a:bodyPr>
          <a:lstStyle/>
          <a:p>
            <a:r>
              <a:rPr lang="ja-JP" altLang="en-US" sz="3600" dirty="0" smtClean="0"/>
              <a:t>ライフステージを反映した結果となった。</a:t>
            </a:r>
            <a:endParaRPr lang="ja-JP" altLang="en-US" sz="3600" dirty="0"/>
          </a:p>
        </p:txBody>
      </p:sp>
      <p:sp>
        <p:nvSpPr>
          <p:cNvPr id="7" name="角丸四角形吹き出し 6"/>
          <p:cNvSpPr/>
          <p:nvPr/>
        </p:nvSpPr>
        <p:spPr>
          <a:xfrm>
            <a:off x="1799560" y="5713042"/>
            <a:ext cx="8196817" cy="649688"/>
          </a:xfrm>
          <a:prstGeom prst="wedgeRoundRectCallout">
            <a:avLst>
              <a:gd name="adj1" fmla="val -53479"/>
              <a:gd name="adj2" fmla="val -51132"/>
              <a:gd name="adj3" fmla="val 16667"/>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8600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36354"/>
          </a:xfrm>
        </p:spPr>
        <p:txBody>
          <a:bodyPr/>
          <a:lstStyle/>
          <a:p>
            <a:r>
              <a:rPr kumimoji="1" lang="ja-JP" altLang="en-US" b="1" dirty="0" smtClean="0"/>
              <a:t>休日の過ごし方</a:t>
            </a:r>
            <a:r>
              <a:rPr kumimoji="1" lang="ja-JP" altLang="en-US" sz="3200" b="1" dirty="0" smtClean="0"/>
              <a:t>（</a:t>
            </a:r>
            <a:r>
              <a:rPr lang="ja-JP" altLang="en-US" sz="3200" b="1" dirty="0" smtClean="0"/>
              <a:t>勤務形態</a:t>
            </a:r>
            <a:r>
              <a:rPr lang="ja-JP" altLang="en-US" sz="3200" b="1" dirty="0"/>
              <a:t>別</a:t>
            </a:r>
            <a:r>
              <a:rPr kumimoji="1" lang="ja-JP" altLang="en-US" sz="3200" b="1" dirty="0" smtClean="0"/>
              <a:t>）</a:t>
            </a:r>
            <a:endParaRPr kumimoji="1" lang="ja-JP" altLang="en-US" sz="3200" b="1" dirty="0"/>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1836119419"/>
              </p:ext>
            </p:extLst>
          </p:nvPr>
        </p:nvGraphicFramePr>
        <p:xfrm>
          <a:off x="1051737" y="1254591"/>
          <a:ext cx="10088526" cy="3583224"/>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826681" y="4987797"/>
            <a:ext cx="10527119" cy="1200329"/>
          </a:xfrm>
          <a:prstGeom prst="rect">
            <a:avLst/>
          </a:prstGeom>
        </p:spPr>
        <p:txBody>
          <a:bodyPr wrap="square">
            <a:spAutoFit/>
          </a:bodyPr>
          <a:lstStyle/>
          <a:p>
            <a:r>
              <a:rPr kumimoji="1" lang="ja-JP" altLang="en-US" sz="3600" dirty="0"/>
              <a:t>連続休暇が多いとされる「２交替」でも「趣味</a:t>
            </a:r>
            <a:r>
              <a:rPr kumimoji="1" lang="en-US" altLang="ja-JP" sz="3600" dirty="0"/>
              <a:t>(</a:t>
            </a:r>
            <a:r>
              <a:rPr kumimoji="1" lang="ja-JP" altLang="en-US" sz="3600" dirty="0"/>
              <a:t>屋外</a:t>
            </a:r>
            <a:r>
              <a:rPr kumimoji="1" lang="en-US" altLang="ja-JP" sz="3600" dirty="0"/>
              <a:t>)</a:t>
            </a:r>
            <a:r>
              <a:rPr kumimoji="1" lang="ja-JP" altLang="en-US" sz="3600" dirty="0"/>
              <a:t>」は</a:t>
            </a:r>
            <a:r>
              <a:rPr kumimoji="1" lang="en-US" altLang="ja-JP" sz="3600" dirty="0"/>
              <a:t>11.5</a:t>
            </a:r>
            <a:r>
              <a:rPr kumimoji="1" lang="ja-JP" altLang="en-US" sz="3600" dirty="0"/>
              <a:t>％しかいず、予想以上に少ない</a:t>
            </a:r>
            <a:r>
              <a:rPr kumimoji="1" lang="ja-JP" altLang="en-US" sz="3600" dirty="0" smtClean="0"/>
              <a:t>結果だ</a:t>
            </a:r>
            <a:r>
              <a:rPr kumimoji="1" lang="ja-JP" altLang="en-US" sz="3600" dirty="0"/>
              <a:t>った</a:t>
            </a:r>
            <a:r>
              <a:rPr kumimoji="1" lang="ja-JP" altLang="en-US" sz="3600" dirty="0" smtClean="0"/>
              <a:t>。</a:t>
            </a:r>
            <a:endParaRPr kumimoji="1" lang="en-US" altLang="ja-JP" sz="3600" dirty="0"/>
          </a:p>
        </p:txBody>
      </p:sp>
      <p:sp>
        <p:nvSpPr>
          <p:cNvPr id="5" name="正方形/長方形 4"/>
          <p:cNvSpPr/>
          <p:nvPr/>
        </p:nvSpPr>
        <p:spPr>
          <a:xfrm>
            <a:off x="8365430" y="2338317"/>
            <a:ext cx="2128906" cy="707886"/>
          </a:xfrm>
          <a:prstGeom prst="rect">
            <a:avLst/>
          </a:prstGeom>
          <a:solidFill>
            <a:srgbClr val="FFFF66"/>
          </a:solidFill>
          <a:ln w="28575">
            <a:solidFill>
              <a:srgbClr val="FFC000"/>
            </a:solidFill>
          </a:ln>
        </p:spPr>
        <p:txBody>
          <a:bodyPr wrap="square">
            <a:spAutoFit/>
          </a:bodyPr>
          <a:lstStyle/>
          <a:p>
            <a:pPr algn="ctr"/>
            <a:r>
              <a:rPr kumimoji="1" lang="ja-JP" altLang="en-US" sz="2000" b="1" dirty="0" smtClean="0">
                <a:solidFill>
                  <a:srgbClr val="FF0000"/>
                </a:solidFill>
              </a:rPr>
              <a:t>ストレス</a:t>
            </a:r>
            <a:r>
              <a:rPr kumimoji="1" lang="ja-JP" altLang="en-US" sz="2000" b="1" dirty="0">
                <a:solidFill>
                  <a:srgbClr val="FF0000"/>
                </a:solidFill>
              </a:rPr>
              <a:t>解消</a:t>
            </a:r>
            <a:r>
              <a:rPr kumimoji="1" lang="ja-JP" altLang="en-US" sz="2000" b="1" dirty="0" smtClean="0">
                <a:solidFill>
                  <a:srgbClr val="FF0000"/>
                </a:solidFill>
              </a:rPr>
              <a:t>に</a:t>
            </a:r>
            <a:endParaRPr kumimoji="1" lang="en-US" altLang="ja-JP" sz="2000" b="1" dirty="0" smtClean="0">
              <a:solidFill>
                <a:srgbClr val="FF0000"/>
              </a:solidFill>
            </a:endParaRPr>
          </a:p>
          <a:p>
            <a:pPr algn="ctr"/>
            <a:r>
              <a:rPr kumimoji="1" lang="ja-JP" altLang="en-US" sz="2000" b="1" dirty="0" smtClean="0">
                <a:solidFill>
                  <a:srgbClr val="FF0000"/>
                </a:solidFill>
              </a:rPr>
              <a:t>有効とされている</a:t>
            </a:r>
            <a:endParaRPr lang="ja-JP" altLang="en-US" sz="2000" b="1" dirty="0">
              <a:solidFill>
                <a:srgbClr val="FF0000"/>
              </a:solidFill>
            </a:endParaRPr>
          </a:p>
        </p:txBody>
      </p:sp>
      <p:sp>
        <p:nvSpPr>
          <p:cNvPr id="7" name="角丸四角形 6"/>
          <p:cNvSpPr/>
          <p:nvPr/>
        </p:nvSpPr>
        <p:spPr>
          <a:xfrm>
            <a:off x="723014" y="4976037"/>
            <a:ext cx="10630787" cy="1212089"/>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71934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6858000"/>
          </a:xfrm>
          <a:solidFill>
            <a:srgbClr val="CCFFFF"/>
          </a:solidFill>
        </p:spPr>
        <p:txBody>
          <a:bodyPr>
            <a:normAutofit/>
          </a:bodyPr>
          <a:lstStyle/>
          <a:p>
            <a:pPr algn="ctr"/>
            <a:r>
              <a:rPr kumimoji="1" lang="ja-JP" altLang="en-US" sz="10000" b="1" dirty="0" smtClean="0"/>
              <a:t>とれない</a:t>
            </a:r>
            <a:r>
              <a:rPr kumimoji="1" lang="en-US" altLang="ja-JP" sz="12000" b="1" dirty="0" smtClean="0"/>
              <a:t/>
            </a:r>
            <a:br>
              <a:rPr kumimoji="1" lang="en-US" altLang="ja-JP" sz="12000" b="1" dirty="0" smtClean="0"/>
            </a:br>
            <a:r>
              <a:rPr kumimoji="1" lang="ja-JP" altLang="en-US" sz="12000" b="1" dirty="0" smtClean="0">
                <a:solidFill>
                  <a:srgbClr val="FF0000"/>
                </a:solidFill>
              </a:rPr>
              <a:t>休憩時間</a:t>
            </a:r>
            <a:endParaRPr kumimoji="1" lang="ja-JP" altLang="en-US" sz="12000" b="1" dirty="0">
              <a:solidFill>
                <a:srgbClr val="FF0000"/>
              </a:solidFill>
            </a:endParaRPr>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Tree>
    <p:extLst>
      <p:ext uri="{BB962C8B-B14F-4D97-AF65-F5344CB8AC3E}">
        <p14:creationId xmlns:p14="http://schemas.microsoft.com/office/powerpoint/2010/main" val="448170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休憩　「取れていない」</a:t>
            </a:r>
            <a:r>
              <a:rPr kumimoji="1" lang="en-US" altLang="ja-JP" dirty="0" smtClean="0"/>
              <a:t/>
            </a:r>
            <a:br>
              <a:rPr kumimoji="1" lang="en-US" altLang="ja-JP" dirty="0" smtClean="0"/>
            </a:br>
            <a:r>
              <a:rPr lang="ja-JP" altLang="en-US" dirty="0" smtClean="0"/>
              <a:t>準夜勤務４割、深夜勤務約３割、２交替２割</a:t>
            </a:r>
            <a:endParaRPr kumimoji="1" lang="ja-JP" altLang="en-US" dirty="0"/>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945206446"/>
              </p:ext>
            </p:extLst>
          </p:nvPr>
        </p:nvGraphicFramePr>
        <p:xfrm>
          <a:off x="577703" y="1743798"/>
          <a:ext cx="11036594" cy="2977058"/>
        </p:xfrm>
        <a:graphic>
          <a:graphicData uri="http://schemas.openxmlformats.org/drawingml/2006/table">
            <a:tbl>
              <a:tblPr>
                <a:tableStyleId>{C4B1156A-380E-4F78-BDF5-A606A8083BF9}</a:tableStyleId>
              </a:tblPr>
              <a:tblGrid>
                <a:gridCol w="3151522"/>
                <a:gridCol w="1516169"/>
                <a:gridCol w="1520456"/>
                <a:gridCol w="1446028"/>
                <a:gridCol w="1690577"/>
                <a:gridCol w="1711842"/>
              </a:tblGrid>
              <a:tr h="542198">
                <a:tc>
                  <a:txBody>
                    <a:bodyPr/>
                    <a:lstStyle/>
                    <a:p>
                      <a:pPr algn="l" fontAlgn="ctr"/>
                      <a:r>
                        <a:rPr lang="ja-JP" altLang="en-US" sz="2800" u="none" strike="noStrike" dirty="0">
                          <a:effectLst/>
                        </a:rPr>
                        <a:t>　</a:t>
                      </a:r>
                      <a:endParaRPr lang="ja-JP" altLang="en-US" sz="28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600" u="none" strike="noStrike" dirty="0">
                          <a:effectLst/>
                        </a:rPr>
                        <a:t>日勤</a:t>
                      </a:r>
                      <a:endParaRPr lang="ja-JP" altLang="en-US" sz="26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600" u="none" strike="noStrike" dirty="0">
                          <a:effectLst/>
                        </a:rPr>
                        <a:t>準夜勤</a:t>
                      </a:r>
                      <a:endParaRPr lang="ja-JP" altLang="en-US" sz="26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600" u="none" strike="noStrike" dirty="0">
                          <a:effectLst/>
                        </a:rPr>
                        <a:t>深夜勤</a:t>
                      </a:r>
                      <a:endParaRPr lang="ja-JP" altLang="en-US" sz="26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600" u="none" strike="noStrike" dirty="0">
                          <a:effectLst/>
                        </a:rPr>
                        <a:t>2</a:t>
                      </a:r>
                      <a:r>
                        <a:rPr lang="ja-JP" altLang="en-US" sz="2600" u="none" strike="noStrike" dirty="0">
                          <a:effectLst/>
                        </a:rPr>
                        <a:t>交替夜勤</a:t>
                      </a:r>
                      <a:endParaRPr lang="ja-JP" altLang="en-US" sz="26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2600" u="none" strike="noStrike" dirty="0">
                          <a:effectLst/>
                        </a:rPr>
                        <a:t>2</a:t>
                      </a:r>
                      <a:r>
                        <a:rPr lang="ja-JP" altLang="en-US" sz="2600" u="none" strike="noStrike" dirty="0">
                          <a:effectLst/>
                        </a:rPr>
                        <a:t>交替仮眠</a:t>
                      </a:r>
                      <a:endParaRPr lang="ja-JP" altLang="en-US" sz="2600" b="0" i="0" u="none" strike="noStrike" dirty="0">
                        <a:solidFill>
                          <a:srgbClr val="000000"/>
                        </a:solidFill>
                        <a:effectLst/>
                        <a:latin typeface="游ゴシック"/>
                      </a:endParaRPr>
                    </a:p>
                  </a:txBody>
                  <a:tcPr marL="9525" marR="9525" marT="9525" marB="0" anchor="ctr"/>
                </a:tc>
              </a:tr>
              <a:tr h="616692">
                <a:tc>
                  <a:txBody>
                    <a:bodyPr/>
                    <a:lstStyle/>
                    <a:p>
                      <a:pPr algn="l" fontAlgn="ctr"/>
                      <a:r>
                        <a:rPr lang="ja-JP" altLang="en-US" sz="2400" u="none" strike="noStrike" dirty="0">
                          <a:effectLst/>
                        </a:rPr>
                        <a:t>①きちんと取れている</a:t>
                      </a:r>
                      <a:endParaRPr lang="ja-JP" altLang="en-US" sz="2400" b="0" i="0" u="none" strike="noStrike" dirty="0">
                        <a:solidFill>
                          <a:srgbClr val="000000"/>
                        </a:solidFill>
                        <a:effectLst/>
                        <a:latin typeface="游ゴシック"/>
                      </a:endParaRPr>
                    </a:p>
                  </a:txBody>
                  <a:tcPr marL="9525" marR="9525" marT="9525" marB="0" anchor="ctr">
                    <a:solidFill>
                      <a:srgbClr val="FFFF66"/>
                    </a:solidFill>
                  </a:tcPr>
                </a:tc>
                <a:tc>
                  <a:txBody>
                    <a:bodyPr/>
                    <a:lstStyle/>
                    <a:p>
                      <a:pPr algn="ctr" fontAlgn="ctr"/>
                      <a:r>
                        <a:rPr lang="en-US" altLang="ja-JP" sz="3800" u="none" strike="noStrike" dirty="0">
                          <a:effectLst/>
                        </a:rPr>
                        <a:t>24.7%</a:t>
                      </a:r>
                      <a:endParaRPr lang="en-US" altLang="ja-JP" sz="3800" b="0" i="0" u="none" strike="noStrike" dirty="0">
                        <a:solidFill>
                          <a:srgbClr val="000000"/>
                        </a:solidFill>
                        <a:effectLst/>
                        <a:latin typeface="游ゴシック"/>
                      </a:endParaRPr>
                    </a:p>
                  </a:txBody>
                  <a:tcPr marL="9525" marR="9525" marT="9525" marB="0" anchor="ctr">
                    <a:solidFill>
                      <a:srgbClr val="FFFF66"/>
                    </a:solidFill>
                  </a:tcPr>
                </a:tc>
                <a:tc>
                  <a:txBody>
                    <a:bodyPr/>
                    <a:lstStyle/>
                    <a:p>
                      <a:pPr algn="ctr" fontAlgn="ctr"/>
                      <a:r>
                        <a:rPr lang="en-US" altLang="ja-JP" sz="3800" u="none" strike="noStrike" dirty="0">
                          <a:effectLst/>
                        </a:rPr>
                        <a:t>14.8%</a:t>
                      </a:r>
                      <a:endParaRPr lang="en-US" altLang="ja-JP" sz="3800" b="0" i="0" u="none" strike="noStrike" dirty="0">
                        <a:solidFill>
                          <a:srgbClr val="000000"/>
                        </a:solidFill>
                        <a:effectLst/>
                        <a:latin typeface="游ゴシック"/>
                      </a:endParaRPr>
                    </a:p>
                  </a:txBody>
                  <a:tcPr marL="9525" marR="9525" marT="9525" marB="0" anchor="ctr">
                    <a:solidFill>
                      <a:srgbClr val="FFFF66"/>
                    </a:solidFill>
                  </a:tcPr>
                </a:tc>
                <a:tc>
                  <a:txBody>
                    <a:bodyPr/>
                    <a:lstStyle/>
                    <a:p>
                      <a:pPr algn="ctr" fontAlgn="ctr"/>
                      <a:r>
                        <a:rPr lang="en-US" altLang="ja-JP" sz="3800" u="none" strike="noStrike" dirty="0">
                          <a:effectLst/>
                        </a:rPr>
                        <a:t>19.9%</a:t>
                      </a:r>
                      <a:endParaRPr lang="en-US" altLang="ja-JP" sz="3800" b="0" i="0" u="none" strike="noStrike" dirty="0">
                        <a:solidFill>
                          <a:srgbClr val="000000"/>
                        </a:solidFill>
                        <a:effectLst/>
                        <a:latin typeface="游ゴシック"/>
                      </a:endParaRPr>
                    </a:p>
                  </a:txBody>
                  <a:tcPr marL="9525" marR="9525" marT="9525" marB="0" anchor="ctr">
                    <a:solidFill>
                      <a:srgbClr val="FFFF66"/>
                    </a:solidFill>
                  </a:tcPr>
                </a:tc>
                <a:tc>
                  <a:txBody>
                    <a:bodyPr/>
                    <a:lstStyle/>
                    <a:p>
                      <a:pPr algn="ctr" fontAlgn="ctr"/>
                      <a:r>
                        <a:rPr lang="en-US" altLang="ja-JP" sz="3800" u="none" strike="noStrike" dirty="0">
                          <a:effectLst/>
                        </a:rPr>
                        <a:t>19.8%</a:t>
                      </a:r>
                      <a:endParaRPr lang="en-US" altLang="ja-JP" sz="3800" b="0" i="0" u="none" strike="noStrike" dirty="0">
                        <a:solidFill>
                          <a:srgbClr val="000000"/>
                        </a:solidFill>
                        <a:effectLst/>
                        <a:latin typeface="游ゴシック"/>
                      </a:endParaRPr>
                    </a:p>
                  </a:txBody>
                  <a:tcPr marL="9525" marR="9525" marT="9525" marB="0" anchor="ctr">
                    <a:solidFill>
                      <a:srgbClr val="FFFF66"/>
                    </a:solidFill>
                  </a:tcPr>
                </a:tc>
                <a:tc>
                  <a:txBody>
                    <a:bodyPr/>
                    <a:lstStyle/>
                    <a:p>
                      <a:pPr algn="ctr" fontAlgn="ctr"/>
                      <a:r>
                        <a:rPr lang="en-US" altLang="ja-JP" sz="3800" u="none" strike="noStrike" dirty="0">
                          <a:effectLst/>
                        </a:rPr>
                        <a:t>20.1%</a:t>
                      </a:r>
                      <a:endParaRPr lang="en-US" altLang="ja-JP" sz="3800" b="0" i="0" u="none" strike="noStrike" dirty="0">
                        <a:solidFill>
                          <a:srgbClr val="000000"/>
                        </a:solidFill>
                        <a:effectLst/>
                        <a:latin typeface="游ゴシック"/>
                      </a:endParaRPr>
                    </a:p>
                  </a:txBody>
                  <a:tcPr marL="9525" marR="9525" marT="9525" marB="0" anchor="ctr">
                    <a:solidFill>
                      <a:srgbClr val="FFFF66"/>
                    </a:solidFill>
                  </a:tcPr>
                </a:tc>
              </a:tr>
              <a:tr h="595424">
                <a:tc>
                  <a:txBody>
                    <a:bodyPr/>
                    <a:lstStyle/>
                    <a:p>
                      <a:pPr algn="l" fontAlgn="ctr"/>
                      <a:r>
                        <a:rPr lang="ja-JP" altLang="en-US" sz="2400" u="none" strike="noStrike" dirty="0">
                          <a:effectLst/>
                        </a:rPr>
                        <a:t>②大体取れている</a:t>
                      </a:r>
                      <a:endParaRPr lang="ja-JP" altLang="en-US" sz="24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800" u="none" strike="noStrike" dirty="0" smtClean="0">
                          <a:effectLst/>
                        </a:rPr>
                        <a:t>57.9%</a:t>
                      </a:r>
                      <a:endParaRPr lang="en-US" altLang="ja-JP" sz="3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800" u="none" strike="noStrike" dirty="0">
                          <a:effectLst/>
                        </a:rPr>
                        <a:t>41.2%</a:t>
                      </a:r>
                      <a:endParaRPr lang="en-US" altLang="ja-JP" sz="3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800" u="none" strike="noStrike" dirty="0">
                          <a:effectLst/>
                        </a:rPr>
                        <a:t>52.9%</a:t>
                      </a:r>
                      <a:endParaRPr lang="en-US" altLang="ja-JP" sz="3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800" u="none" strike="noStrike" dirty="0">
                          <a:effectLst/>
                        </a:rPr>
                        <a:t>59.8%</a:t>
                      </a:r>
                      <a:endParaRPr lang="en-US" altLang="ja-JP" sz="3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800" u="none" strike="noStrike" dirty="0">
                          <a:effectLst/>
                        </a:rPr>
                        <a:t>58.4%</a:t>
                      </a:r>
                      <a:endParaRPr lang="en-US" altLang="ja-JP" sz="3800" b="0" i="0" u="none" strike="noStrike" dirty="0">
                        <a:solidFill>
                          <a:srgbClr val="000000"/>
                        </a:solidFill>
                        <a:effectLst/>
                        <a:latin typeface="游ゴシック"/>
                      </a:endParaRPr>
                    </a:p>
                  </a:txBody>
                  <a:tcPr marL="9525" marR="9525" marT="9525" marB="0" anchor="ctr"/>
                </a:tc>
              </a:tr>
              <a:tr h="606055">
                <a:tc>
                  <a:txBody>
                    <a:bodyPr/>
                    <a:lstStyle/>
                    <a:p>
                      <a:pPr algn="l" fontAlgn="ctr"/>
                      <a:r>
                        <a:rPr lang="ja-JP" altLang="en-US" sz="2400" u="none" strike="noStrike" dirty="0">
                          <a:effectLst/>
                        </a:rPr>
                        <a:t>③あまり取れていない</a:t>
                      </a:r>
                      <a:endParaRPr lang="ja-JP" altLang="en-US" sz="24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800" u="none" strike="noStrike" dirty="0">
                          <a:effectLst/>
                        </a:rPr>
                        <a:t>16.5%</a:t>
                      </a:r>
                      <a:endParaRPr lang="en-US" altLang="ja-JP" sz="3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800" u="none" strike="noStrike" dirty="0">
                          <a:effectLst/>
                        </a:rPr>
                        <a:t>36.5%</a:t>
                      </a:r>
                      <a:endParaRPr lang="en-US" altLang="ja-JP" sz="3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800" u="none" strike="noStrike" dirty="0">
                          <a:effectLst/>
                        </a:rPr>
                        <a:t>23.7%</a:t>
                      </a:r>
                      <a:endParaRPr lang="en-US" altLang="ja-JP" sz="3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800" u="none" strike="noStrike" dirty="0">
                          <a:effectLst/>
                        </a:rPr>
                        <a:t>19.1%</a:t>
                      </a:r>
                      <a:endParaRPr lang="en-US" altLang="ja-JP" sz="3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800" u="none" strike="noStrike" dirty="0">
                          <a:effectLst/>
                        </a:rPr>
                        <a:t>18.6%</a:t>
                      </a:r>
                      <a:endParaRPr lang="en-US" altLang="ja-JP" sz="3800" b="0" i="0" u="none" strike="noStrike" dirty="0">
                        <a:solidFill>
                          <a:srgbClr val="000000"/>
                        </a:solidFill>
                        <a:effectLst/>
                        <a:latin typeface="游ゴシック"/>
                      </a:endParaRPr>
                    </a:p>
                  </a:txBody>
                  <a:tcPr marL="9525" marR="9525" marT="9525" marB="0" anchor="ctr"/>
                </a:tc>
              </a:tr>
              <a:tr h="616689">
                <a:tc>
                  <a:txBody>
                    <a:bodyPr/>
                    <a:lstStyle/>
                    <a:p>
                      <a:pPr algn="l" fontAlgn="ctr"/>
                      <a:r>
                        <a:rPr lang="ja-JP" altLang="en-US" sz="2400" u="none" strike="noStrike" dirty="0">
                          <a:effectLst/>
                        </a:rPr>
                        <a:t>④まったく取れていない</a:t>
                      </a:r>
                      <a:endParaRPr lang="ja-JP" altLang="en-US" sz="24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800" u="none" strike="noStrike" dirty="0">
                          <a:effectLst/>
                        </a:rPr>
                        <a:t>1.0%</a:t>
                      </a:r>
                      <a:endParaRPr lang="en-US" altLang="ja-JP" sz="3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800" u="none" strike="noStrike" dirty="0">
                          <a:effectLst/>
                        </a:rPr>
                        <a:t>7.4%</a:t>
                      </a:r>
                      <a:endParaRPr lang="en-US" altLang="ja-JP" sz="3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800" u="none" strike="noStrike" dirty="0">
                          <a:effectLst/>
                        </a:rPr>
                        <a:t>3.5%</a:t>
                      </a:r>
                      <a:endParaRPr lang="en-US" altLang="ja-JP" sz="3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800" u="none" strike="noStrike" dirty="0">
                          <a:effectLst/>
                        </a:rPr>
                        <a:t>1.4%</a:t>
                      </a:r>
                      <a:endParaRPr lang="en-US" altLang="ja-JP" sz="38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3800" u="none" strike="noStrike" dirty="0">
                          <a:effectLst/>
                        </a:rPr>
                        <a:t>2.8%</a:t>
                      </a:r>
                      <a:endParaRPr lang="en-US" altLang="ja-JP" sz="3800" b="0" i="0" u="none" strike="noStrike" dirty="0">
                        <a:solidFill>
                          <a:srgbClr val="000000"/>
                        </a:solidFill>
                        <a:effectLst/>
                        <a:latin typeface="游ゴシック"/>
                      </a:endParaRPr>
                    </a:p>
                  </a:txBody>
                  <a:tcPr marL="9525" marR="9525" marT="9525" marB="0" anchor="ctr"/>
                </a:tc>
              </a:tr>
            </a:tbl>
          </a:graphicData>
        </a:graphic>
      </p:graphicFrame>
      <p:sp>
        <p:nvSpPr>
          <p:cNvPr id="6" name="正方形/長方形 5"/>
          <p:cNvSpPr/>
          <p:nvPr/>
        </p:nvSpPr>
        <p:spPr>
          <a:xfrm>
            <a:off x="1017181" y="4941079"/>
            <a:ext cx="10336619" cy="1200329"/>
          </a:xfrm>
          <a:prstGeom prst="rect">
            <a:avLst/>
          </a:prstGeom>
        </p:spPr>
        <p:txBody>
          <a:bodyPr wrap="square">
            <a:spAutoFit/>
          </a:bodyPr>
          <a:lstStyle/>
          <a:p>
            <a:r>
              <a:rPr lang="ja-JP" altLang="en-US" sz="3600" dirty="0" smtClean="0"/>
              <a:t>約７割以上が法律で定められた休憩時間をきちんと取得できていない。</a:t>
            </a:r>
            <a:endParaRPr lang="ja-JP" altLang="en-US" sz="3600" dirty="0"/>
          </a:p>
        </p:txBody>
      </p:sp>
      <p:sp>
        <p:nvSpPr>
          <p:cNvPr id="7" name="角丸四角形 6"/>
          <p:cNvSpPr/>
          <p:nvPr/>
        </p:nvSpPr>
        <p:spPr>
          <a:xfrm>
            <a:off x="838200" y="4941079"/>
            <a:ext cx="10515600" cy="1200328"/>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7389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80537"/>
            <a:ext cx="10515600" cy="903768"/>
          </a:xfrm>
        </p:spPr>
        <p:txBody>
          <a:bodyPr/>
          <a:lstStyle/>
          <a:p>
            <a:r>
              <a:rPr kumimoji="1" lang="ja-JP" altLang="en-US" dirty="0" smtClean="0"/>
              <a:t>「準夜勤務」と「深夜勤務」の休憩取得状況</a:t>
            </a:r>
            <a:endParaRPr kumimoji="1" lang="ja-JP" altLang="en-US" dirty="0"/>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1627623684"/>
              </p:ext>
            </p:extLst>
          </p:nvPr>
        </p:nvGraphicFramePr>
        <p:xfrm>
          <a:off x="838200" y="1584305"/>
          <a:ext cx="4871484" cy="40403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a:graphicFrameLocks/>
          </p:cNvGraphicFramePr>
          <p:nvPr>
            <p:extLst>
              <p:ext uri="{D42A27DB-BD31-4B8C-83A1-F6EECF244321}">
                <p14:modId xmlns:p14="http://schemas.microsoft.com/office/powerpoint/2010/main" val="286221625"/>
              </p:ext>
            </p:extLst>
          </p:nvPr>
        </p:nvGraphicFramePr>
        <p:xfrm>
          <a:off x="6390167" y="1591374"/>
          <a:ext cx="4963633" cy="4040318"/>
        </p:xfrm>
        <a:graphic>
          <a:graphicData uri="http://schemas.openxmlformats.org/drawingml/2006/chart">
            <c:chart xmlns:c="http://schemas.openxmlformats.org/drawingml/2006/chart" xmlns:r="http://schemas.openxmlformats.org/officeDocument/2006/relationships" r:id="rId4"/>
          </a:graphicData>
        </a:graphic>
      </p:graphicFrame>
      <p:sp>
        <p:nvSpPr>
          <p:cNvPr id="7" name="円/楕円 6"/>
          <p:cNvSpPr/>
          <p:nvPr/>
        </p:nvSpPr>
        <p:spPr>
          <a:xfrm>
            <a:off x="2509282" y="1591374"/>
            <a:ext cx="1244009" cy="992338"/>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1609945" y="3257125"/>
            <a:ext cx="1262618" cy="907310"/>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8335926" y="1584305"/>
            <a:ext cx="1339702" cy="992338"/>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7527852" y="2760956"/>
            <a:ext cx="1190846" cy="992338"/>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a:stCxn id="8" idx="4"/>
          </p:cNvCxnSpPr>
          <p:nvPr/>
        </p:nvCxnSpPr>
        <p:spPr>
          <a:xfrm>
            <a:off x="2241254" y="4164435"/>
            <a:ext cx="431946" cy="1644501"/>
          </a:xfrm>
          <a:prstGeom prst="straightConnector1">
            <a:avLst/>
          </a:prstGeom>
          <a:ln w="190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7" idx="4"/>
          </p:cNvCxnSpPr>
          <p:nvPr/>
        </p:nvCxnSpPr>
        <p:spPr>
          <a:xfrm flipH="1">
            <a:off x="2800792" y="2583712"/>
            <a:ext cx="330495" cy="3232293"/>
          </a:xfrm>
          <a:prstGeom prst="straightConnector1">
            <a:avLst/>
          </a:prstGeom>
          <a:ln w="190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9" idx="4"/>
          </p:cNvCxnSpPr>
          <p:nvPr/>
        </p:nvCxnSpPr>
        <p:spPr>
          <a:xfrm flipH="1">
            <a:off x="8123276" y="2576643"/>
            <a:ext cx="882501" cy="3239362"/>
          </a:xfrm>
          <a:prstGeom prst="straightConnector1">
            <a:avLst/>
          </a:prstGeom>
          <a:ln w="190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0" idx="3"/>
          </p:cNvCxnSpPr>
          <p:nvPr/>
        </p:nvCxnSpPr>
        <p:spPr>
          <a:xfrm>
            <a:off x="7702247" y="3607969"/>
            <a:ext cx="293437" cy="2200967"/>
          </a:xfrm>
          <a:prstGeom prst="straightConnector1">
            <a:avLst/>
          </a:prstGeom>
          <a:ln w="190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7263356" y="5876208"/>
            <a:ext cx="2145139" cy="584775"/>
          </a:xfrm>
          <a:prstGeom prst="rect">
            <a:avLst/>
          </a:prstGeom>
          <a:ln w="28575">
            <a:solidFill>
              <a:srgbClr val="FF0000"/>
            </a:solidFill>
            <a:prstDash val="sysDash"/>
          </a:ln>
        </p:spPr>
        <p:txBody>
          <a:bodyPr wrap="none">
            <a:spAutoFit/>
          </a:bodyPr>
          <a:lstStyle/>
          <a:p>
            <a:r>
              <a:rPr lang="ja-JP" altLang="en-US" sz="3200" dirty="0" smtClean="0"/>
              <a:t>合計</a:t>
            </a:r>
            <a:r>
              <a:rPr lang="en-US" altLang="ja-JP" sz="3200" dirty="0" smtClean="0"/>
              <a:t>27.2</a:t>
            </a:r>
            <a:r>
              <a:rPr lang="ja-JP" altLang="en-US" sz="3200" dirty="0" smtClean="0"/>
              <a:t>％</a:t>
            </a:r>
            <a:endParaRPr lang="ja-JP" altLang="en-US" sz="3200" dirty="0"/>
          </a:p>
        </p:txBody>
      </p:sp>
      <p:sp>
        <p:nvSpPr>
          <p:cNvPr id="39" name="正方形/長方形 38"/>
          <p:cNvSpPr/>
          <p:nvPr/>
        </p:nvSpPr>
        <p:spPr>
          <a:xfrm>
            <a:off x="1878849" y="5872673"/>
            <a:ext cx="2145139" cy="584775"/>
          </a:xfrm>
          <a:prstGeom prst="rect">
            <a:avLst/>
          </a:prstGeom>
          <a:ln w="28575">
            <a:solidFill>
              <a:srgbClr val="FF0000"/>
            </a:solidFill>
            <a:prstDash val="sysDash"/>
          </a:ln>
        </p:spPr>
        <p:txBody>
          <a:bodyPr wrap="none">
            <a:spAutoFit/>
          </a:bodyPr>
          <a:lstStyle/>
          <a:p>
            <a:r>
              <a:rPr lang="ja-JP" altLang="en-US" sz="3200" dirty="0" smtClean="0"/>
              <a:t>合計</a:t>
            </a:r>
            <a:r>
              <a:rPr lang="en-US" altLang="ja-JP" sz="3200" dirty="0" smtClean="0"/>
              <a:t>43.9</a:t>
            </a:r>
            <a:r>
              <a:rPr lang="ja-JP" altLang="en-US" sz="3200" dirty="0" smtClean="0"/>
              <a:t>％</a:t>
            </a:r>
            <a:endParaRPr lang="ja-JP" altLang="en-US" sz="3200" dirty="0"/>
          </a:p>
        </p:txBody>
      </p:sp>
    </p:spTree>
    <p:extLst>
      <p:ext uri="{BB962C8B-B14F-4D97-AF65-F5344CB8AC3E}">
        <p14:creationId xmlns:p14="http://schemas.microsoft.com/office/powerpoint/2010/main" val="1952223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調査結果の特徴</a:t>
            </a:r>
            <a:endParaRPr kumimoji="1" lang="ja-JP" altLang="en-US" b="1" dirty="0"/>
          </a:p>
        </p:txBody>
      </p:sp>
      <p:sp>
        <p:nvSpPr>
          <p:cNvPr id="3" name="コンテンツ プレースホルダー 2"/>
          <p:cNvSpPr>
            <a:spLocks noGrp="1"/>
          </p:cNvSpPr>
          <p:nvPr>
            <p:ph idx="1"/>
          </p:nvPr>
        </p:nvSpPr>
        <p:spPr>
          <a:xfrm>
            <a:off x="838200" y="1825625"/>
            <a:ext cx="10088418" cy="1887393"/>
          </a:xfrm>
        </p:spPr>
        <p:txBody>
          <a:bodyPr>
            <a:normAutofit/>
          </a:bodyPr>
          <a:lstStyle/>
          <a:p>
            <a:pPr marL="0" indent="0">
              <a:buNone/>
            </a:pPr>
            <a:r>
              <a:rPr lang="ja-JP" altLang="en-US" sz="6000" dirty="0">
                <a:latin typeface="+mn-ea"/>
              </a:rPr>
              <a:t>◆</a:t>
            </a:r>
            <a:r>
              <a:rPr kumimoji="1" lang="ja-JP" altLang="en-US" sz="6000" dirty="0" smtClean="0">
                <a:latin typeface="+mn-ea"/>
              </a:rPr>
              <a:t>依然続く、深刻な人手不足、</a:t>
            </a:r>
            <a:r>
              <a:rPr kumimoji="1" lang="en-US" altLang="ja-JP" sz="6000" dirty="0" smtClean="0">
                <a:latin typeface="+mn-ea"/>
              </a:rPr>
              <a:t/>
            </a:r>
            <a:br>
              <a:rPr kumimoji="1" lang="en-US" altLang="ja-JP" sz="6000" dirty="0" smtClean="0">
                <a:latin typeface="+mn-ea"/>
              </a:rPr>
            </a:br>
            <a:r>
              <a:rPr kumimoji="1" lang="ja-JP" altLang="en-US" sz="6000" dirty="0" smtClean="0">
                <a:latin typeface="+mn-ea"/>
              </a:rPr>
              <a:t>　 過酷な夜勤・交替制労働</a:t>
            </a:r>
            <a:endParaRPr kumimoji="1" lang="en-US" altLang="ja-JP" sz="6000" dirty="0" smtClean="0">
              <a:latin typeface="+mn-ea"/>
            </a:endParaRPr>
          </a:p>
        </p:txBody>
      </p:sp>
      <p:sp>
        <p:nvSpPr>
          <p:cNvPr id="4" name="コンテンツ プレースホルダー 2"/>
          <p:cNvSpPr txBox="1">
            <a:spLocks/>
          </p:cNvSpPr>
          <p:nvPr/>
        </p:nvSpPr>
        <p:spPr>
          <a:xfrm>
            <a:off x="838200" y="3847955"/>
            <a:ext cx="10088418" cy="2443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6000" dirty="0" smtClean="0">
                <a:latin typeface="+mn-ea"/>
              </a:rPr>
              <a:t>◆切実に求められる夜勤改善</a:t>
            </a:r>
            <a:r>
              <a:rPr lang="en-US" altLang="ja-JP" sz="6000" dirty="0" smtClean="0">
                <a:latin typeface="+mn-ea"/>
              </a:rPr>
              <a:t/>
            </a:r>
            <a:br>
              <a:rPr lang="en-US" altLang="ja-JP" sz="6000" dirty="0" smtClean="0">
                <a:latin typeface="+mn-ea"/>
              </a:rPr>
            </a:br>
            <a:r>
              <a:rPr lang="ja-JP" altLang="en-US" sz="6000" dirty="0" smtClean="0">
                <a:latin typeface="+mn-ea"/>
              </a:rPr>
              <a:t>　 と大幅増員</a:t>
            </a:r>
            <a:endParaRPr lang="ja-JP" altLang="en-US" sz="6000" dirty="0">
              <a:latin typeface="+mn-ea"/>
            </a:endParaRPr>
          </a:p>
        </p:txBody>
      </p:sp>
    </p:spTree>
    <p:extLst>
      <p:ext uri="{BB962C8B-B14F-4D97-AF65-F5344CB8AC3E}">
        <p14:creationId xmlns:p14="http://schemas.microsoft.com/office/powerpoint/2010/main" val="3331466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772558"/>
          </a:xfrm>
        </p:spPr>
        <p:txBody>
          <a:bodyPr/>
          <a:lstStyle/>
          <a:p>
            <a:r>
              <a:rPr kumimoji="1" lang="ja-JP" altLang="en-US" dirty="0" smtClean="0"/>
              <a:t>「２交替夜勤」の休憩時間と仮眠時間</a:t>
            </a:r>
            <a:endParaRPr kumimoji="1" lang="ja-JP" altLang="en-US" dirty="0"/>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1639897570"/>
              </p:ext>
            </p:extLst>
          </p:nvPr>
        </p:nvGraphicFramePr>
        <p:xfrm>
          <a:off x="869961" y="1222746"/>
          <a:ext cx="4988443" cy="40297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a:graphicFrameLocks/>
          </p:cNvGraphicFramePr>
          <p:nvPr>
            <p:extLst>
              <p:ext uri="{D42A27DB-BD31-4B8C-83A1-F6EECF244321}">
                <p14:modId xmlns:p14="http://schemas.microsoft.com/office/powerpoint/2010/main" val="1029673092"/>
              </p:ext>
            </p:extLst>
          </p:nvPr>
        </p:nvGraphicFramePr>
        <p:xfrm>
          <a:off x="6427417" y="1222746"/>
          <a:ext cx="4963633" cy="4029739"/>
        </p:xfrm>
        <a:graphic>
          <a:graphicData uri="http://schemas.openxmlformats.org/drawingml/2006/chart">
            <c:chart xmlns:c="http://schemas.openxmlformats.org/drawingml/2006/chart" xmlns:r="http://schemas.openxmlformats.org/officeDocument/2006/relationships" r:id="rId4"/>
          </a:graphicData>
        </a:graphic>
      </p:graphicFrame>
      <p:sp>
        <p:nvSpPr>
          <p:cNvPr id="7" name="正方形/長方形 6"/>
          <p:cNvSpPr/>
          <p:nvPr/>
        </p:nvSpPr>
        <p:spPr>
          <a:xfrm>
            <a:off x="1054693" y="1346896"/>
            <a:ext cx="1327001" cy="40728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8" name="正方形/長方形 7"/>
          <p:cNvSpPr/>
          <p:nvPr/>
        </p:nvSpPr>
        <p:spPr>
          <a:xfrm>
            <a:off x="6539023" y="1346298"/>
            <a:ext cx="2052084" cy="40728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9" name="円/楕円 8"/>
          <p:cNvSpPr/>
          <p:nvPr/>
        </p:nvSpPr>
        <p:spPr>
          <a:xfrm>
            <a:off x="2267800" y="2052154"/>
            <a:ext cx="1145252" cy="1002360"/>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7740504" y="2147204"/>
            <a:ext cx="1148316" cy="907310"/>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a:stCxn id="9" idx="3"/>
          </p:cNvCxnSpPr>
          <p:nvPr/>
        </p:nvCxnSpPr>
        <p:spPr>
          <a:xfrm flipH="1">
            <a:off x="2227010" y="2907722"/>
            <a:ext cx="208508" cy="1677629"/>
          </a:xfrm>
          <a:prstGeom prst="straightConnector1">
            <a:avLst/>
          </a:prstGeom>
          <a:ln w="190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2381694" y="2088669"/>
            <a:ext cx="1457012" cy="2538332"/>
          </a:xfrm>
          <a:prstGeom prst="straightConnector1">
            <a:avLst/>
          </a:prstGeom>
          <a:ln w="190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10" idx="3"/>
          </p:cNvCxnSpPr>
          <p:nvPr/>
        </p:nvCxnSpPr>
        <p:spPr>
          <a:xfrm flipH="1">
            <a:off x="7740505" y="2921642"/>
            <a:ext cx="168166" cy="1705359"/>
          </a:xfrm>
          <a:prstGeom prst="straightConnector1">
            <a:avLst/>
          </a:prstGeom>
          <a:ln w="190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7908671" y="2088669"/>
            <a:ext cx="1458614" cy="2583694"/>
          </a:xfrm>
          <a:prstGeom prst="straightConnector1">
            <a:avLst/>
          </a:prstGeom>
          <a:ln w="190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888428" y="4663516"/>
            <a:ext cx="2145139" cy="584775"/>
          </a:xfrm>
          <a:prstGeom prst="rect">
            <a:avLst/>
          </a:prstGeom>
          <a:ln w="28575">
            <a:solidFill>
              <a:srgbClr val="FF0000"/>
            </a:solidFill>
            <a:prstDash val="sysDash"/>
          </a:ln>
        </p:spPr>
        <p:txBody>
          <a:bodyPr wrap="none">
            <a:spAutoFit/>
          </a:bodyPr>
          <a:lstStyle/>
          <a:p>
            <a:r>
              <a:rPr lang="ja-JP" altLang="en-US" sz="3200" dirty="0" smtClean="0"/>
              <a:t>合計</a:t>
            </a:r>
            <a:r>
              <a:rPr lang="en-US" altLang="ja-JP" sz="3200" dirty="0" smtClean="0"/>
              <a:t>20.5</a:t>
            </a:r>
            <a:r>
              <a:rPr lang="ja-JP" altLang="en-US" sz="3200" dirty="0" smtClean="0"/>
              <a:t>％</a:t>
            </a:r>
            <a:endParaRPr lang="ja-JP" altLang="en-US" sz="3200" dirty="0"/>
          </a:p>
        </p:txBody>
      </p:sp>
      <p:sp>
        <p:nvSpPr>
          <p:cNvPr id="29" name="正方形/長方形 28"/>
          <p:cNvSpPr/>
          <p:nvPr/>
        </p:nvSpPr>
        <p:spPr>
          <a:xfrm>
            <a:off x="6427417" y="4672381"/>
            <a:ext cx="2145139" cy="584775"/>
          </a:xfrm>
          <a:prstGeom prst="rect">
            <a:avLst/>
          </a:prstGeom>
          <a:ln w="28575">
            <a:solidFill>
              <a:srgbClr val="FF0000"/>
            </a:solidFill>
            <a:prstDash val="sysDash"/>
          </a:ln>
        </p:spPr>
        <p:txBody>
          <a:bodyPr wrap="none">
            <a:spAutoFit/>
          </a:bodyPr>
          <a:lstStyle/>
          <a:p>
            <a:r>
              <a:rPr lang="ja-JP" altLang="en-US" sz="3200" dirty="0" smtClean="0"/>
              <a:t>合計</a:t>
            </a:r>
            <a:r>
              <a:rPr lang="en-US" altLang="ja-JP" sz="3200" dirty="0" smtClean="0"/>
              <a:t>21.4</a:t>
            </a:r>
            <a:r>
              <a:rPr lang="ja-JP" altLang="en-US" sz="3200" dirty="0" smtClean="0"/>
              <a:t>％</a:t>
            </a:r>
            <a:endParaRPr lang="ja-JP" altLang="en-US" sz="3200" dirty="0"/>
          </a:p>
        </p:txBody>
      </p:sp>
      <p:sp>
        <p:nvSpPr>
          <p:cNvPr id="60" name="正方形/長方形 59"/>
          <p:cNvSpPr/>
          <p:nvPr/>
        </p:nvSpPr>
        <p:spPr>
          <a:xfrm>
            <a:off x="1054693" y="5373150"/>
            <a:ext cx="10056628" cy="1200329"/>
          </a:xfrm>
          <a:prstGeom prst="rect">
            <a:avLst/>
          </a:prstGeom>
          <a:solidFill>
            <a:srgbClr val="FFFF66"/>
          </a:solidFill>
        </p:spPr>
        <p:txBody>
          <a:bodyPr wrap="square">
            <a:spAutoFit/>
          </a:bodyPr>
          <a:lstStyle/>
          <a:p>
            <a:r>
              <a:rPr kumimoji="1" lang="ja-JP" altLang="ja-JP" sz="3600" dirty="0"/>
              <a:t>健康や安全にとって有害な長時間夜勤時に休憩や仮眠がとれていないことは重大な</a:t>
            </a:r>
            <a:r>
              <a:rPr kumimoji="1" lang="ja-JP" altLang="ja-JP" sz="3600" dirty="0" smtClean="0"/>
              <a:t>問題</a:t>
            </a:r>
            <a:r>
              <a:rPr kumimoji="1" lang="ja-JP" altLang="en-US" sz="3600" dirty="0" smtClean="0"/>
              <a:t>。</a:t>
            </a:r>
            <a:endParaRPr lang="ja-JP" altLang="en-US" sz="3600" dirty="0"/>
          </a:p>
        </p:txBody>
      </p:sp>
    </p:spTree>
    <p:extLst>
      <p:ext uri="{BB962C8B-B14F-4D97-AF65-F5344CB8AC3E}">
        <p14:creationId xmlns:p14="http://schemas.microsoft.com/office/powerpoint/2010/main" val="2443679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6858000"/>
          </a:xfrm>
          <a:solidFill>
            <a:srgbClr val="CCFFFF"/>
          </a:solidFill>
        </p:spPr>
        <p:txBody>
          <a:bodyPr>
            <a:normAutofit/>
          </a:bodyPr>
          <a:lstStyle/>
          <a:p>
            <a:pPr algn="ctr"/>
            <a:r>
              <a:rPr kumimoji="1" lang="ja-JP" altLang="en-US" sz="12000" b="1" dirty="0" smtClean="0"/>
              <a:t>医療・看護</a:t>
            </a:r>
            <a:r>
              <a:rPr kumimoji="1" lang="ja-JP" altLang="en-US" sz="12000" b="1" dirty="0" smtClean="0">
                <a:solidFill>
                  <a:srgbClr val="FF0000"/>
                </a:solidFill>
              </a:rPr>
              <a:t>事故</a:t>
            </a:r>
            <a:endParaRPr kumimoji="1" lang="ja-JP" altLang="en-US" sz="12000" b="1" dirty="0">
              <a:solidFill>
                <a:srgbClr val="FF0000"/>
              </a:solidFill>
            </a:endParaRPr>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Tree>
    <p:extLst>
      <p:ext uri="{BB962C8B-B14F-4D97-AF65-F5344CB8AC3E}">
        <p14:creationId xmlns:p14="http://schemas.microsoft.com/office/powerpoint/2010/main" val="1866187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30477"/>
          </a:xfrm>
        </p:spPr>
        <p:txBody>
          <a:bodyPr/>
          <a:lstStyle/>
          <a:p>
            <a:r>
              <a:rPr kumimoji="1" lang="ja-JP" altLang="en-US" b="1" dirty="0" smtClean="0"/>
              <a:t>仕事上のミスやニアミス</a:t>
            </a:r>
            <a:endParaRPr kumimoji="1" lang="ja-JP" altLang="en-US" b="1" dirty="0"/>
          </a:p>
        </p:txBody>
      </p:sp>
      <p:graphicFrame>
        <p:nvGraphicFramePr>
          <p:cNvPr id="5" name="グラフ 4"/>
          <p:cNvGraphicFramePr>
            <a:graphicFrameLocks/>
          </p:cNvGraphicFramePr>
          <p:nvPr>
            <p:extLst>
              <p:ext uri="{D42A27DB-BD31-4B8C-83A1-F6EECF244321}">
                <p14:modId xmlns:p14="http://schemas.microsoft.com/office/powerpoint/2010/main" val="2524122492"/>
              </p:ext>
            </p:extLst>
          </p:nvPr>
        </p:nvGraphicFramePr>
        <p:xfrm>
          <a:off x="962810" y="1189986"/>
          <a:ext cx="5133190" cy="3366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a:graphicFrameLocks/>
          </p:cNvGraphicFramePr>
          <p:nvPr>
            <p:extLst>
              <p:ext uri="{D42A27DB-BD31-4B8C-83A1-F6EECF244321}">
                <p14:modId xmlns:p14="http://schemas.microsoft.com/office/powerpoint/2010/main" val="487556574"/>
              </p:ext>
            </p:extLst>
          </p:nvPr>
        </p:nvGraphicFramePr>
        <p:xfrm>
          <a:off x="6755214" y="3795681"/>
          <a:ext cx="4572000" cy="25684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p:cNvGraphicFramePr>
            <a:graphicFrameLocks/>
          </p:cNvGraphicFramePr>
          <p:nvPr>
            <p:extLst>
              <p:ext uri="{D42A27DB-BD31-4B8C-83A1-F6EECF244321}">
                <p14:modId xmlns:p14="http://schemas.microsoft.com/office/powerpoint/2010/main" val="2477239584"/>
              </p:ext>
            </p:extLst>
          </p:nvPr>
        </p:nvGraphicFramePr>
        <p:xfrm>
          <a:off x="6620529" y="846505"/>
          <a:ext cx="4841370" cy="2751381"/>
        </p:xfrm>
        <a:graphic>
          <a:graphicData uri="http://schemas.openxmlformats.org/drawingml/2006/chart">
            <c:chart xmlns:c="http://schemas.openxmlformats.org/drawingml/2006/chart" xmlns:r="http://schemas.openxmlformats.org/officeDocument/2006/relationships" r:id="rId5"/>
          </a:graphicData>
        </a:graphic>
      </p:graphicFrame>
      <p:sp>
        <p:nvSpPr>
          <p:cNvPr id="10" name="コンテンツ プレースホルダー 2"/>
          <p:cNvSpPr txBox="1">
            <a:spLocks/>
          </p:cNvSpPr>
          <p:nvPr/>
        </p:nvSpPr>
        <p:spPr>
          <a:xfrm>
            <a:off x="1038225" y="4891410"/>
            <a:ext cx="5057775" cy="1440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smtClean="0"/>
              <a:t>安全の面からも夜勤交替制労働の改善が早急に求められる結果となった。</a:t>
            </a:r>
            <a:endParaRPr lang="en-US" altLang="ja-JP" sz="3200" dirty="0" smtClean="0"/>
          </a:p>
        </p:txBody>
      </p:sp>
      <p:sp>
        <p:nvSpPr>
          <p:cNvPr id="11" name="角丸四角形吹き出し 10"/>
          <p:cNvSpPr/>
          <p:nvPr/>
        </p:nvSpPr>
        <p:spPr>
          <a:xfrm>
            <a:off x="942975" y="4797026"/>
            <a:ext cx="5153025" cy="1535257"/>
          </a:xfrm>
          <a:prstGeom prst="wedgeRoundRectCallout">
            <a:avLst>
              <a:gd name="adj1" fmla="val 59936"/>
              <a:gd name="adj2" fmla="val 8446"/>
              <a:gd name="adj3" fmla="val 16667"/>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平行四辺形 11"/>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
        <p:nvSpPr>
          <p:cNvPr id="9" name="正方形/長方形 8"/>
          <p:cNvSpPr/>
          <p:nvPr/>
        </p:nvSpPr>
        <p:spPr>
          <a:xfrm>
            <a:off x="1116750" y="1336357"/>
            <a:ext cx="2307265" cy="40728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3532847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702008"/>
          </a:xfrm>
        </p:spPr>
        <p:txBody>
          <a:bodyPr/>
          <a:lstStyle/>
          <a:p>
            <a:r>
              <a:rPr kumimoji="1" lang="ja-JP" altLang="en-US" b="1" dirty="0" smtClean="0"/>
              <a:t>医療・看護事故が続く大きな原因</a:t>
            </a:r>
            <a:endParaRPr kumimoji="1" lang="ja-JP" altLang="en-US" b="1" dirty="0"/>
          </a:p>
        </p:txBody>
      </p:sp>
      <p:sp>
        <p:nvSpPr>
          <p:cNvPr id="4" name="コンテンツ プレースホルダー 2"/>
          <p:cNvSpPr txBox="1">
            <a:spLocks/>
          </p:cNvSpPr>
          <p:nvPr/>
        </p:nvSpPr>
        <p:spPr>
          <a:xfrm>
            <a:off x="849745" y="1154657"/>
            <a:ext cx="5015346" cy="1418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smtClean="0">
                <a:latin typeface="+mn-ea"/>
              </a:rPr>
              <a:t>「慢性的な人手不足による医療現場の忙しさ」が</a:t>
            </a:r>
            <a:r>
              <a:rPr lang="en-US" altLang="ja-JP" sz="3200" dirty="0" smtClean="0">
                <a:latin typeface="+mn-ea"/>
              </a:rPr>
              <a:t>81.7</a:t>
            </a:r>
            <a:r>
              <a:rPr lang="ja-JP" altLang="en-US" sz="3200" dirty="0" smtClean="0">
                <a:latin typeface="+mn-ea"/>
              </a:rPr>
              <a:t>％と突出して高い。</a:t>
            </a:r>
            <a:endParaRPr lang="en-US" altLang="ja-JP" sz="3200" dirty="0" smtClean="0">
              <a:latin typeface="+mn-ea"/>
            </a:endParaRPr>
          </a:p>
        </p:txBody>
      </p:sp>
      <p:sp>
        <p:nvSpPr>
          <p:cNvPr id="6" name="角丸四角形 5"/>
          <p:cNvSpPr/>
          <p:nvPr/>
        </p:nvSpPr>
        <p:spPr>
          <a:xfrm>
            <a:off x="6530109" y="1120246"/>
            <a:ext cx="4784436" cy="1435068"/>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2"/>
          <p:cNvSpPr txBox="1">
            <a:spLocks/>
          </p:cNvSpPr>
          <p:nvPr/>
        </p:nvSpPr>
        <p:spPr>
          <a:xfrm>
            <a:off x="6603999" y="1132389"/>
            <a:ext cx="4710546" cy="1440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smtClean="0"/>
              <a:t>人手不足による多忙さや過重労働が根本的な要因となっているのは明らか。</a:t>
            </a:r>
            <a:endParaRPr lang="en-US" altLang="ja-JP" sz="3200" dirty="0" smtClean="0"/>
          </a:p>
        </p:txBody>
      </p:sp>
      <p:sp>
        <p:nvSpPr>
          <p:cNvPr id="3" name="右矢印 2"/>
          <p:cNvSpPr/>
          <p:nvPr/>
        </p:nvSpPr>
        <p:spPr>
          <a:xfrm>
            <a:off x="5902036" y="1718505"/>
            <a:ext cx="510309" cy="448292"/>
          </a:xfrm>
          <a:prstGeom prst="righ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平行四辺形 8"/>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11" name="グラフ 10"/>
          <p:cNvGraphicFramePr>
            <a:graphicFrameLocks/>
          </p:cNvGraphicFramePr>
          <p:nvPr>
            <p:extLst>
              <p:ext uri="{D42A27DB-BD31-4B8C-83A1-F6EECF244321}">
                <p14:modId xmlns:p14="http://schemas.microsoft.com/office/powerpoint/2010/main" val="823252389"/>
              </p:ext>
            </p:extLst>
          </p:nvPr>
        </p:nvGraphicFramePr>
        <p:xfrm>
          <a:off x="494577" y="2680538"/>
          <a:ext cx="11325225" cy="37415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9324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144844068"/>
              </p:ext>
            </p:extLst>
          </p:nvPr>
        </p:nvGraphicFramePr>
        <p:xfrm>
          <a:off x="838200" y="1120245"/>
          <a:ext cx="10269280" cy="5170021"/>
        </p:xfrm>
        <a:graphic>
          <a:graphicData uri="http://schemas.openxmlformats.org/drawingml/2006/table">
            <a:tbl>
              <a:tblPr>
                <a:tableStyleId>{69CF1AB2-1976-4502-BF36-3FF5EA218861}</a:tableStyleId>
              </a:tblPr>
              <a:tblGrid>
                <a:gridCol w="2042976"/>
                <a:gridCol w="3402666"/>
                <a:gridCol w="2378150"/>
                <a:gridCol w="2445488"/>
              </a:tblGrid>
              <a:tr h="836146">
                <a:tc>
                  <a:txBody>
                    <a:bodyPr/>
                    <a:lstStyle/>
                    <a:p>
                      <a:pPr algn="l" fontAlgn="ctr"/>
                      <a:r>
                        <a:rPr lang="ja-JP" altLang="en-US" sz="2000" u="none" strike="noStrike" dirty="0">
                          <a:effectLst/>
                        </a:rPr>
                        <a:t>　</a:t>
                      </a:r>
                      <a:endParaRPr lang="ja-JP" altLang="en-US" sz="20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400" u="none" strike="noStrike" dirty="0">
                          <a:effectLst/>
                        </a:rPr>
                        <a:t>①</a:t>
                      </a:r>
                      <a:r>
                        <a:rPr lang="ja-JP" altLang="en-US" sz="2400" u="none" strike="noStrike" dirty="0" smtClean="0">
                          <a:effectLst/>
                        </a:rPr>
                        <a:t>慢性的な人手不足に</a:t>
                      </a:r>
                      <a:endParaRPr lang="en-US" altLang="ja-JP" sz="2400" u="none" strike="noStrike" dirty="0" smtClean="0">
                        <a:effectLst/>
                      </a:endParaRPr>
                    </a:p>
                    <a:p>
                      <a:pPr algn="ctr" fontAlgn="ctr"/>
                      <a:r>
                        <a:rPr lang="ja-JP" altLang="en-US" sz="2400" u="none" strike="noStrike" dirty="0" smtClean="0">
                          <a:effectLst/>
                        </a:rPr>
                        <a:t>よる医療の現場の忙しさ</a:t>
                      </a:r>
                      <a:endParaRPr lang="ja-JP" altLang="en-US" sz="24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400" u="none" strike="noStrike" dirty="0">
                          <a:effectLst/>
                        </a:rPr>
                        <a:t>②</a:t>
                      </a:r>
                      <a:r>
                        <a:rPr lang="ja-JP" altLang="en-US" sz="2400" u="none" strike="noStrike" dirty="0" smtClean="0">
                          <a:effectLst/>
                        </a:rPr>
                        <a:t>交替制勤務に</a:t>
                      </a:r>
                      <a:endParaRPr lang="en-US" altLang="ja-JP" sz="2400" u="none" strike="noStrike" dirty="0" smtClean="0">
                        <a:effectLst/>
                      </a:endParaRPr>
                    </a:p>
                    <a:p>
                      <a:pPr algn="ctr" fontAlgn="ctr"/>
                      <a:r>
                        <a:rPr lang="ja-JP" altLang="en-US" sz="2400" u="none" strike="noStrike" dirty="0" smtClean="0">
                          <a:effectLst/>
                        </a:rPr>
                        <a:t>よる疲労</a:t>
                      </a:r>
                      <a:r>
                        <a:rPr lang="ja-JP" altLang="en-US" sz="2400" u="none" strike="noStrike" dirty="0">
                          <a:effectLst/>
                        </a:rPr>
                        <a:t>の蓄積</a:t>
                      </a:r>
                      <a:endParaRPr lang="ja-JP" altLang="en-US" sz="2400" b="0" i="0" u="none" strike="noStrike" dirty="0">
                        <a:solidFill>
                          <a:srgbClr val="000000"/>
                        </a:solidFill>
                        <a:effectLst/>
                        <a:latin typeface="游ゴシック"/>
                      </a:endParaRPr>
                    </a:p>
                  </a:txBody>
                  <a:tcPr marL="9525" marR="9525" marT="9525" marB="0" anchor="ctr"/>
                </a:tc>
                <a:tc>
                  <a:txBody>
                    <a:bodyPr/>
                    <a:lstStyle/>
                    <a:p>
                      <a:pPr algn="ctr" fontAlgn="ctr"/>
                      <a:r>
                        <a:rPr lang="ja-JP" altLang="en-US" sz="2400" u="none" strike="noStrike" dirty="0">
                          <a:effectLst/>
                        </a:rPr>
                        <a:t>③看護の</a:t>
                      </a:r>
                      <a:r>
                        <a:rPr lang="ja-JP" altLang="en-US" sz="2400" u="none" strike="noStrike" dirty="0" smtClean="0">
                          <a:effectLst/>
                        </a:rPr>
                        <a:t>知識や</a:t>
                      </a:r>
                      <a:endParaRPr lang="en-US" altLang="ja-JP" sz="2400" u="none" strike="noStrike" dirty="0" smtClean="0">
                        <a:effectLst/>
                      </a:endParaRPr>
                    </a:p>
                    <a:p>
                      <a:pPr algn="ctr" fontAlgn="ctr"/>
                      <a:r>
                        <a:rPr lang="ja-JP" altLang="en-US" sz="2400" u="none" strike="noStrike" dirty="0" smtClean="0">
                          <a:effectLst/>
                        </a:rPr>
                        <a:t>技術</a:t>
                      </a:r>
                      <a:r>
                        <a:rPr lang="ja-JP" altLang="en-US" sz="2400" u="none" strike="noStrike" dirty="0">
                          <a:effectLst/>
                        </a:rPr>
                        <a:t>の</a:t>
                      </a:r>
                      <a:r>
                        <a:rPr lang="ja-JP" altLang="en-US" sz="2400" u="none" strike="noStrike" dirty="0" smtClean="0">
                          <a:effectLst/>
                        </a:rPr>
                        <a:t>未熟さ</a:t>
                      </a:r>
                      <a:endParaRPr lang="ja-JP" altLang="en-US" sz="2400" b="0" i="0" u="none" strike="noStrike" dirty="0">
                        <a:solidFill>
                          <a:srgbClr val="000000"/>
                        </a:solidFill>
                        <a:effectLst/>
                        <a:latin typeface="游ゴシック"/>
                      </a:endParaRPr>
                    </a:p>
                  </a:txBody>
                  <a:tcPr marL="9525" marR="9525" marT="9525" marB="0" anchor="ctr"/>
                </a:tc>
              </a:tr>
              <a:tr h="319334">
                <a:tc>
                  <a:txBody>
                    <a:bodyPr/>
                    <a:lstStyle/>
                    <a:p>
                      <a:pPr algn="l" fontAlgn="ctr"/>
                      <a:r>
                        <a:rPr lang="ja-JP" altLang="en-US" sz="3200" u="none" strike="noStrike" dirty="0" smtClean="0">
                          <a:effectLst/>
                        </a:rPr>
                        <a:t> </a:t>
                      </a:r>
                      <a:r>
                        <a:rPr lang="en-US" altLang="ja-JP" sz="3200" u="none" strike="noStrike" dirty="0" smtClean="0">
                          <a:effectLst/>
                        </a:rPr>
                        <a:t>20</a:t>
                      </a:r>
                      <a:r>
                        <a:rPr lang="ja-JP" altLang="en-US" sz="3200" u="none" strike="noStrike" dirty="0">
                          <a:effectLst/>
                        </a:rPr>
                        <a:t>～</a:t>
                      </a:r>
                      <a:r>
                        <a:rPr lang="en-US" altLang="ja-JP" sz="3200" u="none" strike="noStrike" dirty="0">
                          <a:effectLst/>
                        </a:rPr>
                        <a:t>24</a:t>
                      </a:r>
                      <a:r>
                        <a:rPr lang="ja-JP" altLang="en-US" sz="3200" u="none" strike="noStrike" dirty="0">
                          <a:effectLst/>
                        </a:rPr>
                        <a:t>歳</a:t>
                      </a:r>
                      <a:endParaRPr lang="ja-JP" altLang="en-US" sz="32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a:effectLst/>
                        </a:rPr>
                        <a:t>80.0%</a:t>
                      </a:r>
                      <a:endParaRPr lang="en-US" altLang="ja-JP" sz="4000" b="0" i="0" u="none" strike="noStrike" dirty="0">
                        <a:solidFill>
                          <a:srgbClr val="000000"/>
                        </a:solidFill>
                        <a:effectLst/>
                        <a:latin typeface="游ゴシック"/>
                      </a:endParaRPr>
                    </a:p>
                  </a:txBody>
                  <a:tcPr marL="9525" marR="9525" marT="9525" marB="0" anchor="ctr">
                    <a:solidFill>
                      <a:srgbClr val="66FFFF"/>
                    </a:solidFill>
                  </a:tcPr>
                </a:tc>
                <a:tc>
                  <a:txBody>
                    <a:bodyPr/>
                    <a:lstStyle/>
                    <a:p>
                      <a:pPr algn="ctr" fontAlgn="ctr"/>
                      <a:r>
                        <a:rPr lang="en-US" altLang="ja-JP" sz="4000" u="none" strike="noStrike" dirty="0">
                          <a:effectLst/>
                        </a:rPr>
                        <a:t>21.2%</a:t>
                      </a:r>
                      <a:endParaRPr lang="en-US" altLang="ja-JP" sz="40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a:effectLst/>
                        </a:rPr>
                        <a:t>56.2%</a:t>
                      </a:r>
                      <a:endParaRPr lang="en-US" altLang="ja-JP" sz="4000" b="0" i="0" u="none" strike="noStrike" dirty="0">
                        <a:solidFill>
                          <a:srgbClr val="000000"/>
                        </a:solidFill>
                        <a:effectLst/>
                        <a:latin typeface="游ゴシック"/>
                      </a:endParaRPr>
                    </a:p>
                  </a:txBody>
                  <a:tcPr marL="9525" marR="9525" marT="9525" marB="0" anchor="ctr">
                    <a:solidFill>
                      <a:srgbClr val="66FFFF"/>
                    </a:solidFill>
                  </a:tcPr>
                </a:tc>
              </a:tr>
              <a:tr h="319334">
                <a:tc>
                  <a:txBody>
                    <a:bodyPr/>
                    <a:lstStyle/>
                    <a:p>
                      <a:pPr algn="l" fontAlgn="ctr"/>
                      <a:r>
                        <a:rPr lang="ja-JP" altLang="en-US" sz="3200" u="none" strike="noStrike" dirty="0" smtClean="0">
                          <a:effectLst/>
                        </a:rPr>
                        <a:t> </a:t>
                      </a:r>
                      <a:r>
                        <a:rPr lang="en-US" altLang="ja-JP" sz="3200" u="none" strike="noStrike" dirty="0" smtClean="0">
                          <a:effectLst/>
                        </a:rPr>
                        <a:t>25</a:t>
                      </a:r>
                      <a:r>
                        <a:rPr lang="ja-JP" altLang="en-US" sz="3200" u="none" strike="noStrike" dirty="0">
                          <a:effectLst/>
                        </a:rPr>
                        <a:t>～</a:t>
                      </a:r>
                      <a:r>
                        <a:rPr lang="en-US" altLang="ja-JP" sz="3200" u="none" strike="noStrike" dirty="0">
                          <a:effectLst/>
                        </a:rPr>
                        <a:t>29</a:t>
                      </a:r>
                      <a:r>
                        <a:rPr lang="ja-JP" altLang="en-US" sz="3200" u="none" strike="noStrike" dirty="0">
                          <a:effectLst/>
                        </a:rPr>
                        <a:t>歳</a:t>
                      </a:r>
                      <a:endParaRPr lang="ja-JP" altLang="en-US" sz="32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smtClean="0">
                          <a:effectLst/>
                        </a:rPr>
                        <a:t>84.2%</a:t>
                      </a:r>
                      <a:endParaRPr lang="en-US" altLang="ja-JP" sz="4000" b="0" i="0" u="none" strike="noStrike" dirty="0">
                        <a:solidFill>
                          <a:srgbClr val="000000"/>
                        </a:solidFill>
                        <a:effectLst/>
                        <a:latin typeface="游ゴシック"/>
                      </a:endParaRPr>
                    </a:p>
                  </a:txBody>
                  <a:tcPr marL="9525" marR="9525" marT="9525" marB="0" anchor="ctr">
                    <a:solidFill>
                      <a:srgbClr val="66FFFF"/>
                    </a:solidFill>
                  </a:tcPr>
                </a:tc>
                <a:tc>
                  <a:txBody>
                    <a:bodyPr/>
                    <a:lstStyle/>
                    <a:p>
                      <a:pPr algn="ctr" fontAlgn="ctr"/>
                      <a:r>
                        <a:rPr lang="en-US" altLang="ja-JP" sz="4000" u="none" strike="noStrike" dirty="0">
                          <a:effectLst/>
                        </a:rPr>
                        <a:t>26.1%</a:t>
                      </a:r>
                      <a:endParaRPr lang="en-US" altLang="ja-JP" sz="40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a:effectLst/>
                        </a:rPr>
                        <a:t>41.0%</a:t>
                      </a:r>
                      <a:endParaRPr lang="en-US" altLang="ja-JP" sz="4000" b="0" i="0" u="none" strike="noStrike" dirty="0">
                        <a:solidFill>
                          <a:srgbClr val="000000"/>
                        </a:solidFill>
                        <a:effectLst/>
                        <a:latin typeface="游ゴシック"/>
                      </a:endParaRPr>
                    </a:p>
                  </a:txBody>
                  <a:tcPr marL="9525" marR="9525" marT="9525" marB="0" anchor="ctr">
                    <a:solidFill>
                      <a:srgbClr val="66FFFF"/>
                    </a:solidFill>
                  </a:tcPr>
                </a:tc>
              </a:tr>
              <a:tr h="319334">
                <a:tc>
                  <a:txBody>
                    <a:bodyPr/>
                    <a:lstStyle/>
                    <a:p>
                      <a:pPr algn="l" fontAlgn="ctr"/>
                      <a:r>
                        <a:rPr lang="ja-JP" altLang="en-US" sz="3200" u="none" strike="noStrike" dirty="0" smtClean="0">
                          <a:effectLst/>
                        </a:rPr>
                        <a:t> </a:t>
                      </a:r>
                      <a:r>
                        <a:rPr lang="en-US" altLang="ja-JP" sz="3200" u="none" strike="noStrike" dirty="0" smtClean="0">
                          <a:effectLst/>
                        </a:rPr>
                        <a:t>30</a:t>
                      </a:r>
                      <a:r>
                        <a:rPr lang="ja-JP" altLang="en-US" sz="3200" u="none" strike="noStrike" dirty="0">
                          <a:effectLst/>
                        </a:rPr>
                        <a:t>～</a:t>
                      </a:r>
                      <a:r>
                        <a:rPr lang="en-US" altLang="ja-JP" sz="3200" u="none" strike="noStrike" dirty="0" smtClean="0">
                          <a:effectLst/>
                        </a:rPr>
                        <a:t>34</a:t>
                      </a:r>
                      <a:r>
                        <a:rPr lang="ja-JP" altLang="en-US" sz="3200" u="none" strike="noStrike" dirty="0" smtClean="0">
                          <a:effectLst/>
                        </a:rPr>
                        <a:t>歳</a:t>
                      </a:r>
                      <a:endParaRPr lang="ja-JP" altLang="en-US" sz="32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a:effectLst/>
                        </a:rPr>
                        <a:t>83.9%</a:t>
                      </a:r>
                      <a:endParaRPr lang="en-US" altLang="ja-JP" sz="4000" b="0" i="0" u="none" strike="noStrike" dirty="0">
                        <a:solidFill>
                          <a:srgbClr val="000000"/>
                        </a:solidFill>
                        <a:effectLst/>
                        <a:latin typeface="游ゴシック"/>
                      </a:endParaRPr>
                    </a:p>
                  </a:txBody>
                  <a:tcPr marL="9525" marR="9525" marT="9525" marB="0" anchor="ctr">
                    <a:solidFill>
                      <a:srgbClr val="66FFFF"/>
                    </a:solidFill>
                  </a:tcPr>
                </a:tc>
                <a:tc>
                  <a:txBody>
                    <a:bodyPr/>
                    <a:lstStyle/>
                    <a:p>
                      <a:pPr algn="ctr" fontAlgn="ctr"/>
                      <a:r>
                        <a:rPr lang="en-US" altLang="ja-JP" sz="4000" u="none" strike="noStrike" dirty="0">
                          <a:effectLst/>
                        </a:rPr>
                        <a:t>26.3%</a:t>
                      </a:r>
                      <a:endParaRPr lang="en-US" altLang="ja-JP" sz="40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a:effectLst/>
                        </a:rPr>
                        <a:t>37.8%</a:t>
                      </a:r>
                      <a:endParaRPr lang="en-US" altLang="ja-JP" sz="4000" b="0" i="0" u="none" strike="noStrike" dirty="0">
                        <a:solidFill>
                          <a:srgbClr val="000000"/>
                        </a:solidFill>
                        <a:effectLst/>
                        <a:latin typeface="游ゴシック"/>
                      </a:endParaRPr>
                    </a:p>
                  </a:txBody>
                  <a:tcPr marL="9525" marR="9525" marT="9525" marB="0" anchor="ctr">
                    <a:solidFill>
                      <a:srgbClr val="66FFFF"/>
                    </a:solidFill>
                  </a:tcPr>
                </a:tc>
              </a:tr>
              <a:tr h="319334">
                <a:tc>
                  <a:txBody>
                    <a:bodyPr/>
                    <a:lstStyle/>
                    <a:p>
                      <a:pPr algn="l" fontAlgn="ctr"/>
                      <a:r>
                        <a:rPr lang="ja-JP" altLang="en-US" sz="3200" u="none" strike="noStrike" dirty="0" smtClean="0">
                          <a:effectLst/>
                        </a:rPr>
                        <a:t> </a:t>
                      </a:r>
                      <a:r>
                        <a:rPr lang="en-US" altLang="ja-JP" sz="3200" u="none" strike="noStrike" dirty="0" smtClean="0">
                          <a:effectLst/>
                        </a:rPr>
                        <a:t>35</a:t>
                      </a:r>
                      <a:r>
                        <a:rPr lang="ja-JP" altLang="en-US" sz="3200" u="none" strike="noStrike" dirty="0">
                          <a:effectLst/>
                        </a:rPr>
                        <a:t>～</a:t>
                      </a:r>
                      <a:r>
                        <a:rPr lang="en-US" altLang="ja-JP" sz="3200" u="none" strike="noStrike" dirty="0">
                          <a:effectLst/>
                        </a:rPr>
                        <a:t>39</a:t>
                      </a:r>
                      <a:r>
                        <a:rPr lang="ja-JP" altLang="en-US" sz="3200" u="none" strike="noStrike" dirty="0">
                          <a:effectLst/>
                        </a:rPr>
                        <a:t>歳</a:t>
                      </a:r>
                      <a:endParaRPr lang="ja-JP" altLang="en-US" sz="32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a:effectLst/>
                        </a:rPr>
                        <a:t>82.0%</a:t>
                      </a:r>
                      <a:endParaRPr lang="en-US" altLang="ja-JP" sz="4000" b="0" i="0" u="none" strike="noStrike" dirty="0">
                        <a:solidFill>
                          <a:srgbClr val="000000"/>
                        </a:solidFill>
                        <a:effectLst/>
                        <a:latin typeface="游ゴシック"/>
                      </a:endParaRPr>
                    </a:p>
                  </a:txBody>
                  <a:tcPr marL="9525" marR="9525" marT="9525" marB="0" anchor="ctr">
                    <a:solidFill>
                      <a:srgbClr val="66FFFF"/>
                    </a:solidFill>
                  </a:tcPr>
                </a:tc>
                <a:tc>
                  <a:txBody>
                    <a:bodyPr/>
                    <a:lstStyle/>
                    <a:p>
                      <a:pPr algn="ctr" fontAlgn="ctr"/>
                      <a:r>
                        <a:rPr lang="en-US" altLang="ja-JP" sz="4000" u="none" strike="noStrike" dirty="0">
                          <a:effectLst/>
                        </a:rPr>
                        <a:t>23.9%</a:t>
                      </a:r>
                      <a:endParaRPr lang="en-US" altLang="ja-JP" sz="40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a:effectLst/>
                        </a:rPr>
                        <a:t>34.8%</a:t>
                      </a:r>
                      <a:endParaRPr lang="en-US" altLang="ja-JP" sz="4000" b="0" i="0" u="none" strike="noStrike" dirty="0">
                        <a:solidFill>
                          <a:srgbClr val="000000"/>
                        </a:solidFill>
                        <a:effectLst/>
                        <a:latin typeface="游ゴシック"/>
                      </a:endParaRPr>
                    </a:p>
                  </a:txBody>
                  <a:tcPr marL="9525" marR="9525" marT="9525" marB="0" anchor="ctr"/>
                </a:tc>
              </a:tr>
              <a:tr h="319334">
                <a:tc>
                  <a:txBody>
                    <a:bodyPr/>
                    <a:lstStyle/>
                    <a:p>
                      <a:pPr algn="l" fontAlgn="ctr"/>
                      <a:r>
                        <a:rPr lang="ja-JP" altLang="en-US" sz="3200" u="none" strike="noStrike" dirty="0" smtClean="0">
                          <a:effectLst/>
                        </a:rPr>
                        <a:t> </a:t>
                      </a:r>
                      <a:r>
                        <a:rPr lang="en-US" altLang="ja-JP" sz="3200" u="none" strike="noStrike" dirty="0" smtClean="0">
                          <a:effectLst/>
                        </a:rPr>
                        <a:t>40</a:t>
                      </a:r>
                      <a:r>
                        <a:rPr lang="ja-JP" altLang="en-US" sz="3200" u="none" strike="noStrike" dirty="0">
                          <a:effectLst/>
                        </a:rPr>
                        <a:t>～</a:t>
                      </a:r>
                      <a:r>
                        <a:rPr lang="en-US" altLang="ja-JP" sz="3200" u="none" strike="noStrike" dirty="0">
                          <a:effectLst/>
                        </a:rPr>
                        <a:t>49</a:t>
                      </a:r>
                      <a:r>
                        <a:rPr lang="ja-JP" altLang="en-US" sz="3200" u="none" strike="noStrike" dirty="0">
                          <a:effectLst/>
                        </a:rPr>
                        <a:t>歳</a:t>
                      </a:r>
                      <a:endParaRPr lang="ja-JP" altLang="en-US" sz="32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a:effectLst/>
                        </a:rPr>
                        <a:t>79.1%</a:t>
                      </a:r>
                      <a:endParaRPr lang="en-US" altLang="ja-JP" sz="40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a:effectLst/>
                        </a:rPr>
                        <a:t>22.4%</a:t>
                      </a:r>
                      <a:endParaRPr lang="en-US" altLang="ja-JP" sz="40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a:effectLst/>
                        </a:rPr>
                        <a:t>30.4%</a:t>
                      </a:r>
                      <a:endParaRPr lang="en-US" altLang="ja-JP" sz="4000" b="0" i="0" u="none" strike="noStrike" dirty="0">
                        <a:solidFill>
                          <a:srgbClr val="000000"/>
                        </a:solidFill>
                        <a:effectLst/>
                        <a:latin typeface="游ゴシック"/>
                      </a:endParaRPr>
                    </a:p>
                  </a:txBody>
                  <a:tcPr marL="9525" marR="9525" marT="9525" marB="0" anchor="ctr"/>
                </a:tc>
              </a:tr>
              <a:tr h="319334">
                <a:tc>
                  <a:txBody>
                    <a:bodyPr/>
                    <a:lstStyle/>
                    <a:p>
                      <a:pPr algn="l" fontAlgn="ctr"/>
                      <a:r>
                        <a:rPr lang="ja-JP" altLang="en-US" sz="3200" u="none" strike="noStrike" dirty="0" smtClean="0">
                          <a:effectLst/>
                        </a:rPr>
                        <a:t> </a:t>
                      </a:r>
                      <a:r>
                        <a:rPr lang="en-US" altLang="ja-JP" sz="3200" u="none" strike="noStrike" dirty="0" smtClean="0">
                          <a:effectLst/>
                        </a:rPr>
                        <a:t>50</a:t>
                      </a:r>
                      <a:r>
                        <a:rPr lang="ja-JP" altLang="en-US" sz="3200" u="none" strike="noStrike" dirty="0">
                          <a:effectLst/>
                        </a:rPr>
                        <a:t>～</a:t>
                      </a:r>
                      <a:r>
                        <a:rPr lang="en-US" altLang="ja-JP" sz="3200" u="none" strike="noStrike" dirty="0">
                          <a:effectLst/>
                        </a:rPr>
                        <a:t>59</a:t>
                      </a:r>
                      <a:r>
                        <a:rPr lang="ja-JP" altLang="en-US" sz="3200" u="none" strike="noStrike" dirty="0">
                          <a:effectLst/>
                        </a:rPr>
                        <a:t>歳</a:t>
                      </a:r>
                      <a:endParaRPr lang="ja-JP" altLang="en-US" sz="32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a:effectLst/>
                        </a:rPr>
                        <a:t>74.9%</a:t>
                      </a:r>
                      <a:endParaRPr lang="en-US" altLang="ja-JP" sz="40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a:effectLst/>
                        </a:rPr>
                        <a:t>21.2%</a:t>
                      </a:r>
                      <a:endParaRPr lang="en-US" altLang="ja-JP" sz="40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a:effectLst/>
                        </a:rPr>
                        <a:t>24.9%</a:t>
                      </a:r>
                      <a:endParaRPr lang="en-US" altLang="ja-JP" sz="4000" b="0" i="0" u="none" strike="noStrike" dirty="0">
                        <a:solidFill>
                          <a:srgbClr val="000000"/>
                        </a:solidFill>
                        <a:effectLst/>
                        <a:latin typeface="游ゴシック"/>
                      </a:endParaRPr>
                    </a:p>
                  </a:txBody>
                  <a:tcPr marL="9525" marR="9525" marT="9525" marB="0" anchor="ctr"/>
                </a:tc>
              </a:tr>
              <a:tr h="319334">
                <a:tc>
                  <a:txBody>
                    <a:bodyPr/>
                    <a:lstStyle/>
                    <a:p>
                      <a:pPr algn="l" fontAlgn="ctr"/>
                      <a:r>
                        <a:rPr lang="ja-JP" altLang="en-US" sz="3200" u="none" strike="noStrike" dirty="0" smtClean="0">
                          <a:effectLst/>
                        </a:rPr>
                        <a:t> </a:t>
                      </a:r>
                      <a:r>
                        <a:rPr lang="en-US" altLang="ja-JP" sz="3200" u="none" strike="noStrike" dirty="0" smtClean="0">
                          <a:effectLst/>
                        </a:rPr>
                        <a:t>60</a:t>
                      </a:r>
                      <a:r>
                        <a:rPr lang="ja-JP" altLang="en-US" sz="3200" u="none" strike="noStrike" dirty="0">
                          <a:effectLst/>
                        </a:rPr>
                        <a:t>～</a:t>
                      </a:r>
                      <a:r>
                        <a:rPr lang="en-US" altLang="ja-JP" sz="3200" u="none" strike="noStrike" dirty="0">
                          <a:effectLst/>
                        </a:rPr>
                        <a:t>64</a:t>
                      </a:r>
                      <a:r>
                        <a:rPr lang="ja-JP" altLang="en-US" sz="3200" u="none" strike="noStrike" dirty="0">
                          <a:effectLst/>
                        </a:rPr>
                        <a:t>歳</a:t>
                      </a:r>
                      <a:endParaRPr lang="ja-JP" altLang="en-US" sz="32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a:effectLst/>
                        </a:rPr>
                        <a:t>66.0%</a:t>
                      </a:r>
                      <a:endParaRPr lang="en-US" altLang="ja-JP" sz="40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a:effectLst/>
                        </a:rPr>
                        <a:t>14.5%</a:t>
                      </a:r>
                      <a:endParaRPr lang="en-US" altLang="ja-JP" sz="4000" b="0" i="0" u="none" strike="noStrike" dirty="0">
                        <a:solidFill>
                          <a:srgbClr val="000000"/>
                        </a:solidFill>
                        <a:effectLst/>
                        <a:latin typeface="游ゴシック"/>
                      </a:endParaRPr>
                    </a:p>
                  </a:txBody>
                  <a:tcPr marL="9525" marR="9525" marT="9525" marB="0" anchor="ctr"/>
                </a:tc>
                <a:tc>
                  <a:txBody>
                    <a:bodyPr/>
                    <a:lstStyle/>
                    <a:p>
                      <a:pPr algn="ctr" fontAlgn="ctr"/>
                      <a:r>
                        <a:rPr lang="en-US" altLang="ja-JP" sz="4000" u="none" strike="noStrike" dirty="0">
                          <a:effectLst/>
                        </a:rPr>
                        <a:t>24.9%</a:t>
                      </a:r>
                      <a:endParaRPr lang="en-US" altLang="ja-JP" sz="4000" b="0" i="0" u="none" strike="noStrike" dirty="0">
                        <a:solidFill>
                          <a:srgbClr val="000000"/>
                        </a:solidFill>
                        <a:effectLst/>
                        <a:latin typeface="游ゴシック"/>
                      </a:endParaRPr>
                    </a:p>
                  </a:txBody>
                  <a:tcPr marL="9525" marR="9525" marT="9525" marB="0" anchor="ctr"/>
                </a:tc>
              </a:tr>
            </a:tbl>
          </a:graphicData>
        </a:graphic>
      </p:graphicFrame>
      <p:sp>
        <p:nvSpPr>
          <p:cNvPr id="6" name="タイトル 1"/>
          <p:cNvSpPr>
            <a:spLocks noGrp="1"/>
          </p:cNvSpPr>
          <p:nvPr>
            <p:ph type="title"/>
          </p:nvPr>
        </p:nvSpPr>
        <p:spPr>
          <a:xfrm>
            <a:off x="838200" y="365126"/>
            <a:ext cx="10515600" cy="702008"/>
          </a:xfrm>
        </p:spPr>
        <p:txBody>
          <a:bodyPr>
            <a:normAutofit/>
          </a:bodyPr>
          <a:lstStyle/>
          <a:p>
            <a:r>
              <a:rPr kumimoji="1" lang="ja-JP" altLang="en-US" b="1" dirty="0" smtClean="0"/>
              <a:t>医療・看護事故が続く大きな原因</a:t>
            </a:r>
            <a:r>
              <a:rPr kumimoji="1" lang="ja-JP" altLang="en-US" sz="3200" b="1" dirty="0" smtClean="0"/>
              <a:t>（年齢別）</a:t>
            </a:r>
            <a:endParaRPr kumimoji="1" lang="ja-JP" altLang="en-US" sz="3200" b="1" dirty="0"/>
          </a:p>
        </p:txBody>
      </p:sp>
    </p:spTree>
    <p:extLst>
      <p:ext uri="{BB962C8B-B14F-4D97-AF65-F5344CB8AC3E}">
        <p14:creationId xmlns:p14="http://schemas.microsoft.com/office/powerpoint/2010/main" val="1039247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6858000"/>
          </a:xfrm>
          <a:solidFill>
            <a:srgbClr val="CCFFFF"/>
          </a:solidFill>
        </p:spPr>
        <p:txBody>
          <a:bodyPr>
            <a:normAutofit/>
          </a:bodyPr>
          <a:lstStyle/>
          <a:p>
            <a:pPr algn="ctr"/>
            <a:r>
              <a:rPr lang="ja-JP" altLang="en-US" sz="12000" b="1" dirty="0" smtClean="0"/>
              <a:t>メンタル不調</a:t>
            </a:r>
            <a:endParaRPr kumimoji="1" lang="ja-JP" altLang="en-US" sz="12000" b="1" dirty="0"/>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Tree>
    <p:extLst>
      <p:ext uri="{BB962C8B-B14F-4D97-AF65-F5344CB8AC3E}">
        <p14:creationId xmlns:p14="http://schemas.microsoft.com/office/powerpoint/2010/main" val="2231824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478465" y="1903228"/>
            <a:ext cx="5563023" cy="2945217"/>
          </a:xfrm>
          <a:prstGeom prst="roundRect">
            <a:avLst/>
          </a:prstGeom>
          <a:solidFill>
            <a:srgbClr val="FFCC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
        <p:nvSpPr>
          <p:cNvPr id="6" name="タイトル 1"/>
          <p:cNvSpPr>
            <a:spLocks noGrp="1"/>
          </p:cNvSpPr>
          <p:nvPr>
            <p:ph type="title"/>
          </p:nvPr>
        </p:nvSpPr>
        <p:spPr>
          <a:xfrm>
            <a:off x="696433" y="312016"/>
            <a:ext cx="10515600" cy="963892"/>
          </a:xfrm>
        </p:spPr>
        <p:txBody>
          <a:bodyPr>
            <a:normAutofit/>
          </a:bodyPr>
          <a:lstStyle/>
          <a:p>
            <a:r>
              <a:rPr lang="ja-JP" altLang="en-US" b="1" dirty="0" smtClean="0"/>
              <a:t>メンタル不調者の「いる」職場　約３割</a:t>
            </a:r>
            <a:endParaRPr kumimoji="1" lang="ja-JP" altLang="en-US" b="1" dirty="0"/>
          </a:p>
        </p:txBody>
      </p:sp>
      <p:graphicFrame>
        <p:nvGraphicFramePr>
          <p:cNvPr id="9" name="グラフ 8"/>
          <p:cNvGraphicFramePr>
            <a:graphicFrameLocks/>
          </p:cNvGraphicFramePr>
          <p:nvPr>
            <p:extLst>
              <p:ext uri="{D42A27DB-BD31-4B8C-83A1-F6EECF244321}">
                <p14:modId xmlns:p14="http://schemas.microsoft.com/office/powerpoint/2010/main" val="324498965"/>
              </p:ext>
            </p:extLst>
          </p:nvPr>
        </p:nvGraphicFramePr>
        <p:xfrm>
          <a:off x="6177518" y="1275909"/>
          <a:ext cx="5329570" cy="4922874"/>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668286" y="1986123"/>
            <a:ext cx="5165230" cy="2862322"/>
          </a:xfrm>
          <a:prstGeom prst="rect">
            <a:avLst/>
          </a:prstGeom>
          <a:noFill/>
          <a:ln w="38100">
            <a:noFill/>
          </a:ln>
        </p:spPr>
        <p:txBody>
          <a:bodyPr wrap="square">
            <a:spAutoFit/>
          </a:bodyPr>
          <a:lstStyle/>
          <a:p>
            <a:r>
              <a:rPr lang="ja-JP" altLang="en-US" sz="3600" dirty="0" smtClean="0"/>
              <a:t>忙しい現場実態の中で、</a:t>
            </a:r>
            <a:r>
              <a:rPr lang="ja-JP" altLang="en-US" sz="3600" dirty="0" smtClean="0">
                <a:solidFill>
                  <a:srgbClr val="FF0000"/>
                </a:solidFill>
              </a:rPr>
              <a:t>周囲を見渡したり、十分な</a:t>
            </a:r>
            <a:r>
              <a:rPr kumimoji="1" lang="ja-JP" altLang="en-US" sz="3600" dirty="0" smtClean="0">
                <a:solidFill>
                  <a:srgbClr val="FF0000"/>
                </a:solidFill>
              </a:rPr>
              <a:t>コミュニケーションをとる余裕さえも奪われている</a:t>
            </a:r>
            <a:r>
              <a:rPr kumimoji="1" lang="ja-JP" altLang="en-US" sz="3600" dirty="0" smtClean="0"/>
              <a:t>可能性がある。</a:t>
            </a:r>
            <a:endParaRPr lang="ja-JP" altLang="en-US" sz="3600" dirty="0"/>
          </a:p>
        </p:txBody>
      </p:sp>
      <p:sp>
        <p:nvSpPr>
          <p:cNvPr id="16" name="円/楕円 15"/>
          <p:cNvSpPr/>
          <p:nvPr/>
        </p:nvSpPr>
        <p:spPr>
          <a:xfrm>
            <a:off x="6666613" y="3032348"/>
            <a:ext cx="1424763" cy="7480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屈折矢印 21"/>
          <p:cNvSpPr/>
          <p:nvPr/>
        </p:nvSpPr>
        <p:spPr>
          <a:xfrm rot="16200000">
            <a:off x="6070159" y="1670347"/>
            <a:ext cx="810143" cy="1913859"/>
          </a:xfrm>
          <a:prstGeom prst="bentUpArrow">
            <a:avLst>
              <a:gd name="adj1" fmla="val 25000"/>
              <a:gd name="adj2" fmla="val 23634"/>
              <a:gd name="adj3" fmla="val 26943"/>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5705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6858000"/>
          </a:xfrm>
          <a:solidFill>
            <a:srgbClr val="CCFFFF"/>
          </a:solidFill>
        </p:spPr>
        <p:txBody>
          <a:bodyPr>
            <a:normAutofit/>
          </a:bodyPr>
          <a:lstStyle/>
          <a:p>
            <a:pPr algn="ctr"/>
            <a:r>
              <a:rPr kumimoji="1" lang="ja-JP" altLang="en-US" sz="12000" b="1" dirty="0" smtClean="0"/>
              <a:t>ハラスメント</a:t>
            </a:r>
            <a:endParaRPr kumimoji="1" lang="ja-JP" altLang="en-US" sz="12000" b="1" dirty="0"/>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Tree>
    <p:extLst>
      <p:ext uri="{BB962C8B-B14F-4D97-AF65-F5344CB8AC3E}">
        <p14:creationId xmlns:p14="http://schemas.microsoft.com/office/powerpoint/2010/main" val="1851888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36354"/>
          </a:xfrm>
        </p:spPr>
        <p:txBody>
          <a:bodyPr/>
          <a:lstStyle/>
          <a:p>
            <a:r>
              <a:rPr kumimoji="1" lang="ja-JP" altLang="en-US" b="1" dirty="0" smtClean="0"/>
              <a:t>セクハラ「ある」約１割</a:t>
            </a:r>
            <a:endParaRPr kumimoji="1" lang="ja-JP" altLang="en-US" b="1" dirty="0"/>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2254289707"/>
              </p:ext>
            </p:extLst>
          </p:nvPr>
        </p:nvGraphicFramePr>
        <p:xfrm>
          <a:off x="668079" y="1456661"/>
          <a:ext cx="4497572" cy="46570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a:graphicFrameLocks/>
          </p:cNvGraphicFramePr>
          <p:nvPr>
            <p:extLst>
              <p:ext uri="{D42A27DB-BD31-4B8C-83A1-F6EECF244321}">
                <p14:modId xmlns:p14="http://schemas.microsoft.com/office/powerpoint/2010/main" val="2038660151"/>
              </p:ext>
            </p:extLst>
          </p:nvPr>
        </p:nvGraphicFramePr>
        <p:xfrm>
          <a:off x="5284381" y="1254591"/>
          <a:ext cx="6411433" cy="21903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p:cNvGraphicFramePr>
            <a:graphicFrameLocks/>
          </p:cNvGraphicFramePr>
          <p:nvPr>
            <p:extLst>
              <p:ext uri="{D42A27DB-BD31-4B8C-83A1-F6EECF244321}">
                <p14:modId xmlns:p14="http://schemas.microsoft.com/office/powerpoint/2010/main" val="3487903228"/>
              </p:ext>
            </p:extLst>
          </p:nvPr>
        </p:nvGraphicFramePr>
        <p:xfrm>
          <a:off x="5422605" y="3530010"/>
          <a:ext cx="6156251"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90328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2898509013"/>
              </p:ext>
            </p:extLst>
          </p:nvPr>
        </p:nvGraphicFramePr>
        <p:xfrm>
          <a:off x="657447" y="1456662"/>
          <a:ext cx="4499344" cy="4603897"/>
        </p:xfrm>
        <a:graphic>
          <a:graphicData uri="http://schemas.openxmlformats.org/drawingml/2006/chart">
            <c:chart xmlns:c="http://schemas.openxmlformats.org/drawingml/2006/chart" xmlns:r="http://schemas.openxmlformats.org/officeDocument/2006/relationships" r:id="rId3"/>
          </a:graphicData>
        </a:graphic>
      </p:graphicFrame>
      <p:sp>
        <p:nvSpPr>
          <p:cNvPr id="8" name="タイトル 1"/>
          <p:cNvSpPr>
            <a:spLocks noGrp="1"/>
          </p:cNvSpPr>
          <p:nvPr>
            <p:ph type="title"/>
          </p:nvPr>
        </p:nvSpPr>
        <p:spPr>
          <a:xfrm>
            <a:off x="838200" y="365126"/>
            <a:ext cx="10515600" cy="836354"/>
          </a:xfrm>
        </p:spPr>
        <p:txBody>
          <a:bodyPr/>
          <a:lstStyle/>
          <a:p>
            <a:r>
              <a:rPr lang="ja-JP" altLang="en-US" b="1" dirty="0" smtClean="0"/>
              <a:t>パ</a:t>
            </a:r>
            <a:r>
              <a:rPr lang="ja-JP" altLang="en-US" b="1" dirty="0"/>
              <a:t>ワ</a:t>
            </a:r>
            <a:r>
              <a:rPr kumimoji="1" lang="ja-JP" altLang="en-US" b="1" dirty="0" smtClean="0"/>
              <a:t>ハラ「ある」約３割</a:t>
            </a:r>
            <a:endParaRPr kumimoji="1" lang="ja-JP" altLang="en-US" b="1" dirty="0"/>
          </a:p>
        </p:txBody>
      </p:sp>
      <p:graphicFrame>
        <p:nvGraphicFramePr>
          <p:cNvPr id="6" name="グラフ 5"/>
          <p:cNvGraphicFramePr>
            <a:graphicFrameLocks/>
          </p:cNvGraphicFramePr>
          <p:nvPr>
            <p:extLst>
              <p:ext uri="{D42A27DB-BD31-4B8C-83A1-F6EECF244321}">
                <p14:modId xmlns:p14="http://schemas.microsoft.com/office/powerpoint/2010/main" val="2190065148"/>
              </p:ext>
            </p:extLst>
          </p:nvPr>
        </p:nvGraphicFramePr>
        <p:xfrm>
          <a:off x="5263116" y="1201480"/>
          <a:ext cx="6379535" cy="21690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p:cNvGraphicFramePr>
            <a:graphicFrameLocks/>
          </p:cNvGraphicFramePr>
          <p:nvPr>
            <p:extLst>
              <p:ext uri="{D42A27DB-BD31-4B8C-83A1-F6EECF244321}">
                <p14:modId xmlns:p14="http://schemas.microsoft.com/office/powerpoint/2010/main" val="3419975581"/>
              </p:ext>
            </p:extLst>
          </p:nvPr>
        </p:nvGraphicFramePr>
        <p:xfrm>
          <a:off x="5348178" y="3476793"/>
          <a:ext cx="6111892"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185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6858000"/>
          </a:xfrm>
          <a:solidFill>
            <a:srgbClr val="CCFFFF"/>
          </a:solidFill>
        </p:spPr>
        <p:txBody>
          <a:bodyPr>
            <a:normAutofit/>
          </a:bodyPr>
          <a:lstStyle/>
          <a:p>
            <a:pPr algn="ctr">
              <a:lnSpc>
                <a:spcPct val="100000"/>
              </a:lnSpc>
            </a:pPr>
            <a:r>
              <a:rPr kumimoji="1" lang="ja-JP" altLang="en-US" sz="10000" b="1" dirty="0" smtClean="0">
                <a:latin typeface="+mj-ea"/>
              </a:rPr>
              <a:t>人手不足による</a:t>
            </a:r>
            <a:r>
              <a:rPr kumimoji="1" lang="en-US" altLang="ja-JP" sz="10000" b="1" dirty="0" smtClean="0">
                <a:latin typeface="+mj-ea"/>
              </a:rPr>
              <a:t/>
            </a:r>
            <a:br>
              <a:rPr kumimoji="1" lang="en-US" altLang="ja-JP" sz="10000" b="1" dirty="0" smtClean="0">
                <a:latin typeface="+mj-ea"/>
              </a:rPr>
            </a:br>
            <a:r>
              <a:rPr kumimoji="1" lang="ja-JP" altLang="en-US" sz="12000" b="1" dirty="0" smtClean="0">
                <a:solidFill>
                  <a:srgbClr val="FF0000"/>
                </a:solidFill>
                <a:latin typeface="+mj-ea"/>
              </a:rPr>
              <a:t>過重労働</a:t>
            </a:r>
            <a:endParaRPr kumimoji="1" lang="ja-JP" altLang="en-US" sz="12000" b="1" dirty="0">
              <a:solidFill>
                <a:srgbClr val="FF0000"/>
              </a:solidFill>
              <a:latin typeface="+mj-ea"/>
            </a:endParaRPr>
          </a:p>
        </p:txBody>
      </p:sp>
      <p:sp>
        <p:nvSpPr>
          <p:cNvPr id="3" name="平行四辺形 2"/>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Tree>
    <p:extLst>
      <p:ext uri="{BB962C8B-B14F-4D97-AF65-F5344CB8AC3E}">
        <p14:creationId xmlns:p14="http://schemas.microsoft.com/office/powerpoint/2010/main" val="34641688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25302" y="4827223"/>
            <a:ext cx="11504429" cy="1605475"/>
          </a:xfrm>
          <a:prstGeom prst="roundRect">
            <a:avLst/>
          </a:prstGeom>
          <a:solidFill>
            <a:srgbClr val="FFCCCC"/>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平行四辺形 3"/>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
        <p:nvSpPr>
          <p:cNvPr id="6" name="タイトル 1"/>
          <p:cNvSpPr>
            <a:spLocks noGrp="1"/>
          </p:cNvSpPr>
          <p:nvPr>
            <p:ph type="title"/>
          </p:nvPr>
        </p:nvSpPr>
        <p:spPr>
          <a:xfrm>
            <a:off x="838200" y="365126"/>
            <a:ext cx="10515600" cy="836354"/>
          </a:xfrm>
        </p:spPr>
        <p:txBody>
          <a:bodyPr/>
          <a:lstStyle/>
          <a:p>
            <a:r>
              <a:rPr lang="ja-JP" altLang="en-US" b="1" dirty="0"/>
              <a:t>マタ</a:t>
            </a:r>
            <a:r>
              <a:rPr kumimoji="1" lang="ja-JP" altLang="en-US" b="1" dirty="0" smtClean="0"/>
              <a:t>ハラ「ある」約１割</a:t>
            </a:r>
            <a:endParaRPr kumimoji="1" lang="ja-JP" altLang="en-US" b="1" dirty="0"/>
          </a:p>
        </p:txBody>
      </p:sp>
      <p:graphicFrame>
        <p:nvGraphicFramePr>
          <p:cNvPr id="5" name="グラフ 4"/>
          <p:cNvGraphicFramePr>
            <a:graphicFrameLocks/>
          </p:cNvGraphicFramePr>
          <p:nvPr>
            <p:extLst>
              <p:ext uri="{D42A27DB-BD31-4B8C-83A1-F6EECF244321}">
                <p14:modId xmlns:p14="http://schemas.microsoft.com/office/powerpoint/2010/main" val="1989080177"/>
              </p:ext>
            </p:extLst>
          </p:nvPr>
        </p:nvGraphicFramePr>
        <p:xfrm>
          <a:off x="678711" y="1307802"/>
          <a:ext cx="4276061" cy="3413101"/>
        </p:xfrm>
        <a:graphic>
          <a:graphicData uri="http://schemas.openxmlformats.org/drawingml/2006/chart">
            <c:chart xmlns:c="http://schemas.openxmlformats.org/drawingml/2006/chart" xmlns:r="http://schemas.openxmlformats.org/officeDocument/2006/relationships" r:id="rId3"/>
          </a:graphicData>
        </a:graphic>
      </p:graphicFrame>
      <p:sp>
        <p:nvSpPr>
          <p:cNvPr id="7" name="円/楕円 6"/>
          <p:cNvSpPr/>
          <p:nvPr/>
        </p:nvSpPr>
        <p:spPr>
          <a:xfrm>
            <a:off x="3146353" y="1520454"/>
            <a:ext cx="936550" cy="680485"/>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aphicFrame>
        <p:nvGraphicFramePr>
          <p:cNvPr id="8" name="グラフ 7">
            <a:extLst>
              <a:ext uri="{FF2B5EF4-FFF2-40B4-BE49-F238E27FC236}">
                <a16:creationId xmlns:lc="http://schemas.openxmlformats.org/drawingml/2006/lockedCanvas" xmlns="" xmlns:a16="http://schemas.microsoft.com/office/drawing/2014/main" xmlns:xdr="http://schemas.openxmlformats.org/drawingml/2006/spreadsheetDrawing" id="{4F96DD23-307B-4552-BDA2-455FF97F85FA}"/>
              </a:ext>
            </a:extLst>
          </p:cNvPr>
          <p:cNvGraphicFramePr>
            <a:graphicFrameLocks/>
          </p:cNvGraphicFramePr>
          <p:nvPr>
            <p:extLst>
              <p:ext uri="{D42A27DB-BD31-4B8C-83A1-F6EECF244321}">
                <p14:modId xmlns:p14="http://schemas.microsoft.com/office/powerpoint/2010/main" val="3928338622"/>
              </p:ext>
            </p:extLst>
          </p:nvPr>
        </p:nvGraphicFramePr>
        <p:xfrm>
          <a:off x="5139328" y="1329067"/>
          <a:ext cx="6545854" cy="3370569"/>
        </p:xfrm>
        <a:graphic>
          <a:graphicData uri="http://schemas.openxmlformats.org/drawingml/2006/chart">
            <c:chart xmlns:c="http://schemas.openxmlformats.org/drawingml/2006/chart" xmlns:r="http://schemas.openxmlformats.org/officeDocument/2006/relationships" r:id="rId4"/>
          </a:graphicData>
        </a:graphic>
      </p:graphicFrame>
      <p:sp>
        <p:nvSpPr>
          <p:cNvPr id="9" name="正方形/長方形 8"/>
          <p:cNvSpPr/>
          <p:nvPr/>
        </p:nvSpPr>
        <p:spPr>
          <a:xfrm>
            <a:off x="425302" y="4931853"/>
            <a:ext cx="11525692" cy="1415772"/>
          </a:xfrm>
          <a:prstGeom prst="rect">
            <a:avLst/>
          </a:prstGeom>
          <a:noFill/>
          <a:ln w="28575">
            <a:noFill/>
            <a:prstDash val="sysDash"/>
          </a:ln>
        </p:spPr>
        <p:txBody>
          <a:bodyPr wrap="square">
            <a:spAutoFit/>
          </a:bodyPr>
          <a:lstStyle/>
          <a:p>
            <a:r>
              <a:rPr lang="en-US" altLang="ja-JP" sz="2400" b="1" dirty="0" smtClean="0"/>
              <a:t>―</a:t>
            </a:r>
            <a:r>
              <a:rPr lang="ja-JP" altLang="en-US" sz="2400" b="1" dirty="0" smtClean="0"/>
              <a:t>マタハラの具体的内容</a:t>
            </a:r>
            <a:r>
              <a:rPr lang="en-US" altLang="ja-JP" sz="2400" b="1" dirty="0" smtClean="0"/>
              <a:t>―</a:t>
            </a:r>
          </a:p>
          <a:p>
            <a:r>
              <a:rPr lang="ja-JP" altLang="en-US" sz="3100" dirty="0" smtClean="0"/>
              <a:t>・「貴方が妊娠したことで周りに迷惑がかかる」「戦力外」と言われた。</a:t>
            </a:r>
            <a:endParaRPr lang="en-US" altLang="ja-JP" sz="3100" dirty="0" smtClean="0"/>
          </a:p>
          <a:p>
            <a:r>
              <a:rPr lang="ja-JP" altLang="en-US" sz="3100" dirty="0" smtClean="0"/>
              <a:t>・体調が悪くても休めず、結果、流産した。</a:t>
            </a:r>
            <a:endParaRPr lang="ja-JP" altLang="en-US" sz="3100" dirty="0"/>
          </a:p>
        </p:txBody>
      </p:sp>
    </p:spTree>
    <p:extLst>
      <p:ext uri="{BB962C8B-B14F-4D97-AF65-F5344CB8AC3E}">
        <p14:creationId xmlns:p14="http://schemas.microsoft.com/office/powerpoint/2010/main" val="324107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1999" cy="6858000"/>
          </a:xfrm>
          <a:solidFill>
            <a:srgbClr val="CCFFFF"/>
          </a:solidFill>
        </p:spPr>
        <p:txBody>
          <a:bodyPr>
            <a:normAutofit/>
          </a:bodyPr>
          <a:lstStyle/>
          <a:p>
            <a:pPr algn="ctr">
              <a:lnSpc>
                <a:spcPct val="100000"/>
              </a:lnSpc>
            </a:pPr>
            <a:r>
              <a:rPr kumimoji="1" lang="ja-JP" altLang="en-US" sz="9600" b="1" dirty="0" smtClean="0">
                <a:latin typeface="+mj-ea"/>
              </a:rPr>
              <a:t>まとめ</a:t>
            </a:r>
            <a:endParaRPr kumimoji="1" lang="ja-JP" altLang="en-US" sz="9600" b="1" dirty="0">
              <a:latin typeface="+mj-ea"/>
            </a:endParaRPr>
          </a:p>
        </p:txBody>
      </p:sp>
    </p:spTree>
    <p:extLst>
      <p:ext uri="{BB962C8B-B14F-4D97-AF65-F5344CB8AC3E}">
        <p14:creationId xmlns:p14="http://schemas.microsoft.com/office/powerpoint/2010/main" val="3419607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ローチャート: 結合子 6"/>
          <p:cNvSpPr/>
          <p:nvPr/>
        </p:nvSpPr>
        <p:spPr>
          <a:xfrm>
            <a:off x="486403" y="3687830"/>
            <a:ext cx="7692362" cy="2500319"/>
          </a:xfrm>
          <a:prstGeom prst="flowChartConnector">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42259" y="549593"/>
            <a:ext cx="11003756" cy="1446550"/>
          </a:xfrm>
          <a:prstGeom prst="rect">
            <a:avLst/>
          </a:prstGeom>
        </p:spPr>
        <p:txBody>
          <a:bodyPr wrap="square">
            <a:spAutoFit/>
          </a:bodyPr>
          <a:lstStyle/>
          <a:p>
            <a:r>
              <a:rPr kumimoji="1" lang="ja-JP" altLang="en-US" sz="4400" dirty="0" smtClean="0">
                <a:latin typeface="+mn-ea"/>
              </a:rPr>
              <a:t>◆看護</a:t>
            </a:r>
            <a:r>
              <a:rPr kumimoji="1" lang="ja-JP" altLang="en-US" sz="4400" dirty="0">
                <a:latin typeface="+mn-ea"/>
              </a:rPr>
              <a:t>職場の人手不足と過重</a:t>
            </a:r>
            <a:r>
              <a:rPr kumimoji="1" lang="ja-JP" altLang="en-US" sz="4400" dirty="0" smtClean="0">
                <a:latin typeface="+mn-ea"/>
              </a:rPr>
              <a:t>負担は依然</a:t>
            </a:r>
            <a:endParaRPr kumimoji="1" lang="en-US" altLang="ja-JP" sz="4400" dirty="0" smtClean="0">
              <a:latin typeface="+mn-ea"/>
            </a:endParaRPr>
          </a:p>
          <a:p>
            <a:r>
              <a:rPr kumimoji="1" lang="ja-JP" altLang="en-US" sz="4400" dirty="0">
                <a:latin typeface="+mn-ea"/>
              </a:rPr>
              <a:t>　 </a:t>
            </a:r>
            <a:r>
              <a:rPr kumimoji="1" lang="ja-JP" altLang="en-US" sz="4400" dirty="0" smtClean="0">
                <a:latin typeface="+mn-ea"/>
              </a:rPr>
              <a:t>深刻</a:t>
            </a:r>
            <a:r>
              <a:rPr kumimoji="1" lang="ja-JP" altLang="en-US" sz="4400" dirty="0">
                <a:latin typeface="+mn-ea"/>
              </a:rPr>
              <a:t>であり、過酷な実態が明らかに</a:t>
            </a:r>
            <a:r>
              <a:rPr kumimoji="1" lang="ja-JP" altLang="en-US" sz="4400" dirty="0" smtClean="0">
                <a:latin typeface="+mn-ea"/>
              </a:rPr>
              <a:t>なった。</a:t>
            </a:r>
            <a:endParaRPr kumimoji="1" lang="en-US" altLang="ja-JP" sz="4400" dirty="0">
              <a:latin typeface="+mn-ea"/>
            </a:endParaRPr>
          </a:p>
        </p:txBody>
      </p:sp>
      <p:sp>
        <p:nvSpPr>
          <p:cNvPr id="4" name="正方形/長方形 3"/>
          <p:cNvSpPr/>
          <p:nvPr/>
        </p:nvSpPr>
        <p:spPr>
          <a:xfrm>
            <a:off x="542258" y="2057748"/>
            <a:ext cx="11100393" cy="1446550"/>
          </a:xfrm>
          <a:prstGeom prst="rect">
            <a:avLst/>
          </a:prstGeom>
        </p:spPr>
        <p:txBody>
          <a:bodyPr wrap="square">
            <a:spAutoFit/>
          </a:bodyPr>
          <a:lstStyle/>
          <a:p>
            <a:r>
              <a:rPr kumimoji="1" lang="ja-JP" altLang="en-US" sz="4400" dirty="0" smtClean="0">
                <a:latin typeface="+mn-ea"/>
              </a:rPr>
              <a:t>◆政府の改善策の効果がうすく、現場実態の</a:t>
            </a:r>
            <a:r>
              <a:rPr kumimoji="1" lang="en-US" altLang="ja-JP" sz="4400" dirty="0" smtClean="0">
                <a:latin typeface="+mn-ea"/>
              </a:rPr>
              <a:t/>
            </a:r>
            <a:br>
              <a:rPr kumimoji="1" lang="en-US" altLang="ja-JP" sz="4400" dirty="0" smtClean="0">
                <a:latin typeface="+mn-ea"/>
              </a:rPr>
            </a:br>
            <a:r>
              <a:rPr kumimoji="1" lang="ja-JP" altLang="en-US" sz="4400" dirty="0" smtClean="0">
                <a:latin typeface="+mn-ea"/>
              </a:rPr>
              <a:t>　 改善には至っていない。</a:t>
            </a:r>
            <a:endParaRPr kumimoji="1" lang="ja-JP" altLang="en-US" sz="4400" dirty="0">
              <a:latin typeface="+mn-ea"/>
            </a:endParaRPr>
          </a:p>
        </p:txBody>
      </p:sp>
      <p:sp>
        <p:nvSpPr>
          <p:cNvPr id="2" name="正方形/長方形 1"/>
          <p:cNvSpPr/>
          <p:nvPr/>
        </p:nvSpPr>
        <p:spPr>
          <a:xfrm>
            <a:off x="1129845" y="4091603"/>
            <a:ext cx="6741043" cy="1692771"/>
          </a:xfrm>
          <a:prstGeom prst="rect">
            <a:avLst/>
          </a:prstGeom>
        </p:spPr>
        <p:txBody>
          <a:bodyPr wrap="square">
            <a:spAutoFit/>
          </a:bodyPr>
          <a:lstStyle/>
          <a:p>
            <a:r>
              <a:rPr kumimoji="1" lang="ja-JP" altLang="en-US" sz="500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やはり労働環境改善の</a:t>
            </a:r>
            <a:endParaRPr kumimoji="1" lang="en-US" altLang="ja-JP" sz="500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endParaRPr>
          </a:p>
          <a:p>
            <a:r>
              <a:rPr kumimoji="1" lang="ja-JP" altLang="en-US" sz="500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ための法的規制が必要</a:t>
            </a:r>
            <a:endParaRPr kumimoji="1" lang="ja-JP" altLang="en-US" sz="50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4060" y="4177248"/>
            <a:ext cx="2221955" cy="2150163"/>
          </a:xfrm>
          <a:prstGeom prst="rect">
            <a:avLst/>
          </a:prstGeom>
        </p:spPr>
      </p:pic>
      <p:sp>
        <p:nvSpPr>
          <p:cNvPr id="5" name="フローチャート: 結合子 4"/>
          <p:cNvSpPr/>
          <p:nvPr/>
        </p:nvSpPr>
        <p:spPr>
          <a:xfrm>
            <a:off x="8772303" y="5079006"/>
            <a:ext cx="218588" cy="258536"/>
          </a:xfrm>
          <a:prstGeom prst="flowChartConnector">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ローチャート: 結合子 5"/>
          <p:cNvSpPr/>
          <p:nvPr/>
        </p:nvSpPr>
        <p:spPr>
          <a:xfrm>
            <a:off x="9116857" y="5174700"/>
            <a:ext cx="134403" cy="162842"/>
          </a:xfrm>
          <a:prstGeom prst="flowChartConnector">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結合子 8"/>
          <p:cNvSpPr/>
          <p:nvPr/>
        </p:nvSpPr>
        <p:spPr>
          <a:xfrm>
            <a:off x="8336214" y="4853289"/>
            <a:ext cx="321508" cy="354985"/>
          </a:xfrm>
          <a:prstGeom prst="flowChartConnector">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2494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形吹き出し 6"/>
          <p:cNvSpPr/>
          <p:nvPr/>
        </p:nvSpPr>
        <p:spPr>
          <a:xfrm>
            <a:off x="861238" y="4249352"/>
            <a:ext cx="3905900" cy="1546279"/>
          </a:xfrm>
          <a:prstGeom prst="wedgeEllipseCallout">
            <a:avLst>
              <a:gd name="adj1" fmla="val 57837"/>
              <a:gd name="adj2" fmla="val -8843"/>
            </a:avLst>
          </a:prstGeom>
          <a:solidFill>
            <a:srgbClr val="FFFF66"/>
          </a:solidFill>
          <a:ln w="190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形吹き出し 7"/>
          <p:cNvSpPr/>
          <p:nvPr/>
        </p:nvSpPr>
        <p:spPr>
          <a:xfrm>
            <a:off x="6970091" y="4407482"/>
            <a:ext cx="3774620" cy="1826942"/>
          </a:xfrm>
          <a:prstGeom prst="wedgeEllipseCallout">
            <a:avLst>
              <a:gd name="adj1" fmla="val -60224"/>
              <a:gd name="adj2" fmla="val -12551"/>
            </a:avLst>
          </a:prstGeom>
          <a:solidFill>
            <a:srgbClr val="FFFF66"/>
          </a:solidFill>
          <a:ln w="190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861237" y="632064"/>
            <a:ext cx="10419907" cy="3416320"/>
          </a:xfrm>
          <a:prstGeom prst="rect">
            <a:avLst/>
          </a:prstGeom>
        </p:spPr>
        <p:txBody>
          <a:bodyPr wrap="square">
            <a:spAutoFit/>
          </a:bodyPr>
          <a:lstStyle/>
          <a:p>
            <a:r>
              <a:rPr kumimoji="1" lang="ja-JP" altLang="en-US" sz="7200" dirty="0" smtClean="0">
                <a:latin typeface="+mn-ea"/>
              </a:rPr>
              <a:t>この</a:t>
            </a:r>
            <a:r>
              <a:rPr kumimoji="1" lang="ja-JP" altLang="en-US" sz="7200" dirty="0">
                <a:latin typeface="+mn-ea"/>
              </a:rPr>
              <a:t>ままでは</a:t>
            </a:r>
            <a:r>
              <a:rPr kumimoji="1" lang="ja-JP" altLang="en-US" sz="7200" dirty="0" smtClean="0">
                <a:latin typeface="+mn-ea"/>
              </a:rPr>
              <a:t>、</a:t>
            </a:r>
            <a:endParaRPr kumimoji="1" lang="en-US" altLang="ja-JP" sz="7200" dirty="0" smtClean="0">
              <a:latin typeface="+mn-ea"/>
            </a:endParaRPr>
          </a:p>
          <a:p>
            <a:r>
              <a:rPr kumimoji="1" lang="ja-JP" altLang="en-US" sz="7200" b="1" dirty="0" smtClean="0">
                <a:solidFill>
                  <a:srgbClr val="0070C0"/>
                </a:solidFill>
                <a:latin typeface="+mn-ea"/>
              </a:rPr>
              <a:t>安全</a:t>
            </a:r>
            <a:r>
              <a:rPr kumimoji="1" lang="ja-JP" altLang="en-US" sz="7200" b="1" dirty="0">
                <a:solidFill>
                  <a:srgbClr val="0070C0"/>
                </a:solidFill>
                <a:latin typeface="+mn-ea"/>
              </a:rPr>
              <a:t>・安心</a:t>
            </a:r>
            <a:r>
              <a:rPr kumimoji="1" lang="ja-JP" altLang="en-US" sz="7200" dirty="0">
                <a:latin typeface="+mn-ea"/>
              </a:rPr>
              <a:t>な</a:t>
            </a:r>
            <a:r>
              <a:rPr kumimoji="1" lang="ja-JP" altLang="en-US" sz="7200" b="1" dirty="0">
                <a:solidFill>
                  <a:srgbClr val="FF0000"/>
                </a:solidFill>
                <a:latin typeface="+mn-ea"/>
              </a:rPr>
              <a:t>医療・看護</a:t>
            </a:r>
            <a:r>
              <a:rPr kumimoji="1" lang="ja-JP" altLang="en-US" sz="7200" dirty="0">
                <a:latin typeface="+mn-ea"/>
              </a:rPr>
              <a:t>の提供が</a:t>
            </a:r>
            <a:r>
              <a:rPr kumimoji="1" lang="ja-JP" altLang="en-US" sz="7200" dirty="0" smtClean="0">
                <a:latin typeface="+mn-ea"/>
              </a:rPr>
              <a:t>危ぶまれる</a:t>
            </a:r>
            <a:r>
              <a:rPr kumimoji="1" lang="ja-JP" altLang="en-US" sz="7200" dirty="0">
                <a:latin typeface="+mn-ea"/>
              </a:rPr>
              <a:t>事態</a:t>
            </a:r>
            <a:r>
              <a:rPr kumimoji="1" lang="ja-JP" altLang="en-US" sz="7200" dirty="0" smtClean="0">
                <a:latin typeface="+mn-ea"/>
              </a:rPr>
              <a:t>。</a:t>
            </a:r>
            <a:endParaRPr kumimoji="1" lang="ja-JP" altLang="en-US" sz="7200" dirty="0">
              <a:latin typeface="+mn-ea"/>
            </a:endParaRPr>
          </a:p>
        </p:txBody>
      </p:sp>
      <p:sp>
        <p:nvSpPr>
          <p:cNvPr id="5" name="正方形/長方形 4"/>
          <p:cNvSpPr/>
          <p:nvPr/>
        </p:nvSpPr>
        <p:spPr>
          <a:xfrm>
            <a:off x="1008245" y="4613067"/>
            <a:ext cx="3611886" cy="707886"/>
          </a:xfrm>
          <a:prstGeom prst="rect">
            <a:avLst/>
          </a:prstGeom>
        </p:spPr>
        <p:txBody>
          <a:bodyPr wrap="none">
            <a:spAutoFit/>
          </a:bodyPr>
          <a:lstStyle/>
          <a:p>
            <a:r>
              <a:rPr kumimoji="1" lang="ja-JP" altLang="en-US" sz="4000" dirty="0" smtClean="0">
                <a:latin typeface="HGP創英角ﾎﾟｯﾌﾟ体" panose="040B0A00000000000000" pitchFamily="50" charset="-128"/>
                <a:ea typeface="HGP創英角ﾎﾟｯﾌﾟ体" panose="040B0A00000000000000" pitchFamily="50" charset="-128"/>
              </a:rPr>
              <a:t>声をあげよう</a:t>
            </a:r>
            <a:r>
              <a:rPr kumimoji="1" lang="en-US" altLang="ja-JP" sz="4000" dirty="0" smtClean="0">
                <a:latin typeface="HGP創英角ﾎﾟｯﾌﾟ体" panose="040B0A00000000000000" pitchFamily="50" charset="-128"/>
                <a:ea typeface="HGP創英角ﾎﾟｯﾌﾟ体" panose="040B0A00000000000000" pitchFamily="50" charset="-128"/>
              </a:rPr>
              <a:t>!!!</a:t>
            </a:r>
            <a:endParaRPr kumimoji="1" lang="ja-JP" altLang="en-US" sz="4000" dirty="0">
              <a:latin typeface="HGP創英角ﾎﾟｯﾌﾟ体" panose="040B0A00000000000000" pitchFamily="50" charset="-128"/>
              <a:ea typeface="HGP創英角ﾎﾟｯﾌﾟ体" panose="040B0A00000000000000" pitchFamily="50" charset="-128"/>
            </a:endParaRPr>
          </a:p>
        </p:txBody>
      </p:sp>
      <p:sp>
        <p:nvSpPr>
          <p:cNvPr id="6" name="正方形/長方形 5"/>
          <p:cNvSpPr/>
          <p:nvPr/>
        </p:nvSpPr>
        <p:spPr>
          <a:xfrm>
            <a:off x="7462015" y="4613067"/>
            <a:ext cx="3282696" cy="1323439"/>
          </a:xfrm>
          <a:prstGeom prst="rect">
            <a:avLst/>
          </a:prstGeom>
        </p:spPr>
        <p:txBody>
          <a:bodyPr wrap="square">
            <a:spAutoFit/>
          </a:bodyPr>
          <a:lstStyle/>
          <a:p>
            <a:r>
              <a:rPr kumimoji="1" lang="ja-JP" altLang="en-US" sz="4000" dirty="0">
                <a:latin typeface="HGP創英角ﾎﾟｯﾌﾟ体" panose="040B0A00000000000000" pitchFamily="50" charset="-128"/>
                <a:ea typeface="HGP創英角ﾎﾟｯﾌﾟ体" panose="040B0A00000000000000" pitchFamily="50" charset="-128"/>
              </a:rPr>
              <a:t>署名</a:t>
            </a:r>
            <a:r>
              <a:rPr kumimoji="1" lang="ja-JP" altLang="en-US" sz="4000" dirty="0" smtClean="0">
                <a:latin typeface="HGP創英角ﾎﾟｯﾌﾟ体" panose="040B0A00000000000000" pitchFamily="50" charset="-128"/>
                <a:ea typeface="HGP創英角ﾎﾟｯﾌﾟ体" panose="040B0A00000000000000" pitchFamily="50" charset="-128"/>
              </a:rPr>
              <a:t>に</a:t>
            </a:r>
            <a:endParaRPr kumimoji="1" lang="en-US" altLang="ja-JP" sz="4000" dirty="0" smtClean="0">
              <a:latin typeface="HGP創英角ﾎﾟｯﾌﾟ体" panose="040B0A00000000000000" pitchFamily="50" charset="-128"/>
              <a:ea typeface="HGP創英角ﾎﾟｯﾌﾟ体" panose="040B0A00000000000000" pitchFamily="50" charset="-128"/>
            </a:endParaRPr>
          </a:p>
          <a:p>
            <a:r>
              <a:rPr kumimoji="1" lang="ja-JP" altLang="en-US" sz="4000" dirty="0" smtClean="0">
                <a:latin typeface="HGP創英角ﾎﾟｯﾌﾟ体" panose="040B0A00000000000000" pitchFamily="50" charset="-128"/>
                <a:ea typeface="HGP創英角ﾎﾟｯﾌﾟ体" panose="040B0A00000000000000" pitchFamily="50" charset="-128"/>
              </a:rPr>
              <a:t>取り組もう</a:t>
            </a:r>
            <a:r>
              <a:rPr kumimoji="1" lang="en-US" altLang="ja-JP" sz="4000" dirty="0" smtClean="0">
                <a:latin typeface="HGP創英角ﾎﾟｯﾌﾟ体" panose="040B0A00000000000000" pitchFamily="50" charset="-128"/>
                <a:ea typeface="HGP創英角ﾎﾟｯﾌﾟ体" panose="040B0A00000000000000" pitchFamily="50" charset="-128"/>
              </a:rPr>
              <a:t>!!</a:t>
            </a:r>
            <a:r>
              <a:rPr kumimoji="1" lang="en-US" altLang="ja-JP" sz="4000" dirty="0">
                <a:latin typeface="HGP創英角ﾎﾟｯﾌﾟ体" panose="040B0A00000000000000" pitchFamily="50" charset="-128"/>
                <a:ea typeface="HGP創英角ﾎﾟｯﾌﾟ体" panose="040B0A00000000000000" pitchFamily="50" charset="-128"/>
              </a:rPr>
              <a:t>!</a:t>
            </a:r>
            <a:endParaRPr kumimoji="1" lang="ja-JP" altLang="en-US" sz="4000" dirty="0">
              <a:latin typeface="HGP創英角ﾎﾟｯﾌﾟ体" panose="040B0A00000000000000" pitchFamily="50" charset="-128"/>
              <a:ea typeface="HGP創英角ﾎﾟｯﾌﾟ体" panose="040B0A00000000000000"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462" y="3956337"/>
            <a:ext cx="1378268" cy="2637185"/>
          </a:xfrm>
          <a:prstGeom prst="rect">
            <a:avLst/>
          </a:prstGeom>
        </p:spPr>
      </p:pic>
    </p:spTree>
    <p:extLst>
      <p:ext uri="{BB962C8B-B14F-4D97-AF65-F5344CB8AC3E}">
        <p14:creationId xmlns:p14="http://schemas.microsoft.com/office/powerpoint/2010/main" val="1109361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90991" y="484717"/>
            <a:ext cx="11059633" cy="1142064"/>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90992" y="893305"/>
            <a:ext cx="11059633" cy="836132"/>
          </a:xfrm>
        </p:spPr>
        <p:txBody>
          <a:bodyPr>
            <a:noAutofit/>
          </a:bodyPr>
          <a:lstStyle/>
          <a:p>
            <a:r>
              <a:rPr kumimoji="1" lang="ja-JP" altLang="en-US" b="1" dirty="0" smtClean="0"/>
              <a:t>めざすべき看護体制の提言（病棟・一部抜粋）</a:t>
            </a:r>
            <a:endParaRPr kumimoji="1" lang="ja-JP" altLang="en-US" b="1" dirty="0"/>
          </a:p>
        </p:txBody>
      </p:sp>
      <p:sp>
        <p:nvSpPr>
          <p:cNvPr id="3" name="コンテンツ プレースホルダー 2"/>
          <p:cNvSpPr>
            <a:spLocks noGrp="1"/>
          </p:cNvSpPr>
          <p:nvPr>
            <p:ph idx="1"/>
          </p:nvPr>
        </p:nvSpPr>
        <p:spPr>
          <a:xfrm>
            <a:off x="590991" y="1815968"/>
            <a:ext cx="11099127" cy="3263751"/>
          </a:xfrm>
        </p:spPr>
        <p:txBody>
          <a:bodyPr>
            <a:noAutofit/>
          </a:bodyPr>
          <a:lstStyle/>
          <a:p>
            <a:pPr marL="0" indent="0">
              <a:buNone/>
            </a:pPr>
            <a:r>
              <a:rPr lang="ja-JP" altLang="en-US" sz="3800" dirty="0" smtClean="0"/>
              <a:t>◆</a:t>
            </a:r>
            <a:r>
              <a:rPr kumimoji="1" lang="en-US" altLang="ja-JP" sz="3800" dirty="0" smtClean="0"/>
              <a:t>2007</a:t>
            </a:r>
            <a:r>
              <a:rPr kumimoji="1" lang="ja-JP" altLang="en-US" sz="3800" dirty="0" smtClean="0"/>
              <a:t>年の国会請願採択「日勤は患者４人に看護師　</a:t>
            </a:r>
            <a:r>
              <a:rPr kumimoji="1" lang="en-US" altLang="ja-JP" sz="3800" dirty="0" smtClean="0"/>
              <a:t/>
            </a:r>
            <a:br>
              <a:rPr kumimoji="1" lang="en-US" altLang="ja-JP" sz="3800" dirty="0" smtClean="0"/>
            </a:br>
            <a:r>
              <a:rPr kumimoji="1" lang="ja-JP" altLang="en-US" sz="3800" dirty="0" smtClean="0"/>
              <a:t>　 １人</a:t>
            </a:r>
            <a:r>
              <a:rPr lang="ja-JP" altLang="en-US" sz="3800" dirty="0"/>
              <a:t>、</a:t>
            </a:r>
            <a:r>
              <a:rPr kumimoji="1" lang="ja-JP" altLang="en-US" sz="3800" dirty="0" smtClean="0"/>
              <a:t>夜勤は患者</a:t>
            </a:r>
            <a:r>
              <a:rPr lang="en-US" altLang="ja-JP" sz="3800" dirty="0" smtClean="0"/>
              <a:t>1</a:t>
            </a:r>
            <a:r>
              <a:rPr lang="en-US" altLang="ja-JP" sz="3800" dirty="0"/>
              <a:t>0</a:t>
            </a:r>
            <a:r>
              <a:rPr kumimoji="1" lang="ja-JP" altLang="en-US" sz="3800" dirty="0" smtClean="0"/>
              <a:t>人に看護師１人以上」を基本と</a:t>
            </a:r>
            <a:r>
              <a:rPr kumimoji="1" lang="en-US" altLang="ja-JP" sz="3800" dirty="0" smtClean="0"/>
              <a:t/>
            </a:r>
            <a:br>
              <a:rPr kumimoji="1" lang="en-US" altLang="ja-JP" sz="3800" dirty="0" smtClean="0"/>
            </a:br>
            <a:r>
              <a:rPr kumimoji="1" lang="ja-JP" altLang="en-US" sz="3800" dirty="0" smtClean="0"/>
              <a:t>　 する。</a:t>
            </a:r>
            <a:endParaRPr kumimoji="1" lang="en-US" altLang="ja-JP" sz="3800" dirty="0" smtClean="0"/>
          </a:p>
          <a:p>
            <a:pPr marL="0" indent="0">
              <a:buNone/>
            </a:pPr>
            <a:r>
              <a:rPr lang="ja-JP" altLang="en-US" sz="3800" dirty="0" smtClean="0"/>
              <a:t>◆８時間労働で生体リズムに合った正循環勤務とする</a:t>
            </a:r>
            <a:r>
              <a:rPr lang="en-US" altLang="ja-JP" sz="3800" dirty="0" smtClean="0"/>
              <a:t/>
            </a:r>
            <a:br>
              <a:rPr lang="en-US" altLang="ja-JP" sz="3800" dirty="0" smtClean="0"/>
            </a:br>
            <a:r>
              <a:rPr lang="ja-JP" altLang="en-US" sz="3800" dirty="0" smtClean="0"/>
              <a:t>　 ため、「夜勤のための勤務免除」を設け、週</a:t>
            </a:r>
            <a:r>
              <a:rPr lang="en-US" altLang="ja-JP" sz="3800" dirty="0" smtClean="0"/>
              <a:t>32</a:t>
            </a:r>
            <a:r>
              <a:rPr lang="ja-JP" altLang="en-US" sz="3800" dirty="0" smtClean="0"/>
              <a:t>時間</a:t>
            </a:r>
            <a:r>
              <a:rPr lang="en-US" altLang="ja-JP" sz="3800" dirty="0" smtClean="0"/>
              <a:t/>
            </a:r>
            <a:br>
              <a:rPr lang="en-US" altLang="ja-JP" sz="3800" dirty="0" smtClean="0"/>
            </a:br>
            <a:r>
              <a:rPr lang="ja-JP" altLang="en-US" sz="3800" dirty="0" smtClean="0"/>
              <a:t>　 労働とする。</a:t>
            </a:r>
            <a:endParaRPr lang="en-US" altLang="ja-JP" sz="3800" dirty="0" smtClean="0"/>
          </a:p>
        </p:txBody>
      </p:sp>
      <p:sp>
        <p:nvSpPr>
          <p:cNvPr id="5" name="正方形/長方形 4"/>
          <p:cNvSpPr/>
          <p:nvPr/>
        </p:nvSpPr>
        <p:spPr>
          <a:xfrm>
            <a:off x="590992" y="484717"/>
            <a:ext cx="4102395" cy="461665"/>
          </a:xfrm>
          <a:prstGeom prst="rect">
            <a:avLst/>
          </a:prstGeom>
        </p:spPr>
        <p:txBody>
          <a:bodyPr wrap="square">
            <a:spAutoFit/>
          </a:bodyPr>
          <a:lstStyle/>
          <a:p>
            <a:r>
              <a:rPr lang="ja-JP" altLang="en-US" sz="2400" dirty="0" smtClean="0"/>
              <a:t>日本医労連 </a:t>
            </a:r>
            <a:r>
              <a:rPr lang="en-US" altLang="ja-JP" sz="2400" dirty="0" smtClean="0"/>
              <a:t>/</a:t>
            </a:r>
            <a:r>
              <a:rPr lang="ja-JP" altLang="en-US" sz="2400" dirty="0" smtClean="0"/>
              <a:t> </a:t>
            </a:r>
            <a:r>
              <a:rPr lang="en-US" altLang="ja-JP" sz="2400" dirty="0" smtClean="0"/>
              <a:t>2014</a:t>
            </a:r>
            <a:r>
              <a:rPr lang="ja-JP" altLang="en-US" sz="2400" dirty="0"/>
              <a:t>年</a:t>
            </a:r>
            <a:r>
              <a:rPr lang="en-US" altLang="ja-JP" sz="2400" dirty="0"/>
              <a:t>9</a:t>
            </a:r>
            <a:r>
              <a:rPr lang="ja-JP" altLang="en-US" sz="2400" dirty="0"/>
              <a:t>月発行</a:t>
            </a:r>
          </a:p>
        </p:txBody>
      </p:sp>
      <p:sp>
        <p:nvSpPr>
          <p:cNvPr id="9" name="ホームベース 8"/>
          <p:cNvSpPr/>
          <p:nvPr/>
        </p:nvSpPr>
        <p:spPr>
          <a:xfrm>
            <a:off x="5154192" y="5136093"/>
            <a:ext cx="1921939" cy="692876"/>
          </a:xfrm>
          <a:prstGeom prst="homePlate">
            <a:avLst/>
          </a:prstGeom>
          <a:solidFill>
            <a:schemeClr val="accent1">
              <a:lumMod val="40000"/>
              <a:lumOff val="6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21694" y="5258018"/>
            <a:ext cx="906017" cy="523220"/>
          </a:xfrm>
          <a:prstGeom prst="rect">
            <a:avLst/>
          </a:prstGeom>
        </p:spPr>
        <p:txBody>
          <a:bodyPr wrap="none">
            <a:spAutoFit/>
          </a:bodyPr>
          <a:lstStyle/>
          <a:p>
            <a:r>
              <a:rPr lang="ja-JP" altLang="en-US" sz="2800" b="1" dirty="0" smtClean="0"/>
              <a:t>日勤</a:t>
            </a:r>
            <a:endParaRPr lang="ja-JP" altLang="en-US" sz="2800" b="1" dirty="0"/>
          </a:p>
        </p:txBody>
      </p:sp>
      <p:sp>
        <p:nvSpPr>
          <p:cNvPr id="15" name="正方形/長方形 14"/>
          <p:cNvSpPr/>
          <p:nvPr/>
        </p:nvSpPr>
        <p:spPr>
          <a:xfrm>
            <a:off x="2255727" y="5258018"/>
            <a:ext cx="906017" cy="523220"/>
          </a:xfrm>
          <a:prstGeom prst="rect">
            <a:avLst/>
          </a:prstGeom>
        </p:spPr>
        <p:txBody>
          <a:bodyPr wrap="none">
            <a:spAutoFit/>
          </a:bodyPr>
          <a:lstStyle/>
          <a:p>
            <a:r>
              <a:rPr lang="ja-JP" altLang="en-US" sz="2800" b="1" dirty="0" smtClean="0"/>
              <a:t>日勤</a:t>
            </a:r>
            <a:endParaRPr lang="ja-JP" altLang="en-US" sz="2800" b="1" dirty="0"/>
          </a:p>
        </p:txBody>
      </p:sp>
      <p:sp>
        <p:nvSpPr>
          <p:cNvPr id="16" name="正方形/長方形 15"/>
          <p:cNvSpPr/>
          <p:nvPr/>
        </p:nvSpPr>
        <p:spPr>
          <a:xfrm>
            <a:off x="3714843" y="5266116"/>
            <a:ext cx="962360" cy="523220"/>
          </a:xfrm>
          <a:prstGeom prst="rect">
            <a:avLst/>
          </a:prstGeom>
        </p:spPr>
        <p:txBody>
          <a:bodyPr wrap="square">
            <a:spAutoFit/>
          </a:bodyPr>
          <a:lstStyle/>
          <a:p>
            <a:r>
              <a:rPr lang="ja-JP" altLang="en-US" sz="2800" b="1" dirty="0" smtClean="0"/>
              <a:t>準夜</a:t>
            </a:r>
            <a:endParaRPr lang="ja-JP" altLang="en-US" sz="2800" b="1" dirty="0"/>
          </a:p>
        </p:txBody>
      </p:sp>
      <p:sp>
        <p:nvSpPr>
          <p:cNvPr id="17" name="正方形/長方形 16"/>
          <p:cNvSpPr/>
          <p:nvPr/>
        </p:nvSpPr>
        <p:spPr>
          <a:xfrm>
            <a:off x="7409217" y="5273278"/>
            <a:ext cx="906017" cy="523220"/>
          </a:xfrm>
          <a:prstGeom prst="rect">
            <a:avLst/>
          </a:prstGeom>
        </p:spPr>
        <p:txBody>
          <a:bodyPr wrap="none">
            <a:spAutoFit/>
          </a:bodyPr>
          <a:lstStyle/>
          <a:p>
            <a:r>
              <a:rPr lang="ja-JP" altLang="en-US" sz="2800" b="1" dirty="0" smtClean="0"/>
              <a:t>深夜</a:t>
            </a:r>
            <a:endParaRPr lang="ja-JP" altLang="en-US" sz="2800" b="1" dirty="0"/>
          </a:p>
        </p:txBody>
      </p:sp>
      <p:sp>
        <p:nvSpPr>
          <p:cNvPr id="18" name="正方形/長方形 17"/>
          <p:cNvSpPr/>
          <p:nvPr/>
        </p:nvSpPr>
        <p:spPr>
          <a:xfrm>
            <a:off x="9054146" y="5273278"/>
            <a:ext cx="545342" cy="523220"/>
          </a:xfrm>
          <a:prstGeom prst="rect">
            <a:avLst/>
          </a:prstGeom>
        </p:spPr>
        <p:txBody>
          <a:bodyPr wrap="none">
            <a:spAutoFit/>
          </a:bodyPr>
          <a:lstStyle/>
          <a:p>
            <a:r>
              <a:rPr lang="ja-JP" altLang="en-US" sz="2800" b="1" dirty="0" smtClean="0"/>
              <a:t>休</a:t>
            </a:r>
            <a:endParaRPr lang="ja-JP" altLang="en-US" sz="2800" b="1" dirty="0"/>
          </a:p>
        </p:txBody>
      </p:sp>
      <p:sp>
        <p:nvSpPr>
          <p:cNvPr id="19" name="正方形/長方形 18"/>
          <p:cNvSpPr/>
          <p:nvPr/>
        </p:nvSpPr>
        <p:spPr>
          <a:xfrm>
            <a:off x="10430591" y="5266116"/>
            <a:ext cx="545342" cy="523220"/>
          </a:xfrm>
          <a:prstGeom prst="rect">
            <a:avLst/>
          </a:prstGeom>
        </p:spPr>
        <p:txBody>
          <a:bodyPr wrap="none">
            <a:spAutoFit/>
          </a:bodyPr>
          <a:lstStyle/>
          <a:p>
            <a:r>
              <a:rPr lang="ja-JP" altLang="en-US" sz="2800" b="1" dirty="0" smtClean="0"/>
              <a:t>休</a:t>
            </a:r>
            <a:endParaRPr lang="ja-JP" altLang="en-US" sz="2800" b="1" dirty="0"/>
          </a:p>
        </p:txBody>
      </p:sp>
      <p:sp>
        <p:nvSpPr>
          <p:cNvPr id="20" name="正方形/長方形 19"/>
          <p:cNvSpPr/>
          <p:nvPr/>
        </p:nvSpPr>
        <p:spPr>
          <a:xfrm>
            <a:off x="5191575" y="5214063"/>
            <a:ext cx="1627369" cy="523220"/>
          </a:xfrm>
          <a:prstGeom prst="rect">
            <a:avLst/>
          </a:prstGeom>
        </p:spPr>
        <p:txBody>
          <a:bodyPr wrap="none">
            <a:spAutoFit/>
          </a:bodyPr>
          <a:lstStyle/>
          <a:p>
            <a:r>
              <a:rPr lang="ja-JP" altLang="en-US" sz="2800" b="1" dirty="0" smtClean="0"/>
              <a:t>勤務</a:t>
            </a:r>
            <a:r>
              <a:rPr lang="ja-JP" altLang="en-US" sz="2800" b="1" dirty="0"/>
              <a:t>免除</a:t>
            </a:r>
          </a:p>
        </p:txBody>
      </p:sp>
      <p:sp>
        <p:nvSpPr>
          <p:cNvPr id="21" name="正方形/長方形 20"/>
          <p:cNvSpPr/>
          <p:nvPr/>
        </p:nvSpPr>
        <p:spPr>
          <a:xfrm>
            <a:off x="4516551" y="5870278"/>
            <a:ext cx="3248005" cy="461665"/>
          </a:xfrm>
          <a:prstGeom prst="rect">
            <a:avLst/>
          </a:prstGeom>
        </p:spPr>
        <p:txBody>
          <a:bodyPr wrap="none">
            <a:spAutoFit/>
          </a:bodyPr>
          <a:lstStyle/>
          <a:p>
            <a:r>
              <a:rPr lang="ja-JP" altLang="en-US" sz="2400" b="1" dirty="0" smtClean="0">
                <a:solidFill>
                  <a:srgbClr val="FF0000"/>
                </a:solidFill>
              </a:rPr>
              <a:t>夜勤のための勤務</a:t>
            </a:r>
            <a:r>
              <a:rPr lang="ja-JP" altLang="en-US" sz="2400" b="1" dirty="0">
                <a:solidFill>
                  <a:srgbClr val="FF0000"/>
                </a:solidFill>
              </a:rPr>
              <a:t>免除</a:t>
            </a:r>
          </a:p>
        </p:txBody>
      </p:sp>
      <p:sp>
        <p:nvSpPr>
          <p:cNvPr id="22" name="ホームベース 21"/>
          <p:cNvSpPr/>
          <p:nvPr/>
        </p:nvSpPr>
        <p:spPr>
          <a:xfrm>
            <a:off x="7360688" y="5240807"/>
            <a:ext cx="1187581" cy="588162"/>
          </a:xfrm>
          <a:prstGeom prst="homePlat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ホームベース 22"/>
          <p:cNvSpPr/>
          <p:nvPr/>
        </p:nvSpPr>
        <p:spPr>
          <a:xfrm>
            <a:off x="8832826" y="5240807"/>
            <a:ext cx="1187581" cy="588162"/>
          </a:xfrm>
          <a:prstGeom prst="homePlat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a:off x="3699961" y="5227478"/>
            <a:ext cx="1187581" cy="600496"/>
          </a:xfrm>
          <a:prstGeom prst="homePlat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ホームベース 25"/>
          <p:cNvSpPr/>
          <p:nvPr/>
        </p:nvSpPr>
        <p:spPr>
          <a:xfrm>
            <a:off x="2261043" y="5216844"/>
            <a:ext cx="1187581" cy="611130"/>
          </a:xfrm>
          <a:prstGeom prst="homePlat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ホームベース 26"/>
          <p:cNvSpPr/>
          <p:nvPr/>
        </p:nvSpPr>
        <p:spPr>
          <a:xfrm>
            <a:off x="821694" y="5214063"/>
            <a:ext cx="1187581" cy="611130"/>
          </a:xfrm>
          <a:prstGeom prst="homePlat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ホームベース 27"/>
          <p:cNvSpPr/>
          <p:nvPr/>
        </p:nvSpPr>
        <p:spPr>
          <a:xfrm>
            <a:off x="10245706" y="5240807"/>
            <a:ext cx="1187581" cy="588162"/>
          </a:xfrm>
          <a:prstGeom prst="homePlat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0937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90991" y="484717"/>
            <a:ext cx="11059633" cy="1142064"/>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90992" y="893305"/>
            <a:ext cx="11059633" cy="836132"/>
          </a:xfrm>
        </p:spPr>
        <p:txBody>
          <a:bodyPr>
            <a:noAutofit/>
          </a:bodyPr>
          <a:lstStyle/>
          <a:p>
            <a:r>
              <a:rPr kumimoji="1" lang="ja-JP" altLang="en-US" b="1" dirty="0" smtClean="0"/>
              <a:t>めざすべき看護体制の提言（病棟・一部抜粋）</a:t>
            </a:r>
            <a:endParaRPr kumimoji="1" lang="ja-JP" altLang="en-US" b="1" dirty="0"/>
          </a:p>
        </p:txBody>
      </p:sp>
      <p:sp>
        <p:nvSpPr>
          <p:cNvPr id="3" name="コンテンツ プレースホルダー 2"/>
          <p:cNvSpPr>
            <a:spLocks noGrp="1"/>
          </p:cNvSpPr>
          <p:nvPr>
            <p:ph idx="1"/>
          </p:nvPr>
        </p:nvSpPr>
        <p:spPr>
          <a:xfrm>
            <a:off x="590991" y="1918411"/>
            <a:ext cx="11059633" cy="4152780"/>
          </a:xfrm>
        </p:spPr>
        <p:txBody>
          <a:bodyPr>
            <a:noAutofit/>
          </a:bodyPr>
          <a:lstStyle/>
          <a:p>
            <a:pPr marL="0" indent="0">
              <a:buNone/>
            </a:pPr>
            <a:r>
              <a:rPr lang="ja-JP" altLang="en-US" sz="3800" dirty="0"/>
              <a:t>◆完全週休２日制と諸休日・休暇を完全取得</a:t>
            </a:r>
            <a:r>
              <a:rPr lang="ja-JP" altLang="en-US" sz="3800" dirty="0" smtClean="0"/>
              <a:t>できる</a:t>
            </a:r>
            <a:r>
              <a:rPr lang="en-US" altLang="ja-JP" sz="3800" dirty="0" smtClean="0"/>
              <a:t/>
            </a:r>
            <a:br>
              <a:rPr lang="en-US" altLang="ja-JP" sz="3800" dirty="0" smtClean="0"/>
            </a:br>
            <a:r>
              <a:rPr lang="ja-JP" altLang="en-US" sz="3800" dirty="0" smtClean="0"/>
              <a:t>　 体制</a:t>
            </a:r>
            <a:r>
              <a:rPr lang="ja-JP" altLang="en-US" sz="3800" dirty="0"/>
              <a:t>とする。</a:t>
            </a:r>
          </a:p>
          <a:p>
            <a:pPr marL="0" indent="0">
              <a:buNone/>
            </a:pPr>
            <a:r>
              <a:rPr lang="ja-JP" altLang="en-US" sz="3800" dirty="0" smtClean="0"/>
              <a:t>◆</a:t>
            </a:r>
            <a:r>
              <a:rPr lang="ja-JP" altLang="en-US" sz="3800" dirty="0"/>
              <a:t>１看護単位は</a:t>
            </a:r>
            <a:r>
              <a:rPr lang="en-US" altLang="ja-JP" sz="3800" dirty="0"/>
              <a:t>40</a:t>
            </a:r>
            <a:r>
              <a:rPr lang="ja-JP" altLang="en-US" sz="3800" dirty="0"/>
              <a:t>床とし、病床数は現状の</a:t>
            </a:r>
            <a:r>
              <a:rPr lang="ja-JP" altLang="en-US" sz="3800" dirty="0" smtClean="0"/>
              <a:t>医療提供</a:t>
            </a:r>
            <a:r>
              <a:rPr lang="en-US" altLang="ja-JP" sz="3800" dirty="0" smtClean="0"/>
              <a:t/>
            </a:r>
            <a:br>
              <a:rPr lang="en-US" altLang="ja-JP" sz="3800" dirty="0" smtClean="0"/>
            </a:br>
            <a:r>
              <a:rPr lang="ja-JP" altLang="en-US" sz="3800" dirty="0" smtClean="0"/>
              <a:t>　 体制</a:t>
            </a:r>
            <a:r>
              <a:rPr lang="ja-JP" altLang="en-US" sz="3800" dirty="0"/>
              <a:t>を前提として試算する</a:t>
            </a:r>
            <a:r>
              <a:rPr lang="ja-JP" altLang="en-US" sz="3800" dirty="0" smtClean="0"/>
              <a:t>。</a:t>
            </a:r>
            <a:endParaRPr lang="en-US" altLang="ja-JP" sz="3800" dirty="0" smtClean="0"/>
          </a:p>
          <a:p>
            <a:pPr marL="0" indent="0">
              <a:buNone/>
            </a:pPr>
            <a:r>
              <a:rPr lang="ja-JP" altLang="en-US" sz="3800" dirty="0"/>
              <a:t>◆夜勤は、３交替５人体制で、月６日以内（当面</a:t>
            </a:r>
            <a:r>
              <a:rPr lang="ja-JP" altLang="en-US" sz="3800" dirty="0" smtClean="0"/>
              <a:t>８日</a:t>
            </a:r>
            <a:r>
              <a:rPr lang="en-US" altLang="ja-JP" sz="3800" dirty="0" smtClean="0"/>
              <a:t/>
            </a:r>
            <a:br>
              <a:rPr lang="en-US" altLang="ja-JP" sz="3800" dirty="0" smtClean="0"/>
            </a:br>
            <a:r>
              <a:rPr lang="ja-JP" altLang="en-US" sz="3800" dirty="0" smtClean="0"/>
              <a:t>　 以内</a:t>
            </a:r>
            <a:r>
              <a:rPr lang="ja-JP" altLang="en-US" sz="3800" dirty="0"/>
              <a:t>）とする</a:t>
            </a:r>
            <a:r>
              <a:rPr lang="ja-JP" altLang="en-US" sz="3800" dirty="0" smtClean="0"/>
              <a:t>。</a:t>
            </a:r>
            <a:r>
              <a:rPr lang="ja-JP" altLang="en-US" sz="3200" dirty="0" smtClean="0"/>
              <a:t>（</a:t>
            </a:r>
            <a:r>
              <a:rPr lang="ja-JP" altLang="en-US" sz="3200" dirty="0"/>
              <a:t>休憩時間等も含め、夜勤時間帯</a:t>
            </a:r>
            <a:r>
              <a:rPr lang="ja-JP" altLang="en-US" sz="3200" dirty="0" smtClean="0"/>
              <a:t>の常時４人</a:t>
            </a:r>
            <a:r>
              <a:rPr lang="en-US" altLang="ja-JP" sz="3200" dirty="0" smtClean="0"/>
              <a:t/>
            </a:r>
            <a:br>
              <a:rPr lang="en-US" altLang="ja-JP" sz="3200" dirty="0" smtClean="0"/>
            </a:br>
            <a:r>
              <a:rPr lang="ja-JP" altLang="en-US" sz="3200" dirty="0" smtClean="0"/>
              <a:t>　  確保</a:t>
            </a:r>
            <a:r>
              <a:rPr lang="ja-JP" altLang="en-US" sz="3200" dirty="0"/>
              <a:t>のためには少なくとも５人体制が必要</a:t>
            </a:r>
            <a:r>
              <a:rPr lang="ja-JP" altLang="en-US" sz="3200" dirty="0" smtClean="0"/>
              <a:t>）</a:t>
            </a:r>
            <a:endParaRPr lang="ja-JP" altLang="en-US" sz="3200" dirty="0"/>
          </a:p>
        </p:txBody>
      </p:sp>
      <p:sp>
        <p:nvSpPr>
          <p:cNvPr id="5" name="正方形/長方形 4"/>
          <p:cNvSpPr/>
          <p:nvPr/>
        </p:nvSpPr>
        <p:spPr>
          <a:xfrm>
            <a:off x="590992" y="484717"/>
            <a:ext cx="4102395" cy="461665"/>
          </a:xfrm>
          <a:prstGeom prst="rect">
            <a:avLst/>
          </a:prstGeom>
        </p:spPr>
        <p:txBody>
          <a:bodyPr wrap="square">
            <a:spAutoFit/>
          </a:bodyPr>
          <a:lstStyle/>
          <a:p>
            <a:r>
              <a:rPr lang="ja-JP" altLang="en-US" sz="2400" dirty="0" smtClean="0"/>
              <a:t>日本医労連 </a:t>
            </a:r>
            <a:r>
              <a:rPr lang="en-US" altLang="ja-JP" sz="2400" dirty="0" smtClean="0"/>
              <a:t>/</a:t>
            </a:r>
            <a:r>
              <a:rPr lang="ja-JP" altLang="en-US" sz="2400" dirty="0" smtClean="0"/>
              <a:t> </a:t>
            </a:r>
            <a:r>
              <a:rPr lang="en-US" altLang="ja-JP" sz="2400" dirty="0" smtClean="0"/>
              <a:t>2014</a:t>
            </a:r>
            <a:r>
              <a:rPr lang="ja-JP" altLang="en-US" sz="2400" dirty="0"/>
              <a:t>年</a:t>
            </a:r>
            <a:r>
              <a:rPr lang="en-US" altLang="ja-JP" sz="2400" dirty="0"/>
              <a:t>9</a:t>
            </a:r>
            <a:r>
              <a:rPr lang="ja-JP" altLang="en-US" sz="2400" dirty="0"/>
              <a:t>月発行</a:t>
            </a:r>
          </a:p>
        </p:txBody>
      </p:sp>
    </p:spTree>
    <p:extLst>
      <p:ext uri="{BB962C8B-B14F-4D97-AF65-F5344CB8AC3E}">
        <p14:creationId xmlns:p14="http://schemas.microsoft.com/office/powerpoint/2010/main" val="3437485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90991" y="484717"/>
            <a:ext cx="11059633" cy="1142064"/>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90992" y="893305"/>
            <a:ext cx="11059633" cy="836132"/>
          </a:xfrm>
        </p:spPr>
        <p:txBody>
          <a:bodyPr>
            <a:noAutofit/>
          </a:bodyPr>
          <a:lstStyle/>
          <a:p>
            <a:r>
              <a:rPr kumimoji="1" lang="ja-JP" altLang="en-US" b="1" dirty="0" smtClean="0"/>
              <a:t>めざすべき看護体制の提言（病棟・一部抜粋）</a:t>
            </a:r>
            <a:endParaRPr kumimoji="1" lang="ja-JP" altLang="en-US" b="1" dirty="0"/>
          </a:p>
        </p:txBody>
      </p:sp>
      <p:sp>
        <p:nvSpPr>
          <p:cNvPr id="3" name="コンテンツ プレースホルダー 2"/>
          <p:cNvSpPr>
            <a:spLocks noGrp="1"/>
          </p:cNvSpPr>
          <p:nvPr>
            <p:ph idx="1"/>
          </p:nvPr>
        </p:nvSpPr>
        <p:spPr>
          <a:xfrm>
            <a:off x="540266" y="1857029"/>
            <a:ext cx="11109251" cy="3097744"/>
          </a:xfrm>
        </p:spPr>
        <p:txBody>
          <a:bodyPr>
            <a:normAutofit/>
          </a:bodyPr>
          <a:lstStyle/>
          <a:p>
            <a:pPr marL="0" indent="0">
              <a:buNone/>
            </a:pPr>
            <a:r>
              <a:rPr kumimoji="1" lang="ja-JP" altLang="en-US" sz="3200" dirty="0" smtClean="0">
                <a:solidFill>
                  <a:schemeClr val="accent1">
                    <a:lumMod val="75000"/>
                  </a:schemeClr>
                </a:solidFill>
              </a:rPr>
              <a:t>＊休みを保障する指数</a:t>
            </a:r>
            <a:endParaRPr lang="en-US" altLang="ja-JP" sz="3200" dirty="0">
              <a:solidFill>
                <a:schemeClr val="accent1">
                  <a:lumMod val="75000"/>
                </a:schemeClr>
              </a:solidFill>
            </a:endParaRPr>
          </a:p>
          <a:p>
            <a:pPr marL="0" indent="0">
              <a:buNone/>
            </a:pPr>
            <a:r>
              <a:rPr kumimoji="1" lang="ja-JP" altLang="en-US" sz="2000" dirty="0" smtClean="0"/>
              <a:t>　　　 </a:t>
            </a:r>
            <a:r>
              <a:rPr kumimoji="1" lang="ja-JP" altLang="en-US" sz="2200" dirty="0" smtClean="0"/>
              <a:t>完全週休２日、諸休日・休暇の完全取得、「夜勤のための勤務免除」</a:t>
            </a:r>
            <a:r>
              <a:rPr lang="ja-JP" altLang="en-US" sz="2200" dirty="0" smtClean="0"/>
              <a:t>のための指数。</a:t>
            </a:r>
            <a:r>
              <a:rPr lang="en-US" altLang="ja-JP" sz="2200" dirty="0" smtClean="0"/>
              <a:t/>
            </a:r>
            <a:br>
              <a:rPr lang="en-US" altLang="ja-JP" sz="2200" dirty="0" smtClean="0"/>
            </a:br>
            <a:r>
              <a:rPr lang="ja-JP" altLang="en-US" sz="2200" dirty="0" smtClean="0"/>
              <a:t>　　　</a:t>
            </a:r>
            <a:r>
              <a:rPr kumimoji="1" lang="ja-JP" altLang="en-US" sz="2200" dirty="0" smtClean="0"/>
              <a:t>休みを保障する指数＝</a:t>
            </a:r>
            <a:r>
              <a:rPr lang="ja-JP" altLang="en-US" sz="2200" dirty="0" smtClean="0"/>
              <a:t>３６</a:t>
            </a:r>
            <a:r>
              <a:rPr lang="ja-JP" altLang="en-US" sz="2200" dirty="0"/>
              <a:t>５</a:t>
            </a:r>
            <a:r>
              <a:rPr kumimoji="1" lang="en-US" altLang="ja-JP" sz="2200" dirty="0" smtClean="0"/>
              <a:t>÷</a:t>
            </a:r>
            <a:r>
              <a:rPr kumimoji="1" lang="ja-JP" altLang="en-US" sz="2200" dirty="0" smtClean="0"/>
              <a:t>（</a:t>
            </a:r>
            <a:r>
              <a:rPr lang="ja-JP" altLang="en-US" sz="2200" dirty="0" smtClean="0"/>
              <a:t>３６</a:t>
            </a:r>
            <a:r>
              <a:rPr lang="ja-JP" altLang="en-US" sz="2200" dirty="0"/>
              <a:t>５</a:t>
            </a:r>
            <a:r>
              <a:rPr kumimoji="1" lang="en-US" altLang="ja-JP" sz="2200" dirty="0" smtClean="0"/>
              <a:t>―【</a:t>
            </a:r>
            <a:r>
              <a:rPr kumimoji="1" lang="ja-JP" altLang="en-US" sz="2200" dirty="0" smtClean="0"/>
              <a:t>夜勤のための勤務免除</a:t>
            </a:r>
            <a:r>
              <a:rPr kumimoji="1" lang="en-US" altLang="ja-JP" sz="2200" dirty="0" smtClean="0"/>
              <a:t>】</a:t>
            </a:r>
            <a:r>
              <a:rPr kumimoji="1" lang="ja-JP" altLang="en-US" sz="2200" dirty="0" smtClean="0"/>
              <a:t>５２</a:t>
            </a:r>
            <a:r>
              <a:rPr kumimoji="1" lang="en-US" altLang="ja-JP" sz="2200" dirty="0" smtClean="0"/>
              <a:t>―</a:t>
            </a:r>
            <a:r>
              <a:rPr kumimoji="1" lang="ja-JP" altLang="en-US" sz="2200" dirty="0" smtClean="0"/>
              <a:t>日曜</a:t>
            </a:r>
            <a:r>
              <a:rPr lang="ja-JP" altLang="en-US" sz="2200" dirty="0" smtClean="0"/>
              <a:t>５</a:t>
            </a:r>
            <a:r>
              <a:rPr lang="ja-JP" altLang="en-US" sz="2200" dirty="0"/>
              <a:t>２</a:t>
            </a:r>
            <a:r>
              <a:rPr kumimoji="1" lang="en-US" altLang="ja-JP" sz="2200" dirty="0" smtClean="0"/>
              <a:t>―</a:t>
            </a:r>
            <a:r>
              <a:rPr kumimoji="1" lang="ja-JP" altLang="en-US" sz="2200" dirty="0" smtClean="0"/>
              <a:t>土曜</a:t>
            </a:r>
            <a:r>
              <a:rPr lang="ja-JP" altLang="en-US" sz="2200" dirty="0" smtClean="0"/>
              <a:t>５２　　　</a:t>
            </a:r>
            <a:r>
              <a:rPr lang="en-US" altLang="ja-JP" sz="2200" dirty="0" smtClean="0"/>
              <a:t/>
            </a:r>
            <a:br>
              <a:rPr lang="en-US" altLang="ja-JP" sz="2200" dirty="0" smtClean="0"/>
            </a:br>
            <a:r>
              <a:rPr lang="ja-JP" altLang="en-US" sz="2200" dirty="0" smtClean="0"/>
              <a:t>　　　</a:t>
            </a:r>
            <a:r>
              <a:rPr kumimoji="1" lang="en-US" altLang="ja-JP" sz="2200" dirty="0" smtClean="0"/>
              <a:t>―</a:t>
            </a:r>
            <a:r>
              <a:rPr kumimoji="1" lang="ja-JP" altLang="en-US" sz="2200" dirty="0" smtClean="0"/>
              <a:t>祝休日</a:t>
            </a:r>
            <a:r>
              <a:rPr lang="ja-JP" altLang="en-US" sz="2200" dirty="0" smtClean="0"/>
              <a:t>１</a:t>
            </a:r>
            <a:r>
              <a:rPr lang="ja-JP" altLang="en-US" sz="2200" dirty="0"/>
              <a:t>５</a:t>
            </a:r>
            <a:r>
              <a:rPr kumimoji="1" lang="ja-JP" altLang="en-US" sz="2200" dirty="0" smtClean="0"/>
              <a:t>－年末年始</a:t>
            </a:r>
            <a:r>
              <a:rPr lang="ja-JP" altLang="en-US" sz="2200" dirty="0"/>
              <a:t>５</a:t>
            </a:r>
            <a:r>
              <a:rPr kumimoji="1" lang="ja-JP" altLang="en-US" sz="2200" dirty="0" smtClean="0"/>
              <a:t>－夏季休暇</a:t>
            </a:r>
            <a:r>
              <a:rPr lang="ja-JP" altLang="en-US" sz="2200" dirty="0"/>
              <a:t>３</a:t>
            </a:r>
            <a:r>
              <a:rPr kumimoji="1" lang="en-US" altLang="ja-JP" sz="2200" dirty="0" smtClean="0"/>
              <a:t>―</a:t>
            </a:r>
            <a:r>
              <a:rPr lang="ja-JP" altLang="en-US" sz="2200" dirty="0" smtClean="0"/>
              <a:t>生休１</a:t>
            </a:r>
            <a:r>
              <a:rPr lang="ja-JP" altLang="en-US" sz="2200" dirty="0"/>
              <a:t>３</a:t>
            </a:r>
            <a:r>
              <a:rPr lang="ja-JP" altLang="en-US" sz="2200" dirty="0" smtClean="0"/>
              <a:t>－年休２</a:t>
            </a:r>
            <a:r>
              <a:rPr lang="ja-JP" altLang="en-US" sz="2200" dirty="0"/>
              <a:t>０</a:t>
            </a:r>
            <a:r>
              <a:rPr kumimoji="1" lang="ja-JP" altLang="en-US" sz="2200" dirty="0" smtClean="0"/>
              <a:t>）＝</a:t>
            </a:r>
            <a:r>
              <a:rPr kumimoji="1" lang="ja-JP" altLang="en-US" dirty="0" smtClean="0">
                <a:solidFill>
                  <a:schemeClr val="accent1">
                    <a:lumMod val="75000"/>
                  </a:schemeClr>
                </a:solidFill>
              </a:rPr>
              <a:t>２</a:t>
            </a:r>
            <a:r>
              <a:rPr kumimoji="1" lang="en-US" altLang="ja-JP" dirty="0" smtClean="0">
                <a:solidFill>
                  <a:schemeClr val="accent1">
                    <a:lumMod val="75000"/>
                  </a:schemeClr>
                </a:solidFill>
              </a:rPr>
              <a:t>.</a:t>
            </a:r>
            <a:r>
              <a:rPr kumimoji="1" lang="ja-JP" altLang="en-US" dirty="0" smtClean="0">
                <a:solidFill>
                  <a:schemeClr val="accent1">
                    <a:lumMod val="75000"/>
                  </a:schemeClr>
                </a:solidFill>
              </a:rPr>
              <a:t>３９</a:t>
            </a:r>
            <a:endParaRPr kumimoji="1" lang="en-US" altLang="ja-JP" dirty="0" smtClean="0">
              <a:solidFill>
                <a:schemeClr val="accent1">
                  <a:lumMod val="75000"/>
                </a:schemeClr>
              </a:solidFill>
            </a:endParaRPr>
          </a:p>
          <a:p>
            <a:pPr marL="0" indent="0">
              <a:buNone/>
            </a:pPr>
            <a:r>
              <a:rPr kumimoji="1" lang="ja-JP" altLang="en-US" sz="3200" dirty="0" smtClean="0">
                <a:solidFill>
                  <a:schemeClr val="accent1">
                    <a:lumMod val="75000"/>
                  </a:schemeClr>
                </a:solidFill>
              </a:rPr>
              <a:t>＊１看護単位（</a:t>
            </a:r>
            <a:r>
              <a:rPr kumimoji="1" lang="en-US" altLang="ja-JP" sz="3200" dirty="0" smtClean="0">
                <a:solidFill>
                  <a:schemeClr val="accent1">
                    <a:lumMod val="75000"/>
                  </a:schemeClr>
                </a:solidFill>
              </a:rPr>
              <a:t>40</a:t>
            </a:r>
            <a:r>
              <a:rPr lang="ja-JP" altLang="en-US" sz="3200" dirty="0">
                <a:solidFill>
                  <a:schemeClr val="accent1">
                    <a:lumMod val="75000"/>
                  </a:schemeClr>
                </a:solidFill>
              </a:rPr>
              <a:t>床</a:t>
            </a:r>
            <a:r>
              <a:rPr kumimoji="1" lang="ja-JP" altLang="en-US" sz="3200" dirty="0" smtClean="0">
                <a:solidFill>
                  <a:schemeClr val="accent1">
                    <a:lumMod val="75000"/>
                  </a:schemeClr>
                </a:solidFill>
              </a:rPr>
              <a:t>）の看護職員必要数</a:t>
            </a:r>
            <a:endParaRPr kumimoji="1" lang="en-US" altLang="ja-JP" sz="3200" dirty="0" smtClean="0">
              <a:solidFill>
                <a:schemeClr val="accent1">
                  <a:lumMod val="75000"/>
                </a:schemeClr>
              </a:solidFill>
            </a:endParaRPr>
          </a:p>
          <a:p>
            <a:pPr marL="0" indent="0">
              <a:buNone/>
            </a:pPr>
            <a:r>
              <a:rPr kumimoji="1" lang="ja-JP" altLang="en-US" sz="2200" dirty="0" smtClean="0"/>
              <a:t>　　　日勤患者</a:t>
            </a:r>
            <a:r>
              <a:rPr lang="ja-JP" altLang="en-US" sz="2200" dirty="0"/>
              <a:t>４</a:t>
            </a:r>
            <a:r>
              <a:rPr kumimoji="1" lang="ja-JP" altLang="en-US" sz="2200" dirty="0" smtClean="0"/>
              <a:t>人に看護師</a:t>
            </a:r>
            <a:r>
              <a:rPr lang="ja-JP" altLang="en-US" sz="2200" dirty="0"/>
              <a:t>１</a:t>
            </a:r>
            <a:r>
              <a:rPr kumimoji="1" lang="ja-JP" altLang="en-US" sz="2200" dirty="0" smtClean="0"/>
              <a:t>人、</a:t>
            </a:r>
            <a:r>
              <a:rPr lang="ja-JP" altLang="en-US" sz="2200" dirty="0"/>
              <a:t>５</a:t>
            </a:r>
            <a:r>
              <a:rPr kumimoji="1" lang="ja-JP" altLang="en-US" sz="2200" dirty="0" smtClean="0"/>
              <a:t>人夜勤体制に必要な人数。</a:t>
            </a:r>
            <a:r>
              <a:rPr lang="en-US" altLang="ja-JP" sz="2200" dirty="0"/>
              <a:t/>
            </a:r>
            <a:br>
              <a:rPr lang="en-US" altLang="ja-JP" sz="2200" dirty="0"/>
            </a:br>
            <a:r>
              <a:rPr lang="ja-JP" altLang="en-US" sz="2200" dirty="0" smtClean="0"/>
              <a:t>　　　（準夜５＋深夜５＋日勤１０）</a:t>
            </a:r>
            <a:r>
              <a:rPr lang="en-US" altLang="ja-JP" sz="2200" dirty="0" smtClean="0"/>
              <a:t>×</a:t>
            </a:r>
            <a:r>
              <a:rPr lang="ja-JP" altLang="en-US" sz="2200" dirty="0" smtClean="0"/>
              <a:t>休み保障する指数２</a:t>
            </a:r>
            <a:r>
              <a:rPr lang="en-US" altLang="ja-JP" sz="2200" dirty="0" smtClean="0"/>
              <a:t>.</a:t>
            </a:r>
            <a:r>
              <a:rPr lang="ja-JP" altLang="en-US" sz="2200" dirty="0" smtClean="0"/>
              <a:t>３９＋師長１＝４８</a:t>
            </a:r>
            <a:r>
              <a:rPr lang="en-US" altLang="ja-JP" sz="2200" dirty="0" smtClean="0"/>
              <a:t>.</a:t>
            </a:r>
            <a:r>
              <a:rPr lang="ja-JP" altLang="en-US" sz="2200" dirty="0" smtClean="0"/>
              <a:t>８≒</a:t>
            </a:r>
            <a:r>
              <a:rPr lang="ja-JP" altLang="en-US" dirty="0" smtClean="0">
                <a:solidFill>
                  <a:schemeClr val="accent1">
                    <a:lumMod val="75000"/>
                  </a:schemeClr>
                </a:solidFill>
              </a:rPr>
              <a:t>４９人</a:t>
            </a:r>
            <a:endParaRPr lang="en-US" altLang="ja-JP" dirty="0" smtClean="0">
              <a:solidFill>
                <a:schemeClr val="accent1">
                  <a:lumMod val="75000"/>
                </a:schemeClr>
              </a:solidFill>
            </a:endParaRPr>
          </a:p>
        </p:txBody>
      </p:sp>
      <p:sp>
        <p:nvSpPr>
          <p:cNvPr id="5" name="正方形/長方形 4"/>
          <p:cNvSpPr/>
          <p:nvPr/>
        </p:nvSpPr>
        <p:spPr>
          <a:xfrm>
            <a:off x="590992" y="484717"/>
            <a:ext cx="4102395" cy="461665"/>
          </a:xfrm>
          <a:prstGeom prst="rect">
            <a:avLst/>
          </a:prstGeom>
        </p:spPr>
        <p:txBody>
          <a:bodyPr wrap="square">
            <a:spAutoFit/>
          </a:bodyPr>
          <a:lstStyle/>
          <a:p>
            <a:r>
              <a:rPr lang="ja-JP" altLang="en-US" sz="2400" dirty="0" smtClean="0"/>
              <a:t>日本医労連 </a:t>
            </a:r>
            <a:r>
              <a:rPr lang="en-US" altLang="ja-JP" sz="2400" dirty="0" smtClean="0"/>
              <a:t>/</a:t>
            </a:r>
            <a:r>
              <a:rPr lang="ja-JP" altLang="en-US" sz="2400" dirty="0" smtClean="0"/>
              <a:t> </a:t>
            </a:r>
            <a:r>
              <a:rPr lang="en-US" altLang="ja-JP" sz="2400" dirty="0" smtClean="0"/>
              <a:t>2014</a:t>
            </a:r>
            <a:r>
              <a:rPr lang="ja-JP" altLang="en-US" sz="2400" dirty="0"/>
              <a:t>年</a:t>
            </a:r>
            <a:r>
              <a:rPr lang="en-US" altLang="ja-JP" sz="2400" dirty="0"/>
              <a:t>9</a:t>
            </a:r>
            <a:r>
              <a:rPr lang="ja-JP" altLang="en-US" sz="2400" dirty="0"/>
              <a:t>月発行</a:t>
            </a:r>
          </a:p>
        </p:txBody>
      </p:sp>
      <p:sp>
        <p:nvSpPr>
          <p:cNvPr id="4" name="正方形/長方形 3"/>
          <p:cNvSpPr/>
          <p:nvPr/>
        </p:nvSpPr>
        <p:spPr>
          <a:xfrm>
            <a:off x="483780" y="5082365"/>
            <a:ext cx="11222224" cy="1138773"/>
          </a:xfrm>
          <a:prstGeom prst="rect">
            <a:avLst/>
          </a:prstGeom>
          <a:solidFill>
            <a:srgbClr val="FFFF66"/>
          </a:solidFill>
          <a:ln w="28575">
            <a:solidFill>
              <a:srgbClr val="00B050"/>
            </a:solidFill>
          </a:ln>
        </p:spPr>
        <p:txBody>
          <a:bodyPr wrap="square">
            <a:spAutoFit/>
          </a:bodyPr>
          <a:lstStyle/>
          <a:p>
            <a:r>
              <a:rPr kumimoji="1" lang="ja-JP" altLang="en-US" sz="3200" b="1" dirty="0" smtClean="0">
                <a:solidFill>
                  <a:srgbClr val="FF0000"/>
                </a:solidFill>
                <a:effectLst>
                  <a:outerShdw blurRad="38100" dist="38100" dir="2700000" algn="tl">
                    <a:srgbClr val="000000">
                      <a:alpha val="43137"/>
                    </a:srgbClr>
                  </a:outerShdw>
                </a:effectLst>
              </a:rPr>
              <a:t>☆全国</a:t>
            </a:r>
            <a:r>
              <a:rPr kumimoji="1" lang="ja-JP" altLang="en-US" sz="3200" b="1" dirty="0">
                <a:solidFill>
                  <a:srgbClr val="FF0000"/>
                </a:solidFill>
                <a:effectLst>
                  <a:outerShdw blurRad="38100" dist="38100" dir="2700000" algn="tl">
                    <a:srgbClr val="000000">
                      <a:alpha val="43137"/>
                    </a:srgbClr>
                  </a:outerShdw>
                </a:effectLst>
              </a:rPr>
              <a:t>の必要数</a:t>
            </a:r>
            <a:r>
              <a:rPr lang="ja-JP" altLang="en-US" sz="2400" dirty="0">
                <a:solidFill>
                  <a:schemeClr val="accent1">
                    <a:lumMod val="75000"/>
                  </a:schemeClr>
                </a:solidFill>
              </a:rPr>
              <a:t>　</a:t>
            </a:r>
            <a:r>
              <a:rPr lang="ja-JP" altLang="en-US" sz="2800" dirty="0" smtClean="0"/>
              <a:t>１７１万</a:t>
            </a:r>
            <a:r>
              <a:rPr lang="ja-JP" altLang="en-US" sz="2800" dirty="0"/>
              <a:t>床として（２０１５年厚労省）</a:t>
            </a:r>
            <a:endParaRPr lang="en-US" altLang="ja-JP" sz="2800" dirty="0"/>
          </a:p>
          <a:p>
            <a:pPr algn="ctr"/>
            <a:r>
              <a:rPr kumimoji="1" lang="ja-JP" altLang="en-US" sz="2500" dirty="0" smtClean="0"/>
              <a:t>全国</a:t>
            </a:r>
            <a:r>
              <a:rPr kumimoji="1" lang="ja-JP" altLang="en-US" sz="2500" dirty="0"/>
              <a:t>の必要人員＝４９人</a:t>
            </a:r>
            <a:r>
              <a:rPr kumimoji="1" lang="en-US" altLang="ja-JP" sz="2500" dirty="0"/>
              <a:t>×</a:t>
            </a:r>
            <a:r>
              <a:rPr kumimoji="1" lang="ja-JP" altLang="en-US" sz="2500" dirty="0"/>
              <a:t>（１７１万床</a:t>
            </a:r>
            <a:r>
              <a:rPr kumimoji="1" lang="en-US" altLang="ja-JP" sz="2500" dirty="0"/>
              <a:t>÷</a:t>
            </a:r>
            <a:r>
              <a:rPr kumimoji="1" lang="ja-JP" altLang="en-US" sz="2500" dirty="0"/>
              <a:t>４０床）＝２０９万４</a:t>
            </a:r>
            <a:r>
              <a:rPr kumimoji="1" lang="en-US" altLang="ja-JP" sz="2500" dirty="0"/>
              <a:t>,</a:t>
            </a:r>
            <a:r>
              <a:rPr kumimoji="1" lang="ja-JP" altLang="en-US" sz="2500" dirty="0"/>
              <a:t>７５０人≒</a:t>
            </a:r>
            <a:r>
              <a:rPr kumimoji="1" lang="ja-JP" altLang="en-US" sz="3600" b="1" dirty="0">
                <a:solidFill>
                  <a:srgbClr val="FF0000"/>
                </a:solidFill>
                <a:effectLst>
                  <a:outerShdw blurRad="38100" dist="38100" dir="2700000" algn="tl">
                    <a:srgbClr val="000000">
                      <a:alpha val="43137"/>
                    </a:srgbClr>
                  </a:outerShdw>
                </a:effectLst>
              </a:rPr>
              <a:t>２１０万人</a:t>
            </a:r>
            <a:endParaRPr kumimoji="1" lang="en-US" altLang="ja-JP"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0943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492491" y="4206907"/>
            <a:ext cx="7343802" cy="2314276"/>
          </a:xfrm>
          <a:prstGeom prst="roundRect">
            <a:avLst/>
          </a:prstGeom>
          <a:solidFill>
            <a:schemeClr val="accent1">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90991" y="484717"/>
            <a:ext cx="11059633" cy="1142064"/>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90992" y="893305"/>
            <a:ext cx="11059633" cy="836132"/>
          </a:xfrm>
        </p:spPr>
        <p:txBody>
          <a:bodyPr>
            <a:noAutofit/>
          </a:bodyPr>
          <a:lstStyle/>
          <a:p>
            <a:r>
              <a:rPr kumimoji="1" lang="ja-JP" altLang="en-US" b="1" dirty="0" smtClean="0"/>
              <a:t>めざすべき看護体制の提言（全体）</a:t>
            </a:r>
            <a:endParaRPr kumimoji="1" lang="ja-JP" altLang="en-US" b="1" dirty="0"/>
          </a:p>
        </p:txBody>
      </p:sp>
      <p:sp>
        <p:nvSpPr>
          <p:cNvPr id="5" name="正方形/長方形 4"/>
          <p:cNvSpPr/>
          <p:nvPr/>
        </p:nvSpPr>
        <p:spPr>
          <a:xfrm>
            <a:off x="590992" y="484717"/>
            <a:ext cx="4102395" cy="461665"/>
          </a:xfrm>
          <a:prstGeom prst="rect">
            <a:avLst/>
          </a:prstGeom>
        </p:spPr>
        <p:txBody>
          <a:bodyPr wrap="square">
            <a:spAutoFit/>
          </a:bodyPr>
          <a:lstStyle/>
          <a:p>
            <a:r>
              <a:rPr lang="ja-JP" altLang="en-US" sz="2400" dirty="0" smtClean="0"/>
              <a:t>日本医労連 </a:t>
            </a:r>
            <a:r>
              <a:rPr lang="en-US" altLang="ja-JP" sz="2400" dirty="0" smtClean="0"/>
              <a:t>/</a:t>
            </a:r>
            <a:r>
              <a:rPr lang="ja-JP" altLang="en-US" sz="2400" dirty="0" smtClean="0"/>
              <a:t> </a:t>
            </a:r>
            <a:r>
              <a:rPr lang="en-US" altLang="ja-JP" sz="2400" dirty="0" smtClean="0"/>
              <a:t>2014</a:t>
            </a:r>
            <a:r>
              <a:rPr lang="ja-JP" altLang="en-US" sz="2400" dirty="0"/>
              <a:t>年</a:t>
            </a:r>
            <a:r>
              <a:rPr lang="en-US" altLang="ja-JP" sz="2400" dirty="0"/>
              <a:t>9</a:t>
            </a:r>
            <a:r>
              <a:rPr lang="ja-JP" altLang="en-US" sz="2400" dirty="0"/>
              <a:t>月発行</a:t>
            </a:r>
          </a:p>
        </p:txBody>
      </p:sp>
      <p:sp>
        <p:nvSpPr>
          <p:cNvPr id="4" name="正方形/長方形 3"/>
          <p:cNvSpPr/>
          <p:nvPr/>
        </p:nvSpPr>
        <p:spPr>
          <a:xfrm>
            <a:off x="8066840" y="4071545"/>
            <a:ext cx="3583784" cy="707886"/>
          </a:xfrm>
          <a:prstGeom prst="rect">
            <a:avLst/>
          </a:prstGeom>
          <a:solidFill>
            <a:srgbClr val="FFFF66"/>
          </a:solidFill>
          <a:ln w="28575">
            <a:solidFill>
              <a:srgbClr val="00B050"/>
            </a:solidFill>
          </a:ln>
        </p:spPr>
        <p:txBody>
          <a:bodyPr wrap="square">
            <a:spAutoFit/>
          </a:bodyPr>
          <a:lstStyle/>
          <a:p>
            <a:pPr algn="ctr"/>
            <a:r>
              <a:rPr kumimoji="1" lang="ja-JP" altLang="en-US" sz="4000" b="1" dirty="0" smtClean="0">
                <a:solidFill>
                  <a:srgbClr val="FF0000"/>
                </a:solidFill>
                <a:effectLst>
                  <a:outerShdw blurRad="38100" dist="38100" dir="2700000" algn="tl">
                    <a:srgbClr val="000000">
                      <a:alpha val="43137"/>
                    </a:srgbClr>
                  </a:outerShdw>
                </a:effectLst>
              </a:rPr>
              <a:t>合計３</a:t>
            </a:r>
            <a:r>
              <a:rPr kumimoji="1" lang="ja-JP" altLang="en-US" sz="4000" b="1" dirty="0">
                <a:solidFill>
                  <a:srgbClr val="FF0000"/>
                </a:solidFill>
                <a:effectLst>
                  <a:outerShdw blurRad="38100" dist="38100" dir="2700000" algn="tl">
                    <a:srgbClr val="000000">
                      <a:alpha val="43137"/>
                    </a:srgbClr>
                  </a:outerShdw>
                </a:effectLst>
              </a:rPr>
              <a:t>０</a:t>
            </a:r>
            <a:r>
              <a:rPr kumimoji="1" lang="ja-JP" altLang="en-US" sz="4000" b="1" dirty="0" smtClean="0">
                <a:solidFill>
                  <a:srgbClr val="FF0000"/>
                </a:solidFill>
                <a:effectLst>
                  <a:outerShdw blurRad="38100" dist="38100" dir="2700000" algn="tl">
                    <a:srgbClr val="000000">
                      <a:alpha val="43137"/>
                    </a:srgbClr>
                  </a:outerShdw>
                </a:effectLst>
              </a:rPr>
              <a:t>０万人</a:t>
            </a:r>
            <a:endParaRPr kumimoji="1" lang="en-US" altLang="ja-JP" sz="4000" b="1" dirty="0">
              <a:solidFill>
                <a:srgbClr val="FF0000"/>
              </a:solidFill>
              <a:effectLst>
                <a:outerShdw blurRad="38100" dist="38100" dir="2700000" algn="tl">
                  <a:srgbClr val="000000">
                    <a:alpha val="43137"/>
                  </a:srgbClr>
                </a:outerShdw>
              </a:effectLst>
            </a:endParaRPr>
          </a:p>
        </p:txBody>
      </p:sp>
      <p:sp>
        <p:nvSpPr>
          <p:cNvPr id="6" name="コンテンツ プレースホルダー 5"/>
          <p:cNvSpPr>
            <a:spLocks noGrp="1"/>
          </p:cNvSpPr>
          <p:nvPr>
            <p:ph idx="1"/>
          </p:nvPr>
        </p:nvSpPr>
        <p:spPr>
          <a:xfrm>
            <a:off x="598077" y="1735841"/>
            <a:ext cx="7500386" cy="2220588"/>
          </a:xfrm>
        </p:spPr>
        <p:txBody>
          <a:bodyPr>
            <a:noAutofit/>
          </a:bodyPr>
          <a:lstStyle/>
          <a:p>
            <a:pPr marL="0" indent="0">
              <a:buNone/>
            </a:pPr>
            <a:r>
              <a:rPr kumimoji="1" lang="ja-JP" altLang="en-US" sz="3200" dirty="0" smtClean="0"/>
              <a:t>病棟</a:t>
            </a:r>
            <a:endParaRPr kumimoji="1" lang="en-US" altLang="ja-JP" sz="3200" dirty="0" smtClean="0"/>
          </a:p>
          <a:p>
            <a:pPr marL="0" indent="0">
              <a:buNone/>
            </a:pPr>
            <a:r>
              <a:rPr lang="ja-JP" altLang="en-US" sz="3200" dirty="0" smtClean="0"/>
              <a:t>外来</a:t>
            </a:r>
            <a:endParaRPr lang="en-US" altLang="ja-JP" sz="3200" dirty="0" smtClean="0"/>
          </a:p>
          <a:p>
            <a:pPr marL="0" indent="0" algn="just">
              <a:buNone/>
            </a:pPr>
            <a:r>
              <a:rPr kumimoji="1" lang="ja-JP" altLang="en-US" sz="3200" dirty="0" smtClean="0"/>
              <a:t>訪問看護</a:t>
            </a:r>
            <a:endParaRPr kumimoji="1" lang="en-US" altLang="ja-JP" sz="3200" dirty="0" smtClean="0"/>
          </a:p>
          <a:p>
            <a:pPr marL="0" indent="0">
              <a:buNone/>
            </a:pPr>
            <a:r>
              <a:rPr lang="ja-JP" altLang="en-US" sz="3200" dirty="0"/>
              <a:t>介護</a:t>
            </a:r>
            <a:r>
              <a:rPr lang="ja-JP" altLang="en-US" sz="3200" dirty="0" smtClean="0"/>
              <a:t>保険関係、学校養成所、保健所</a:t>
            </a:r>
            <a:r>
              <a:rPr lang="ja-JP" altLang="en-US" sz="2400" dirty="0" smtClean="0"/>
              <a:t>など</a:t>
            </a:r>
            <a:endParaRPr kumimoji="1" lang="ja-JP" altLang="en-US" sz="2400" dirty="0"/>
          </a:p>
        </p:txBody>
      </p:sp>
      <p:sp>
        <p:nvSpPr>
          <p:cNvPr id="8" name="コンテンツ プレースホルダー 5"/>
          <p:cNvSpPr txBox="1">
            <a:spLocks/>
          </p:cNvSpPr>
          <p:nvPr/>
        </p:nvSpPr>
        <p:spPr>
          <a:xfrm>
            <a:off x="7345326" y="1735841"/>
            <a:ext cx="4305298" cy="2220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Font typeface="Arial" panose="020B0604020202020204" pitchFamily="34" charset="0"/>
              <a:buNone/>
            </a:pPr>
            <a:r>
              <a:rPr lang="ja-JP" altLang="en-US" sz="3200" dirty="0" smtClean="0"/>
              <a:t>２１０万人</a:t>
            </a:r>
            <a:endParaRPr lang="en-US" altLang="ja-JP" sz="3200" dirty="0"/>
          </a:p>
          <a:p>
            <a:pPr marL="0" indent="0" algn="r">
              <a:buFont typeface="Arial" panose="020B0604020202020204" pitchFamily="34" charset="0"/>
              <a:buNone/>
            </a:pPr>
            <a:r>
              <a:rPr lang="ja-JP" altLang="en-US" sz="3200" dirty="0" smtClean="0"/>
              <a:t>３６万５</a:t>
            </a:r>
            <a:r>
              <a:rPr lang="en-US" altLang="ja-JP" sz="3200" dirty="0" smtClean="0"/>
              <a:t>,</a:t>
            </a:r>
            <a:r>
              <a:rPr lang="ja-JP" altLang="en-US" sz="3200" dirty="0" smtClean="0"/>
              <a:t>０００人</a:t>
            </a:r>
            <a:endParaRPr lang="en-US" altLang="ja-JP" sz="3200" dirty="0" smtClean="0"/>
          </a:p>
          <a:p>
            <a:pPr marL="0" indent="0" algn="r">
              <a:buFont typeface="Arial" panose="020B0604020202020204" pitchFamily="34" charset="0"/>
              <a:buNone/>
            </a:pPr>
            <a:r>
              <a:rPr lang="ja-JP" altLang="en-US" sz="3200" dirty="0" smtClean="0"/>
              <a:t>１４万４</a:t>
            </a:r>
            <a:r>
              <a:rPr lang="en-US" altLang="ja-JP" sz="3200" dirty="0" smtClean="0"/>
              <a:t>,</a:t>
            </a:r>
            <a:r>
              <a:rPr lang="ja-JP" altLang="en-US" sz="3200" dirty="0" smtClean="0"/>
              <a:t>０００人</a:t>
            </a:r>
            <a:endParaRPr lang="en-US" altLang="ja-JP" sz="3200" dirty="0" smtClean="0"/>
          </a:p>
          <a:p>
            <a:pPr marL="0" indent="0" algn="r">
              <a:buFont typeface="Arial" panose="020B0604020202020204" pitchFamily="34" charset="0"/>
              <a:buNone/>
            </a:pPr>
            <a:r>
              <a:rPr lang="ja-JP" altLang="en-US" sz="3200" dirty="0" smtClean="0"/>
              <a:t>２３万７</a:t>
            </a:r>
            <a:r>
              <a:rPr lang="en-US" altLang="ja-JP" sz="3200" dirty="0" smtClean="0"/>
              <a:t>,</a:t>
            </a:r>
            <a:r>
              <a:rPr lang="ja-JP" altLang="en-US" sz="3200" dirty="0" smtClean="0"/>
              <a:t>７００人＋</a:t>
            </a:r>
            <a:r>
              <a:rPr lang="en-US" altLang="ja-JP" sz="3200" dirty="0" smtClean="0"/>
              <a:t>α</a:t>
            </a:r>
            <a:endParaRPr lang="ja-JP" altLang="en-US" sz="3200" dirty="0"/>
          </a:p>
        </p:txBody>
      </p:sp>
      <p:cxnSp>
        <p:nvCxnSpPr>
          <p:cNvPr id="10" name="直線コネクタ 9"/>
          <p:cNvCxnSpPr/>
          <p:nvPr/>
        </p:nvCxnSpPr>
        <p:spPr>
          <a:xfrm flipV="1">
            <a:off x="508152" y="3984416"/>
            <a:ext cx="11150894" cy="4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607035" y="4292247"/>
            <a:ext cx="7229258" cy="1446550"/>
          </a:xfrm>
          <a:prstGeom prst="rect">
            <a:avLst/>
          </a:prstGeom>
          <a:noFill/>
          <a:ln>
            <a:noFill/>
          </a:ln>
        </p:spPr>
        <p:txBody>
          <a:bodyPr wrap="square">
            <a:spAutoFit/>
          </a:bodyPr>
          <a:lstStyle/>
          <a:p>
            <a:pPr algn="just"/>
            <a:r>
              <a:rPr kumimoji="1" lang="en-US" altLang="ja-JP" sz="2400" dirty="0" smtClean="0"/>
              <a:t>《</a:t>
            </a:r>
            <a:r>
              <a:rPr kumimoji="1" lang="ja-JP" altLang="en-US" sz="2400" dirty="0" smtClean="0"/>
              <a:t>厚労省</a:t>
            </a:r>
            <a:r>
              <a:rPr kumimoji="1" lang="en-US" altLang="ja-JP" sz="2400" dirty="0" smtClean="0"/>
              <a:t>》</a:t>
            </a:r>
            <a:r>
              <a:rPr kumimoji="1" lang="ja-JP" altLang="en-US" sz="2400" dirty="0" smtClean="0"/>
              <a:t>　平成</a:t>
            </a:r>
            <a:r>
              <a:rPr kumimoji="1" lang="en-US" altLang="ja-JP" sz="2400" dirty="0" smtClean="0"/>
              <a:t>28</a:t>
            </a:r>
            <a:r>
              <a:rPr kumimoji="1" lang="ja-JP" altLang="en-US" sz="2400" dirty="0" smtClean="0"/>
              <a:t>年度　衛生行政報告</a:t>
            </a:r>
            <a:endParaRPr kumimoji="1" lang="en-US" altLang="ja-JP" sz="2400" dirty="0" smtClean="0"/>
          </a:p>
          <a:p>
            <a:pPr algn="just"/>
            <a:r>
              <a:rPr kumimoji="1" lang="ja-JP" altLang="en-US" sz="2400" b="1" dirty="0" smtClean="0"/>
              <a:t>就業場所別にみた就業保健師等（常勤換算数）</a:t>
            </a:r>
            <a:endParaRPr kumimoji="1" lang="en-US" altLang="ja-JP" sz="2400" b="1" dirty="0" smtClean="0"/>
          </a:p>
          <a:p>
            <a:pPr algn="just"/>
            <a:r>
              <a:rPr kumimoji="1" lang="ja-JP" altLang="en-US" sz="4000" dirty="0" smtClean="0">
                <a:solidFill>
                  <a:srgbClr val="FF0000"/>
                </a:solidFill>
              </a:rPr>
              <a:t>合計１４１万９</a:t>
            </a:r>
            <a:r>
              <a:rPr kumimoji="1" lang="en-US" altLang="ja-JP" sz="4000" dirty="0" smtClean="0">
                <a:solidFill>
                  <a:srgbClr val="FF0000"/>
                </a:solidFill>
              </a:rPr>
              <a:t>,</a:t>
            </a:r>
            <a:r>
              <a:rPr kumimoji="1" lang="ja-JP" altLang="en-US" sz="4000" dirty="0" smtClean="0">
                <a:solidFill>
                  <a:srgbClr val="FF0000"/>
                </a:solidFill>
              </a:rPr>
              <a:t>６４６人</a:t>
            </a:r>
            <a:r>
              <a:rPr kumimoji="1" lang="ja-JP" altLang="en-US" sz="2000" dirty="0"/>
              <a:t>（</a:t>
            </a:r>
            <a:r>
              <a:rPr kumimoji="1" lang="ja-JP" altLang="en-US" sz="2000" dirty="0" smtClean="0"/>
              <a:t>平成</a:t>
            </a:r>
            <a:r>
              <a:rPr kumimoji="1" lang="en-US" altLang="ja-JP" sz="2000" dirty="0" smtClean="0"/>
              <a:t>2</a:t>
            </a:r>
            <a:r>
              <a:rPr kumimoji="1" lang="en-US" altLang="ja-JP" sz="2000" dirty="0"/>
              <a:t>8</a:t>
            </a:r>
            <a:r>
              <a:rPr kumimoji="1" lang="ja-JP" altLang="en-US" sz="2000" dirty="0" smtClean="0"/>
              <a:t>年末</a:t>
            </a:r>
            <a:r>
              <a:rPr kumimoji="1" lang="ja-JP" altLang="en-US" sz="2000" dirty="0"/>
              <a:t>現在</a:t>
            </a:r>
            <a:r>
              <a:rPr kumimoji="1" lang="ja-JP" altLang="en-US" sz="2000" dirty="0" smtClean="0"/>
              <a:t>）</a:t>
            </a:r>
            <a:endParaRPr kumimoji="1" lang="en-US" altLang="ja-JP" sz="2000" dirty="0" smtClean="0"/>
          </a:p>
        </p:txBody>
      </p:sp>
      <p:sp>
        <p:nvSpPr>
          <p:cNvPr id="17" name="爆発 2 16"/>
          <p:cNvSpPr/>
          <p:nvPr/>
        </p:nvSpPr>
        <p:spPr>
          <a:xfrm rot="157891">
            <a:off x="7333773" y="4664182"/>
            <a:ext cx="2691314" cy="964489"/>
          </a:xfrm>
          <a:prstGeom prst="irregularSeal2">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rot="21202421">
            <a:off x="7554126" y="4897620"/>
            <a:ext cx="2096528" cy="523220"/>
          </a:xfrm>
          <a:prstGeom prst="rect">
            <a:avLst/>
          </a:prstGeom>
        </p:spPr>
        <p:txBody>
          <a:bodyPr wrap="square">
            <a:spAutoFit/>
          </a:bodyPr>
          <a:lstStyle/>
          <a:p>
            <a:pPr algn="ctr"/>
            <a:r>
              <a:rPr lang="ja-JP" altLang="en-US" sz="2800" b="1" dirty="0" smtClean="0">
                <a:solidFill>
                  <a:srgbClr val="FF0000"/>
                </a:solidFill>
                <a:effectLst>
                  <a:outerShdw blurRad="38100" dist="38100" dir="2700000" algn="tl">
                    <a:srgbClr val="000000">
                      <a:alpha val="43137"/>
                    </a:srgbClr>
                  </a:outerShdw>
                </a:effectLst>
              </a:rPr>
              <a:t>２倍以上</a:t>
            </a:r>
            <a:r>
              <a:rPr lang="en-US" altLang="ja-JP" sz="2800" b="1" dirty="0" smtClean="0">
                <a:solidFill>
                  <a:srgbClr val="FF0000"/>
                </a:solidFill>
                <a:effectLst>
                  <a:outerShdw blurRad="38100" dist="38100" dir="2700000" algn="tl">
                    <a:srgbClr val="000000">
                      <a:alpha val="43137"/>
                    </a:srgbClr>
                  </a:outerShdw>
                </a:effectLst>
              </a:rPr>
              <a:t>!!</a:t>
            </a:r>
            <a:endParaRPr lang="ja-JP" altLang="en-US" sz="2800" b="1" dirty="0">
              <a:solidFill>
                <a:srgbClr val="FF0000"/>
              </a:solidFill>
              <a:effectLst>
                <a:outerShdw blurRad="38100" dist="38100" dir="2700000" algn="tl">
                  <a:srgbClr val="000000">
                    <a:alpha val="43137"/>
                  </a:srgbClr>
                </a:outerShdw>
              </a:effectLst>
            </a:endParaRPr>
          </a:p>
        </p:txBody>
      </p:sp>
      <p:sp>
        <p:nvSpPr>
          <p:cNvPr id="3" name="正方形/長方形 2"/>
          <p:cNvSpPr/>
          <p:nvPr/>
        </p:nvSpPr>
        <p:spPr>
          <a:xfrm>
            <a:off x="786876" y="5705975"/>
            <a:ext cx="1210588" cy="400110"/>
          </a:xfrm>
          <a:prstGeom prst="rect">
            <a:avLst/>
          </a:prstGeom>
          <a:ln>
            <a:solidFill>
              <a:schemeClr val="tx1"/>
            </a:solidFill>
          </a:ln>
        </p:spPr>
        <p:txBody>
          <a:bodyPr wrap="none">
            <a:spAutoFit/>
          </a:bodyPr>
          <a:lstStyle/>
          <a:p>
            <a:r>
              <a:rPr kumimoji="1" lang="ja-JP" altLang="ja-JP" sz="2000" dirty="0"/>
              <a:t>政府推計</a:t>
            </a:r>
            <a:endParaRPr lang="ja-JP" altLang="en-US" sz="2000" dirty="0"/>
          </a:p>
        </p:txBody>
      </p:sp>
      <p:sp>
        <p:nvSpPr>
          <p:cNvPr id="9" name="正方形/長方形 8"/>
          <p:cNvSpPr/>
          <p:nvPr/>
        </p:nvSpPr>
        <p:spPr>
          <a:xfrm>
            <a:off x="1997464" y="5665881"/>
            <a:ext cx="4960629" cy="830997"/>
          </a:xfrm>
          <a:prstGeom prst="rect">
            <a:avLst/>
          </a:prstGeom>
        </p:spPr>
        <p:txBody>
          <a:bodyPr wrap="square">
            <a:spAutoFit/>
          </a:bodyPr>
          <a:lstStyle/>
          <a:p>
            <a:r>
              <a:rPr kumimoji="1" lang="ja-JP" altLang="ja-JP" sz="2400" dirty="0" smtClean="0"/>
              <a:t>高齢化</a:t>
            </a:r>
            <a:r>
              <a:rPr kumimoji="1" lang="ja-JP" altLang="ja-JP" sz="2400" dirty="0"/>
              <a:t>がピークとなる</a:t>
            </a:r>
            <a:r>
              <a:rPr kumimoji="1" lang="en-US" altLang="ja-JP" sz="2400" dirty="0"/>
              <a:t>2025</a:t>
            </a:r>
            <a:r>
              <a:rPr kumimoji="1" lang="ja-JP" altLang="ja-JP" sz="2400" dirty="0" smtClean="0"/>
              <a:t>年には</a:t>
            </a:r>
            <a:r>
              <a:rPr kumimoji="1" lang="ja-JP" altLang="en-US" sz="2400" dirty="0"/>
              <a:t>、</a:t>
            </a:r>
            <a:r>
              <a:rPr kumimoji="1" lang="ja-JP" altLang="ja-JP" sz="2400" dirty="0" smtClean="0"/>
              <a:t>看護職員</a:t>
            </a:r>
            <a:r>
              <a:rPr kumimoji="1" lang="en-US" altLang="ja-JP" sz="2400" dirty="0" smtClean="0">
                <a:solidFill>
                  <a:srgbClr val="FF0000"/>
                </a:solidFill>
              </a:rPr>
              <a:t>200</a:t>
            </a:r>
            <a:r>
              <a:rPr kumimoji="1" lang="ja-JP" altLang="ja-JP" sz="2400" dirty="0">
                <a:solidFill>
                  <a:srgbClr val="FF0000"/>
                </a:solidFill>
              </a:rPr>
              <a:t>万人</a:t>
            </a:r>
            <a:r>
              <a:rPr kumimoji="1" lang="ja-JP" altLang="ja-JP" sz="2400" dirty="0" smtClean="0"/>
              <a:t>が</a:t>
            </a:r>
            <a:r>
              <a:rPr kumimoji="1" lang="ja-JP" altLang="en-US" sz="2400" dirty="0" smtClean="0"/>
              <a:t>必要としている。</a:t>
            </a:r>
            <a:endParaRPr lang="ja-JP" altLang="en-US" sz="2400" dirty="0"/>
          </a:p>
        </p:txBody>
      </p:sp>
      <p:sp>
        <p:nvSpPr>
          <p:cNvPr id="13" name="正方形/長方形 12"/>
          <p:cNvSpPr/>
          <p:nvPr/>
        </p:nvSpPr>
        <p:spPr>
          <a:xfrm>
            <a:off x="8439003" y="5629031"/>
            <a:ext cx="3155031" cy="954107"/>
          </a:xfrm>
          <a:prstGeom prst="rect">
            <a:avLst/>
          </a:prstGeom>
          <a:ln w="28575">
            <a:solidFill>
              <a:srgbClr val="0070C0"/>
            </a:solidFill>
            <a:prstDash val="sysDash"/>
          </a:ln>
        </p:spPr>
        <p:txBody>
          <a:bodyPr wrap="none">
            <a:spAutoFit/>
          </a:bodyPr>
          <a:lstStyle/>
          <a:p>
            <a:r>
              <a:rPr kumimoji="1" lang="ja-JP" altLang="en-US" sz="2800" dirty="0" smtClean="0"/>
              <a:t>政府</a:t>
            </a:r>
            <a:r>
              <a:rPr kumimoji="1" lang="ja-JP" altLang="en-US" sz="2800" dirty="0"/>
              <a:t>統計</a:t>
            </a:r>
            <a:r>
              <a:rPr kumimoji="1" lang="ja-JP" altLang="en-US" sz="2800" dirty="0" smtClean="0"/>
              <a:t>でみても、</a:t>
            </a:r>
            <a:endParaRPr kumimoji="1" lang="en-US" altLang="ja-JP" sz="2800" dirty="0" smtClean="0"/>
          </a:p>
          <a:p>
            <a:r>
              <a:rPr kumimoji="1" lang="en-US" altLang="ja-JP" sz="2800" dirty="0" smtClean="0">
                <a:solidFill>
                  <a:srgbClr val="FF0000"/>
                </a:solidFill>
              </a:rPr>
              <a:t>100</a:t>
            </a:r>
            <a:r>
              <a:rPr kumimoji="1" lang="ja-JP" altLang="en-US" sz="2800" dirty="0" smtClean="0">
                <a:solidFill>
                  <a:srgbClr val="FF0000"/>
                </a:solidFill>
              </a:rPr>
              <a:t>万人足りない。</a:t>
            </a:r>
            <a:endParaRPr lang="ja-JP" altLang="en-US" sz="2800" dirty="0">
              <a:solidFill>
                <a:srgbClr val="FF0000"/>
              </a:solidFill>
            </a:endParaRPr>
          </a:p>
        </p:txBody>
      </p:sp>
    </p:spTree>
    <p:extLst>
      <p:ext uri="{BB962C8B-B14F-4D97-AF65-F5344CB8AC3E}">
        <p14:creationId xmlns:p14="http://schemas.microsoft.com/office/powerpoint/2010/main" val="1451166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吹き出し 7"/>
          <p:cNvSpPr/>
          <p:nvPr/>
        </p:nvSpPr>
        <p:spPr bwMode="auto">
          <a:xfrm>
            <a:off x="829341" y="2902684"/>
            <a:ext cx="8474148" cy="3416319"/>
          </a:xfrm>
          <a:prstGeom prst="wedgeRoundRectCallout">
            <a:avLst>
              <a:gd name="adj1" fmla="val 56228"/>
              <a:gd name="adj2" fmla="val 1208"/>
              <a:gd name="adj3" fmla="val 16667"/>
            </a:avLst>
          </a:prstGeom>
          <a:gradFill flip="none" rotWithShape="1">
            <a:gsLst>
              <a:gs pos="0">
                <a:srgbClr val="FFF39D">
                  <a:lumMod val="90000"/>
                  <a:tint val="66000"/>
                  <a:satMod val="160000"/>
                </a:srgbClr>
              </a:gs>
              <a:gs pos="50000">
                <a:srgbClr val="FFF39D">
                  <a:lumMod val="90000"/>
                  <a:tint val="44500"/>
                  <a:satMod val="160000"/>
                </a:srgbClr>
              </a:gs>
              <a:gs pos="100000">
                <a:srgbClr val="FFF39D">
                  <a:lumMod val="90000"/>
                  <a:tint val="23500"/>
                  <a:satMod val="160000"/>
                </a:srgbClr>
              </a:gs>
            </a:gsLst>
            <a:path path="circle">
              <a:fillToRect t="100000" r="100000"/>
            </a:path>
            <a:tileRect l="-100000" b="-100000"/>
          </a:gra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600" b="0" i="0" u="none" strike="noStrike" kern="0" cap="none" spc="0" normalizeH="0" baseline="0" noProof="0" dirty="0" smtClean="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endParaRPr>
          </a:p>
        </p:txBody>
      </p:sp>
      <p:sp>
        <p:nvSpPr>
          <p:cNvPr id="4" name="正方形/長方形 3"/>
          <p:cNvSpPr/>
          <p:nvPr/>
        </p:nvSpPr>
        <p:spPr>
          <a:xfrm>
            <a:off x="1020081" y="3025795"/>
            <a:ext cx="8368468" cy="3170099"/>
          </a:xfrm>
          <a:prstGeom prst="rect">
            <a:avLst/>
          </a:prstGeom>
        </p:spPr>
        <p:txBody>
          <a:bodyPr wrap="square">
            <a:spAutoFit/>
          </a:bodyPr>
          <a:lstStyle/>
          <a:p>
            <a:pPr lvl="0" defTabSz="914400">
              <a:defRPr/>
            </a:pPr>
            <a:r>
              <a:rPr kumimoji="1" lang="ja-JP" altLang="en-US" sz="5000" dirty="0" smtClean="0">
                <a:solidFill>
                  <a:srgbClr val="0070C0"/>
                </a:solidFill>
                <a:latin typeface="HGP創英角ﾎﾟｯﾌﾟ体" panose="040B0A00000000000000" pitchFamily="50" charset="-128"/>
                <a:ea typeface="HGP創英角ﾎﾟｯﾌﾟ体" panose="040B0A00000000000000" pitchFamily="50" charset="-128"/>
              </a:rPr>
              <a:t>看護</a:t>
            </a:r>
            <a:r>
              <a:rPr kumimoji="1" lang="ja-JP" altLang="en-US" sz="5000" dirty="0">
                <a:solidFill>
                  <a:srgbClr val="0070C0"/>
                </a:solidFill>
                <a:latin typeface="HGP創英角ﾎﾟｯﾌﾟ体" panose="040B0A00000000000000" pitchFamily="50" charset="-128"/>
                <a:ea typeface="HGP創英角ﾎﾟｯﾌﾟ体" panose="040B0A00000000000000" pitchFamily="50" charset="-128"/>
              </a:rPr>
              <a:t>職員が健康でいきいきと働き続けられる労働環境の実現を目指して、全国の仲間</a:t>
            </a:r>
            <a:r>
              <a:rPr kumimoji="1" lang="ja-JP" altLang="en-US" sz="5000" dirty="0" smtClean="0">
                <a:solidFill>
                  <a:srgbClr val="0070C0"/>
                </a:solidFill>
                <a:latin typeface="HGP創英角ﾎﾟｯﾌﾟ体" panose="040B0A00000000000000" pitchFamily="50" charset="-128"/>
                <a:ea typeface="HGP創英角ﾎﾟｯﾌﾟ体" panose="040B0A00000000000000" pitchFamily="50" charset="-128"/>
              </a:rPr>
              <a:t>と力</a:t>
            </a:r>
            <a:r>
              <a:rPr kumimoji="1" lang="ja-JP" altLang="en-US" sz="5000" dirty="0">
                <a:solidFill>
                  <a:srgbClr val="0070C0"/>
                </a:solidFill>
                <a:latin typeface="HGP創英角ﾎﾟｯﾌﾟ体" panose="040B0A00000000000000" pitchFamily="50" charset="-128"/>
                <a:ea typeface="HGP創英角ﾎﾟｯﾌﾟ体" panose="040B0A00000000000000" pitchFamily="50" charset="-128"/>
              </a:rPr>
              <a:t>を</a:t>
            </a:r>
            <a:r>
              <a:rPr kumimoji="1" lang="ja-JP" altLang="en-US" sz="5000" dirty="0" smtClean="0">
                <a:solidFill>
                  <a:srgbClr val="0070C0"/>
                </a:solidFill>
                <a:latin typeface="HGP創英角ﾎﾟｯﾌﾟ体" panose="040B0A00000000000000" pitchFamily="50" charset="-128"/>
                <a:ea typeface="HGP創英角ﾎﾟｯﾌﾟ体" panose="040B0A00000000000000" pitchFamily="50" charset="-128"/>
              </a:rPr>
              <a:t>合わせ</a:t>
            </a:r>
            <a:r>
              <a:rPr kumimoji="1" lang="ja-JP" altLang="en-US" sz="5000" dirty="0">
                <a:solidFill>
                  <a:srgbClr val="0070C0"/>
                </a:solidFill>
                <a:latin typeface="HGP創英角ﾎﾟｯﾌﾟ体" panose="040B0A00000000000000" pitchFamily="50" charset="-128"/>
                <a:ea typeface="HGP創英角ﾎﾟｯﾌﾟ体" panose="040B0A00000000000000" pitchFamily="50" charset="-128"/>
              </a:rPr>
              <a:t>て</a:t>
            </a:r>
            <a:r>
              <a:rPr kumimoji="1" lang="ja-JP" altLang="en-US" sz="5000" dirty="0" smtClean="0">
                <a:solidFill>
                  <a:srgbClr val="0070C0"/>
                </a:solidFill>
                <a:latin typeface="HGP創英角ﾎﾟｯﾌﾟ体" panose="040B0A00000000000000" pitchFamily="50" charset="-128"/>
                <a:ea typeface="HGP創英角ﾎﾟｯﾌﾟ体" panose="040B0A00000000000000" pitchFamily="50" charset="-128"/>
              </a:rPr>
              <a:t>頑張ろう</a:t>
            </a:r>
            <a:r>
              <a:rPr kumimoji="1" lang="ja-JP" altLang="en-US" sz="5000" dirty="0">
                <a:solidFill>
                  <a:srgbClr val="0070C0"/>
                </a:solidFill>
                <a:latin typeface="HGP創英角ﾎﾟｯﾌﾟ体" panose="040B0A00000000000000" pitchFamily="50" charset="-128"/>
                <a:ea typeface="HGP創英角ﾎﾟｯﾌﾟ体" panose="040B0A00000000000000" pitchFamily="50" charset="-128"/>
              </a:rPr>
              <a:t>！</a:t>
            </a:r>
          </a:p>
        </p:txBody>
      </p:sp>
      <p:sp>
        <p:nvSpPr>
          <p:cNvPr id="5" name="タイトル 1"/>
          <p:cNvSpPr>
            <a:spLocks noGrp="1"/>
          </p:cNvSpPr>
          <p:nvPr>
            <p:ph type="title"/>
          </p:nvPr>
        </p:nvSpPr>
        <p:spPr>
          <a:xfrm>
            <a:off x="600363" y="365126"/>
            <a:ext cx="11009745" cy="2324912"/>
          </a:xfrm>
          <a:noFill/>
        </p:spPr>
        <p:txBody>
          <a:bodyPr>
            <a:normAutofit/>
          </a:bodyPr>
          <a:lstStyle/>
          <a:p>
            <a:pPr algn="ctr">
              <a:lnSpc>
                <a:spcPct val="100000"/>
              </a:lnSpc>
            </a:pPr>
            <a:r>
              <a:rPr kumimoji="1" lang="ja-JP" altLang="en-US" sz="8000" b="1" dirty="0" smtClean="0">
                <a:solidFill>
                  <a:srgbClr val="FF0000"/>
                </a:solidFill>
                <a:effectLst>
                  <a:outerShdw blurRad="38100" dist="38100" dir="2700000" algn="tl">
                    <a:srgbClr val="000000">
                      <a:alpha val="43137"/>
                    </a:srgbClr>
                  </a:outerShdw>
                </a:effectLst>
                <a:latin typeface="+mj-ea"/>
              </a:rPr>
              <a:t>夜勤改善・大幅増員</a:t>
            </a:r>
            <a:r>
              <a:rPr kumimoji="1" lang="ja-JP" altLang="en-US" sz="6000" b="1" dirty="0" smtClean="0">
                <a:effectLst>
                  <a:outerShdw blurRad="38100" dist="38100" dir="2700000" algn="tl">
                    <a:srgbClr val="000000">
                      <a:alpha val="43137"/>
                    </a:srgbClr>
                  </a:outerShdw>
                </a:effectLst>
                <a:latin typeface="+mj-ea"/>
              </a:rPr>
              <a:t>で</a:t>
            </a:r>
            <a:r>
              <a:rPr kumimoji="1" lang="en-US" altLang="ja-JP" sz="6000" b="1" dirty="0" smtClean="0">
                <a:effectLst>
                  <a:outerShdw blurRad="38100" dist="38100" dir="2700000" algn="tl">
                    <a:srgbClr val="000000">
                      <a:alpha val="43137"/>
                    </a:srgbClr>
                  </a:outerShdw>
                </a:effectLst>
                <a:latin typeface="+mj-ea"/>
              </a:rPr>
              <a:t/>
            </a:r>
            <a:br>
              <a:rPr kumimoji="1" lang="en-US" altLang="ja-JP" sz="6000" b="1" dirty="0" smtClean="0">
                <a:effectLst>
                  <a:outerShdw blurRad="38100" dist="38100" dir="2700000" algn="tl">
                    <a:srgbClr val="000000">
                      <a:alpha val="43137"/>
                    </a:srgbClr>
                  </a:outerShdw>
                </a:effectLst>
                <a:latin typeface="+mj-ea"/>
              </a:rPr>
            </a:br>
            <a:r>
              <a:rPr lang="ja-JP" altLang="en-US" sz="6000" b="1" dirty="0" smtClean="0">
                <a:effectLst>
                  <a:outerShdw blurRad="38100" dist="38100" dir="2700000" algn="tl">
                    <a:srgbClr val="000000">
                      <a:alpha val="43137"/>
                    </a:srgbClr>
                  </a:outerShdw>
                </a:effectLst>
                <a:latin typeface="+mj-ea"/>
              </a:rPr>
              <a:t>安全・安心の医療・看護の実現を</a:t>
            </a:r>
            <a:endParaRPr kumimoji="1" lang="ja-JP" altLang="en-US" sz="6000" b="1" dirty="0">
              <a:effectLst>
                <a:outerShdw blurRad="38100" dist="38100" dir="2700000" algn="tl">
                  <a:srgbClr val="000000">
                    <a:alpha val="43137"/>
                  </a:srgbClr>
                </a:outerShdw>
              </a:effectLst>
              <a:latin typeface="+mj-ea"/>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8549" y="2943739"/>
            <a:ext cx="2050077" cy="3140730"/>
          </a:xfrm>
          <a:prstGeom prst="rect">
            <a:avLst/>
          </a:prstGeom>
        </p:spPr>
      </p:pic>
    </p:spTree>
    <p:extLst>
      <p:ext uri="{BB962C8B-B14F-4D97-AF65-F5344CB8AC3E}">
        <p14:creationId xmlns:p14="http://schemas.microsoft.com/office/powerpoint/2010/main" val="3544794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１</a:t>
            </a:r>
            <a:r>
              <a:rPr kumimoji="1" lang="ja-JP" altLang="en-US" b="1" dirty="0" smtClean="0"/>
              <a:t>年前に比べた仕事量の変化</a:t>
            </a:r>
            <a:endParaRPr kumimoji="1" lang="ja-JP" altLang="en-US" b="1" dirty="0"/>
          </a:p>
        </p:txBody>
      </p:sp>
      <p:graphicFrame>
        <p:nvGraphicFramePr>
          <p:cNvPr id="11" name="コンテンツ プレースホルダー 10"/>
          <p:cNvGraphicFramePr>
            <a:graphicFrameLocks noGrp="1"/>
          </p:cNvGraphicFramePr>
          <p:nvPr>
            <p:ph idx="1"/>
            <p:extLst/>
          </p:nvPr>
        </p:nvGraphicFramePr>
        <p:xfrm>
          <a:off x="6983774" y="1743798"/>
          <a:ext cx="4562476" cy="4314825"/>
        </p:xfrm>
        <a:graphic>
          <a:graphicData uri="http://schemas.openxmlformats.org/drawingml/2006/chart">
            <c:chart xmlns:c="http://schemas.openxmlformats.org/drawingml/2006/chart" xmlns:r="http://schemas.openxmlformats.org/officeDocument/2006/relationships" r:id="rId3"/>
          </a:graphicData>
        </a:graphic>
      </p:graphicFrame>
      <p:sp>
        <p:nvSpPr>
          <p:cNvPr id="12" name="コンテンツ プレースホルダー 2"/>
          <p:cNvSpPr txBox="1">
            <a:spLocks/>
          </p:cNvSpPr>
          <p:nvPr/>
        </p:nvSpPr>
        <p:spPr>
          <a:xfrm>
            <a:off x="779182" y="1815163"/>
            <a:ext cx="6008472" cy="2133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smtClean="0">
                <a:latin typeface="+mn-ea"/>
              </a:rPr>
              <a:t>「大幅に増えた」　　　　　</a:t>
            </a:r>
            <a:r>
              <a:rPr lang="en-US" altLang="ja-JP" sz="3200" dirty="0" smtClean="0">
                <a:latin typeface="+mn-ea"/>
              </a:rPr>
              <a:t>21.3</a:t>
            </a:r>
            <a:r>
              <a:rPr lang="ja-JP" altLang="en-US" sz="3200" dirty="0" smtClean="0">
                <a:latin typeface="+mn-ea"/>
              </a:rPr>
              <a:t>％</a:t>
            </a:r>
            <a:endParaRPr lang="en-US" altLang="ja-JP" sz="3200" dirty="0" smtClean="0">
              <a:latin typeface="+mn-ea"/>
            </a:endParaRPr>
          </a:p>
          <a:p>
            <a:pPr marL="0" indent="0">
              <a:buFont typeface="Arial" panose="020B0604020202020204" pitchFamily="34" charset="0"/>
              <a:buNone/>
            </a:pPr>
            <a:r>
              <a:rPr lang="ja-JP" altLang="en-US" sz="3200" dirty="0" smtClean="0">
                <a:latin typeface="+mn-ea"/>
              </a:rPr>
              <a:t>「若干増えた」　　　　　</a:t>
            </a:r>
            <a:r>
              <a:rPr lang="ja-JP" altLang="en-US" sz="3200" dirty="0">
                <a:latin typeface="+mn-ea"/>
              </a:rPr>
              <a:t> </a:t>
            </a:r>
            <a:r>
              <a:rPr lang="ja-JP" altLang="en-US" sz="3200" dirty="0" smtClean="0">
                <a:latin typeface="+mn-ea"/>
              </a:rPr>
              <a:t>　</a:t>
            </a:r>
            <a:r>
              <a:rPr lang="en-US" altLang="ja-JP" sz="3200" dirty="0" smtClean="0">
                <a:latin typeface="+mn-ea"/>
              </a:rPr>
              <a:t>36.7</a:t>
            </a:r>
            <a:r>
              <a:rPr lang="ja-JP" altLang="en-US" sz="3200" dirty="0" smtClean="0">
                <a:latin typeface="+mn-ea"/>
              </a:rPr>
              <a:t>％</a:t>
            </a:r>
            <a:endParaRPr lang="en-US" altLang="ja-JP" sz="3200" dirty="0" smtClean="0">
              <a:latin typeface="+mn-ea"/>
            </a:endParaRPr>
          </a:p>
          <a:p>
            <a:pPr marL="0" indent="0">
              <a:buFont typeface="Arial" panose="020B0604020202020204" pitchFamily="34" charset="0"/>
              <a:buNone/>
            </a:pPr>
            <a:endParaRPr lang="en-US" altLang="ja-JP" sz="800" dirty="0" smtClean="0">
              <a:latin typeface="+mn-ea"/>
            </a:endParaRPr>
          </a:p>
          <a:p>
            <a:pPr marL="0" indent="0">
              <a:buFont typeface="Arial" panose="020B0604020202020204" pitchFamily="34" charset="0"/>
              <a:buNone/>
            </a:pPr>
            <a:r>
              <a:rPr lang="ja-JP" altLang="en-US" sz="3200" dirty="0" smtClean="0">
                <a:latin typeface="+mn-ea"/>
              </a:rPr>
              <a:t>合わせると「増えた」は　</a:t>
            </a:r>
            <a:r>
              <a:rPr lang="en-US" altLang="ja-JP" sz="3200" dirty="0" smtClean="0">
                <a:latin typeface="+mn-ea"/>
              </a:rPr>
              <a:t>58.0</a:t>
            </a:r>
            <a:r>
              <a:rPr lang="ja-JP" altLang="en-US" sz="3200" dirty="0" smtClean="0">
                <a:latin typeface="+mn-ea"/>
              </a:rPr>
              <a:t>％</a:t>
            </a:r>
            <a:endParaRPr lang="en-US" altLang="ja-JP" sz="3200" dirty="0" smtClean="0">
              <a:latin typeface="+mn-ea"/>
            </a:endParaRPr>
          </a:p>
        </p:txBody>
      </p:sp>
      <p:cxnSp>
        <p:nvCxnSpPr>
          <p:cNvPr id="14" name="直線コネクタ 13"/>
          <p:cNvCxnSpPr/>
          <p:nvPr/>
        </p:nvCxnSpPr>
        <p:spPr>
          <a:xfrm>
            <a:off x="683491" y="3069587"/>
            <a:ext cx="5726545" cy="92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コンテンツ プレースホルダー 2"/>
          <p:cNvSpPr txBox="1">
            <a:spLocks/>
          </p:cNvSpPr>
          <p:nvPr/>
        </p:nvSpPr>
        <p:spPr>
          <a:xfrm>
            <a:off x="538448" y="4058519"/>
            <a:ext cx="6249206" cy="1587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smtClean="0"/>
              <a:t>自由記載では、患者の高齢化</a:t>
            </a:r>
            <a:r>
              <a:rPr lang="en-US" altLang="ja-JP" sz="3600" dirty="0" smtClean="0"/>
              <a:t/>
            </a:r>
            <a:br>
              <a:rPr lang="en-US" altLang="ja-JP" sz="3600" dirty="0" smtClean="0"/>
            </a:br>
            <a:r>
              <a:rPr lang="ja-JP" altLang="en-US" sz="3600" dirty="0" smtClean="0"/>
              <a:t>・重症化、認知症の増加から</a:t>
            </a:r>
            <a:r>
              <a:rPr lang="en-US" altLang="ja-JP" sz="3600" dirty="0" smtClean="0"/>
              <a:t/>
            </a:r>
            <a:br>
              <a:rPr lang="en-US" altLang="ja-JP" sz="3600" dirty="0" smtClean="0"/>
            </a:br>
            <a:r>
              <a:rPr lang="ja-JP" altLang="en-US" sz="3600" dirty="0" smtClean="0"/>
              <a:t>「人手不足」を訴える声が多い。</a:t>
            </a:r>
            <a:endParaRPr lang="en-US" altLang="ja-JP" sz="3600" dirty="0" smtClean="0"/>
          </a:p>
        </p:txBody>
      </p:sp>
      <p:sp>
        <p:nvSpPr>
          <p:cNvPr id="19" name="角丸四角形 18"/>
          <p:cNvSpPr/>
          <p:nvPr/>
        </p:nvSpPr>
        <p:spPr>
          <a:xfrm>
            <a:off x="489098" y="3964975"/>
            <a:ext cx="6298556" cy="1680913"/>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平行四辺形 7"/>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
        <p:nvSpPr>
          <p:cNvPr id="3" name="正方形/長方形 2"/>
          <p:cNvSpPr/>
          <p:nvPr/>
        </p:nvSpPr>
        <p:spPr>
          <a:xfrm>
            <a:off x="9027042" y="1850066"/>
            <a:ext cx="2402958" cy="41467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0957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b="1" dirty="0" smtClean="0"/>
              <a:t>１年前に比べた仕事量の変化</a:t>
            </a:r>
            <a:r>
              <a:rPr kumimoji="1" lang="ja-JP" altLang="en-US" sz="3200" b="1" dirty="0" smtClean="0"/>
              <a:t>（年齢別）</a:t>
            </a:r>
            <a:r>
              <a:rPr lang="en-US" altLang="ja-JP" sz="4800" b="1" dirty="0" smtClean="0"/>
              <a:t/>
            </a:r>
            <a:br>
              <a:rPr lang="en-US" altLang="ja-JP" sz="4800" b="1" dirty="0" smtClean="0"/>
            </a:br>
            <a:r>
              <a:rPr kumimoji="1" lang="ja-JP" altLang="en-US" b="1" spc="300" dirty="0" smtClean="0"/>
              <a:t>「大幅に増えた」</a:t>
            </a:r>
            <a:endParaRPr kumimoji="1" lang="ja-JP" altLang="en-US" b="1" spc="300" dirty="0"/>
          </a:p>
        </p:txBody>
      </p:sp>
      <p:sp>
        <p:nvSpPr>
          <p:cNvPr id="6" name="平行四辺形 5"/>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7" name="グラフ 6"/>
          <p:cNvGraphicFramePr>
            <a:graphicFrameLocks/>
          </p:cNvGraphicFramePr>
          <p:nvPr>
            <p:extLst/>
          </p:nvPr>
        </p:nvGraphicFramePr>
        <p:xfrm>
          <a:off x="1318438" y="1850065"/>
          <a:ext cx="9356650" cy="4263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9767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838200" y="365125"/>
            <a:ext cx="10515600" cy="1325563"/>
          </a:xfrm>
        </p:spPr>
        <p:txBody>
          <a:bodyPr>
            <a:normAutofit/>
          </a:bodyPr>
          <a:lstStyle/>
          <a:p>
            <a:r>
              <a:rPr kumimoji="1" lang="ja-JP" altLang="en-US" b="1" dirty="0" smtClean="0"/>
              <a:t>１年前に比べた仕事量の変化</a:t>
            </a:r>
            <a:r>
              <a:rPr kumimoji="1" lang="ja-JP" altLang="en-US" sz="3200" b="1" dirty="0" smtClean="0"/>
              <a:t>（勤続年数別）</a:t>
            </a:r>
            <a:r>
              <a:rPr lang="en-US" altLang="ja-JP" sz="3200" b="1" dirty="0" smtClean="0"/>
              <a:t/>
            </a:r>
            <a:br>
              <a:rPr lang="en-US" altLang="ja-JP" sz="3200" b="1" dirty="0" smtClean="0"/>
            </a:br>
            <a:r>
              <a:rPr kumimoji="1" lang="ja-JP" altLang="en-US" b="1" spc="300" dirty="0" smtClean="0"/>
              <a:t>「大幅に増えた」</a:t>
            </a:r>
            <a:endParaRPr kumimoji="1" lang="ja-JP" altLang="en-US" b="1" spc="300" dirty="0"/>
          </a:p>
        </p:txBody>
      </p:sp>
      <p:graphicFrame>
        <p:nvGraphicFramePr>
          <p:cNvPr id="7" name="グラフ 6"/>
          <p:cNvGraphicFramePr>
            <a:graphicFrameLocks/>
          </p:cNvGraphicFramePr>
          <p:nvPr>
            <p:extLst/>
          </p:nvPr>
        </p:nvGraphicFramePr>
        <p:xfrm>
          <a:off x="1648046" y="1699631"/>
          <a:ext cx="8537945" cy="3461471"/>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p:cNvSpPr/>
          <p:nvPr/>
        </p:nvSpPr>
        <p:spPr>
          <a:xfrm>
            <a:off x="1743738" y="5265515"/>
            <a:ext cx="8442253" cy="1200329"/>
          </a:xfrm>
          <a:prstGeom prst="rect">
            <a:avLst/>
          </a:prstGeom>
        </p:spPr>
        <p:txBody>
          <a:bodyPr wrap="square">
            <a:spAutoFit/>
          </a:bodyPr>
          <a:lstStyle/>
          <a:p>
            <a:r>
              <a:rPr kumimoji="1" lang="ja-JP" altLang="en-US" sz="3600" dirty="0" smtClean="0"/>
              <a:t>経験</a:t>
            </a:r>
            <a:r>
              <a:rPr kumimoji="1" lang="ja-JP" altLang="en-US" sz="3600" dirty="0"/>
              <a:t>豊富なベテラン</a:t>
            </a:r>
            <a:r>
              <a:rPr kumimoji="1" lang="ja-JP" altLang="en-US" sz="3600" dirty="0" smtClean="0"/>
              <a:t>層に重い</a:t>
            </a:r>
            <a:r>
              <a:rPr kumimoji="1" lang="ja-JP" altLang="en-US" sz="3600" dirty="0"/>
              <a:t>負担となっていることがうかがえる結果となった。</a:t>
            </a:r>
            <a:endParaRPr kumimoji="1" lang="en-US" altLang="ja-JP" sz="3600" dirty="0"/>
          </a:p>
        </p:txBody>
      </p:sp>
      <p:sp>
        <p:nvSpPr>
          <p:cNvPr id="9" name="角丸四角形 8"/>
          <p:cNvSpPr/>
          <p:nvPr/>
        </p:nvSpPr>
        <p:spPr>
          <a:xfrm>
            <a:off x="1648046" y="5265515"/>
            <a:ext cx="8537946" cy="1200328"/>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平行四辺形 9"/>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spTree>
    <p:extLst>
      <p:ext uri="{BB962C8B-B14F-4D97-AF65-F5344CB8AC3E}">
        <p14:creationId xmlns:p14="http://schemas.microsoft.com/office/powerpoint/2010/main" val="1162988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838200" y="365125"/>
            <a:ext cx="10515600" cy="1325563"/>
          </a:xfrm>
        </p:spPr>
        <p:txBody>
          <a:bodyPr>
            <a:normAutofit/>
          </a:bodyPr>
          <a:lstStyle/>
          <a:p>
            <a:r>
              <a:rPr kumimoji="1" lang="ja-JP" altLang="en-US" b="1" dirty="0" smtClean="0"/>
              <a:t>１年前に比べた仕事量の変化</a:t>
            </a:r>
            <a:r>
              <a:rPr kumimoji="1" lang="ja-JP" altLang="en-US" sz="3200" b="1" dirty="0" smtClean="0"/>
              <a:t>（勤務形態別）</a:t>
            </a:r>
            <a:r>
              <a:rPr lang="en-US" altLang="ja-JP" sz="3200" b="1" dirty="0" smtClean="0"/>
              <a:t/>
            </a:r>
            <a:br>
              <a:rPr lang="en-US" altLang="ja-JP" sz="3200" b="1" dirty="0" smtClean="0"/>
            </a:br>
            <a:r>
              <a:rPr kumimoji="1" lang="ja-JP" altLang="en-US" b="1" spc="300" dirty="0" smtClean="0"/>
              <a:t>「大幅に増えた」</a:t>
            </a:r>
            <a:endParaRPr kumimoji="1" lang="ja-JP" altLang="en-US" b="1" spc="300" dirty="0"/>
          </a:p>
        </p:txBody>
      </p:sp>
      <p:sp>
        <p:nvSpPr>
          <p:cNvPr id="6" name="平行四辺形 5"/>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7" name="グラフ 6"/>
          <p:cNvGraphicFramePr>
            <a:graphicFrameLocks/>
          </p:cNvGraphicFramePr>
          <p:nvPr>
            <p:extLst/>
          </p:nvPr>
        </p:nvGraphicFramePr>
        <p:xfrm>
          <a:off x="1456660" y="1743798"/>
          <a:ext cx="9175898" cy="3423625"/>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p:cNvSpPr/>
          <p:nvPr/>
        </p:nvSpPr>
        <p:spPr>
          <a:xfrm>
            <a:off x="1354765" y="5339944"/>
            <a:ext cx="9482470" cy="1200329"/>
          </a:xfrm>
          <a:prstGeom prst="rect">
            <a:avLst/>
          </a:prstGeom>
        </p:spPr>
        <p:txBody>
          <a:bodyPr wrap="square">
            <a:spAutoFit/>
          </a:bodyPr>
          <a:lstStyle/>
          <a:p>
            <a:r>
              <a:rPr kumimoji="1" lang="ja-JP" altLang="en-US" sz="3600" dirty="0" smtClean="0"/>
              <a:t>夜勤のある勤務形態の仕事量がより増えていることがみてとれる。</a:t>
            </a:r>
            <a:endParaRPr kumimoji="1" lang="en-US" altLang="ja-JP" sz="3600" dirty="0"/>
          </a:p>
        </p:txBody>
      </p:sp>
      <p:sp>
        <p:nvSpPr>
          <p:cNvPr id="9" name="角丸四角形 8"/>
          <p:cNvSpPr/>
          <p:nvPr/>
        </p:nvSpPr>
        <p:spPr>
          <a:xfrm>
            <a:off x="1297172" y="5339944"/>
            <a:ext cx="9482470" cy="1200328"/>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965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838200" y="365125"/>
            <a:ext cx="10515600" cy="1325563"/>
          </a:xfrm>
        </p:spPr>
        <p:txBody>
          <a:bodyPr>
            <a:normAutofit/>
          </a:bodyPr>
          <a:lstStyle/>
          <a:p>
            <a:r>
              <a:rPr kumimoji="1" lang="ja-JP" altLang="en-US" b="1" dirty="0" smtClean="0"/>
              <a:t>１年前に比べた仕事量の変化</a:t>
            </a:r>
            <a:r>
              <a:rPr kumimoji="1" lang="ja-JP" altLang="en-US" sz="3200" b="1" dirty="0" smtClean="0"/>
              <a:t>（看護体制別）</a:t>
            </a:r>
            <a:r>
              <a:rPr kumimoji="1" lang="en-US" altLang="ja-JP" sz="3200" b="1" dirty="0" smtClean="0"/>
              <a:t/>
            </a:r>
            <a:br>
              <a:rPr kumimoji="1" lang="en-US" altLang="ja-JP" sz="3200" b="1" dirty="0" smtClean="0"/>
            </a:br>
            <a:r>
              <a:rPr kumimoji="1" lang="ja-JP" altLang="en-US" b="1" spc="300" dirty="0" smtClean="0"/>
              <a:t>「大幅に増えた」</a:t>
            </a:r>
            <a:endParaRPr kumimoji="1" lang="ja-JP" altLang="en-US" b="1" spc="300" dirty="0"/>
          </a:p>
        </p:txBody>
      </p:sp>
      <p:sp>
        <p:nvSpPr>
          <p:cNvPr id="8" name="平行四辺形 7"/>
          <p:cNvSpPr/>
          <p:nvPr/>
        </p:nvSpPr>
        <p:spPr>
          <a:xfrm>
            <a:off x="10494336" y="312015"/>
            <a:ext cx="1435395" cy="368522"/>
          </a:xfrm>
          <a:prstGeom prst="parallelogram">
            <a:avLst/>
          </a:prstGeom>
          <a:no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t>労働</a:t>
            </a:r>
            <a:r>
              <a:rPr lang="ja-JP" altLang="en-US" dirty="0"/>
              <a:t>環境</a:t>
            </a:r>
            <a:endParaRPr kumimoji="1" lang="ja-JP" altLang="en-US" dirty="0"/>
          </a:p>
        </p:txBody>
      </p:sp>
      <p:graphicFrame>
        <p:nvGraphicFramePr>
          <p:cNvPr id="9" name="グラフ 8"/>
          <p:cNvGraphicFramePr>
            <a:graphicFrameLocks/>
          </p:cNvGraphicFramePr>
          <p:nvPr>
            <p:extLst>
              <p:ext uri="{D42A27DB-BD31-4B8C-83A1-F6EECF244321}">
                <p14:modId xmlns:p14="http://schemas.microsoft.com/office/powerpoint/2010/main" val="642476586"/>
              </p:ext>
            </p:extLst>
          </p:nvPr>
        </p:nvGraphicFramePr>
        <p:xfrm>
          <a:off x="1594884" y="1690688"/>
          <a:ext cx="8899452" cy="3583061"/>
        </p:xfrm>
        <a:graphic>
          <a:graphicData uri="http://schemas.openxmlformats.org/drawingml/2006/chart">
            <c:chart xmlns:c="http://schemas.openxmlformats.org/drawingml/2006/chart" xmlns:r="http://schemas.openxmlformats.org/officeDocument/2006/relationships" r:id="rId3"/>
          </a:graphicData>
        </a:graphic>
      </p:graphicFrame>
      <p:sp>
        <p:nvSpPr>
          <p:cNvPr id="10" name="角丸四角形 9"/>
          <p:cNvSpPr/>
          <p:nvPr/>
        </p:nvSpPr>
        <p:spPr>
          <a:xfrm>
            <a:off x="1297172" y="5339944"/>
            <a:ext cx="9482470" cy="1200328"/>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354765" y="5339944"/>
            <a:ext cx="9482470" cy="1200329"/>
          </a:xfrm>
          <a:prstGeom prst="rect">
            <a:avLst/>
          </a:prstGeom>
        </p:spPr>
        <p:txBody>
          <a:bodyPr wrap="square">
            <a:spAutoFit/>
          </a:bodyPr>
          <a:lstStyle/>
          <a:p>
            <a:r>
              <a:rPr kumimoji="1" lang="ja-JP" altLang="en-US" sz="3600" dirty="0" smtClean="0"/>
              <a:t>配置人数が低く設定されてい</a:t>
            </a:r>
            <a:r>
              <a:rPr kumimoji="1" lang="ja-JP" altLang="en-US" sz="3600" dirty="0"/>
              <a:t>る</a:t>
            </a:r>
            <a:r>
              <a:rPr kumimoji="1" lang="ja-JP" altLang="en-US" sz="3600" dirty="0" smtClean="0"/>
              <a:t>ところは、仕事量がより増加している結果となった。</a:t>
            </a:r>
            <a:endParaRPr kumimoji="1" lang="en-US" altLang="ja-JP" sz="3600" dirty="0"/>
          </a:p>
        </p:txBody>
      </p:sp>
    </p:spTree>
    <p:extLst>
      <p:ext uri="{BB962C8B-B14F-4D97-AF65-F5344CB8AC3E}">
        <p14:creationId xmlns:p14="http://schemas.microsoft.com/office/powerpoint/2010/main" val="10701929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5179</TotalTime>
  <Words>6068</Words>
  <Application>Microsoft Office PowerPoint</Application>
  <PresentationFormat>ワイド画面</PresentationFormat>
  <Paragraphs>737</Paragraphs>
  <Slides>48</Slides>
  <Notes>48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48</vt:i4>
      </vt:variant>
    </vt:vector>
  </HeadingPairs>
  <TitlesOfParts>
    <vt:vector size="57" baseType="lpstr">
      <vt:lpstr>HGP創英角ﾎﾟｯﾌﾟ体</vt:lpstr>
      <vt:lpstr>ＭＳ Ｐゴシック</vt:lpstr>
      <vt:lpstr>ＭＳ 明朝</vt:lpstr>
      <vt:lpstr>游ゴシック</vt:lpstr>
      <vt:lpstr>Arial</vt:lpstr>
      <vt:lpstr>Calibri</vt:lpstr>
      <vt:lpstr>Calibri Light</vt:lpstr>
      <vt:lpstr>Wingdings 3</vt:lpstr>
      <vt:lpstr>Office テーマ</vt:lpstr>
      <vt:lpstr>看護職員の労働実態調査結果報告</vt:lpstr>
      <vt:lpstr>調査実施の概要</vt:lpstr>
      <vt:lpstr>調査結果の特徴</vt:lpstr>
      <vt:lpstr>人手不足による 過重労働</vt:lpstr>
      <vt:lpstr>１年前に比べた仕事量の変化</vt:lpstr>
      <vt:lpstr>１年前に比べた仕事量の変化（年齢別） 「大幅に増えた」</vt:lpstr>
      <vt:lpstr>１年前に比べた仕事量の変化（勤続年数別） 「大幅に増えた」</vt:lpstr>
      <vt:lpstr>１年前に比べた仕事量の変化（勤務形態別） 「大幅に増えた」</vt:lpstr>
      <vt:lpstr>１年前に比べた仕事量の変化（看護体制別） 「大幅に増えた」</vt:lpstr>
      <vt:lpstr>常態化する 時間外労働</vt:lpstr>
      <vt:lpstr>「日勤」の時間外労働</vt:lpstr>
      <vt:lpstr>「日勤」 始業時間「前」・終業時間「後」の 時間外「60分以上」　若年層ほど高い結果</vt:lpstr>
      <vt:lpstr>「準夜勤務」の時間外労働</vt:lpstr>
      <vt:lpstr>「深夜勤務」の時間外労働</vt:lpstr>
      <vt:lpstr>「２交替夜勤」の時間外労働</vt:lpstr>
      <vt:lpstr>長時間労働の「２交替夜勤」 始業時間「前」約60分以上の時間外労働が突出</vt:lpstr>
      <vt:lpstr>１か月の時間外労働 看護師「過労死ライン」 超時間外労働</vt:lpstr>
      <vt:lpstr>賃金 不払い労働</vt:lpstr>
      <vt:lpstr>約７割が賃金不払い労働（サービス残業）</vt:lpstr>
      <vt:lpstr>賃金不払い労働の主な業務 「記録」約６割、「情報収集」約５割、「患者対応」約４割</vt:lpstr>
      <vt:lpstr>PowerPoint プレゼンテーション</vt:lpstr>
      <vt:lpstr>年次有給休暇の取得　平均８.９日 若年層で低い年休取得状況</vt:lpstr>
      <vt:lpstr>休日の過ごし方</vt:lpstr>
      <vt:lpstr>休日の過ごし方　 「家事」６割　「睡眠」５割　消極的な休日</vt:lpstr>
      <vt:lpstr>休日の過ごし方（年齢別）</vt:lpstr>
      <vt:lpstr>休日の過ごし方（勤務形態別）</vt:lpstr>
      <vt:lpstr>とれない 休憩時間</vt:lpstr>
      <vt:lpstr>休憩　「取れていない」 準夜勤務４割、深夜勤務約３割、２交替２割</vt:lpstr>
      <vt:lpstr>「準夜勤務」と「深夜勤務」の休憩取得状況</vt:lpstr>
      <vt:lpstr>「２交替夜勤」の休憩時間と仮眠時間</vt:lpstr>
      <vt:lpstr>医療・看護事故</vt:lpstr>
      <vt:lpstr>仕事上のミスやニアミス</vt:lpstr>
      <vt:lpstr>医療・看護事故が続く大きな原因</vt:lpstr>
      <vt:lpstr>医療・看護事故が続く大きな原因（年齢別）</vt:lpstr>
      <vt:lpstr>メンタル不調</vt:lpstr>
      <vt:lpstr>メンタル不調者の「いる」職場　約３割</vt:lpstr>
      <vt:lpstr>ハラスメント</vt:lpstr>
      <vt:lpstr>セクハラ「ある」約１割</vt:lpstr>
      <vt:lpstr>パワハラ「ある」約３割</vt:lpstr>
      <vt:lpstr>マタハラ「ある」約１割</vt:lpstr>
      <vt:lpstr>まとめ</vt:lpstr>
      <vt:lpstr>PowerPoint プレゼンテーション</vt:lpstr>
      <vt:lpstr>PowerPoint プレゼンテーション</vt:lpstr>
      <vt:lpstr>めざすべき看護体制の提言（病棟・一部抜粋）</vt:lpstr>
      <vt:lpstr>めざすべき看護体制の提言（病棟・一部抜粋）</vt:lpstr>
      <vt:lpstr>めざすべき看護体制の提言（病棟・一部抜粋）</vt:lpstr>
      <vt:lpstr>めざすべき看護体制の提言（全体）</vt:lpstr>
      <vt:lpstr>夜勤改善・大幅増員で 安全・安心の医療・看護の実現を</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看護職員の労働実態調査結果報告</dc:title>
  <dc:creator>matsuda</dc:creator>
  <cp:lastModifiedBy>matsuda</cp:lastModifiedBy>
  <cp:revision>586</cp:revision>
  <cp:lastPrinted>2018-01-09T08:37:43Z</cp:lastPrinted>
  <dcterms:created xsi:type="dcterms:W3CDTF">2017-11-24T03:33:27Z</dcterms:created>
  <dcterms:modified xsi:type="dcterms:W3CDTF">2018-01-09T08:47:05Z</dcterms:modified>
</cp:coreProperties>
</file>